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6" r:id="rId3"/>
    <p:sldId id="257" r:id="rId4"/>
    <p:sldId id="258" r:id="rId5"/>
    <p:sldId id="259" r:id="rId6"/>
    <p:sldId id="260" r:id="rId7"/>
    <p:sldId id="261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s://yandex.ru/images/search?text=%D1%88%D0%B5%D1%81%D1%82-%D1%88%D0%B5%D1%81%D1%82%D1%8C%20%D0%BA%D0%B0%D1%80%D1%82%D0%B8%D0%BD%D0%BA%D0%B8&amp;lr=216" TargetMode="External"/><Relationship Id="rId3" Type="http://schemas.openxmlformats.org/officeDocument/2006/relationships/hyperlink" Target="https://uchi.ru/teachers/groups/6882326/subjects/2/course_programs/1/cards/83938" TargetMode="External"/><Relationship Id="rId7" Type="http://schemas.openxmlformats.org/officeDocument/2006/relationships/hyperlink" Target="https://yandex.ru/images/search?text=%D1%83%D0%B3%D0%BE%D0%BB-%D1%83%D0%B3%D0%BE%D0%BB%D1%8C%20%D0%BA%D0%B0%D1%80%D1%82%D0%B8%D0%BD%D0%BA%D0%B8&amp;lr=216" TargetMode="External"/><Relationship Id="rId2" Type="http://schemas.openxmlformats.org/officeDocument/2006/relationships/hyperlink" Target="https://www.yandex.ru/search/?lr=216&amp;offline_search=1&amp;text=%D1%83%D1%87%D0%B8%20%D1%80%D1%83%20%D0%BA%D0%B0%D1%80%D1%82%D0%B8%D0%BD%D0%BA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yandex.ru/images/search?text=%D0%BC%D0%B5%D0%BB-%D0%BC%D0%B5%D0%BB%D1%8C%20&amp;lr=216" TargetMode="External"/><Relationship Id="rId5" Type="http://schemas.openxmlformats.org/officeDocument/2006/relationships/hyperlink" Target="https://yandex.ru/images/search?lr=216&amp;source-serpid=EkadxPjqJx1lNT9zpa_KGw&amp;nomisspell=1&amp;text=%D0%B4%D0%B5%D1%82%D0%B8%20%D0%BA%D0%B0%D1%80%D1%82%D0%B8%D0%BD%D0%BA%D0%B8%20%D0%BD%D0%B0%D1%80%D0%B8%D1%81%D0%BE%D0%B2%D0%B0%D0%BD%D0%BD%D1%8B%D0%B5&amp;source=related-query-serp" TargetMode="External"/><Relationship Id="rId10" Type="http://schemas.openxmlformats.org/officeDocument/2006/relationships/hyperlink" Target="https://yandex.ru/images/search?text=%D1%83%D0%B3%D0%BE%D0%BB%20%D1%83%D0%B3%D0%BE%D0%BB%D1%8C%20%D0%BA%D0%B0%D1%80%D1%82%D0%B8%D0%BD%D0%BA%D0%B8&amp;lr=216" TargetMode="External"/><Relationship Id="rId4" Type="http://schemas.openxmlformats.org/officeDocument/2006/relationships/hyperlink" Target="https://yandex.ru/images/search?text=%D0%B1%D1%83%D0%BA%D0%B2%D1%8B%20%D0%BA%D0%B0%D1%80%D1%82%D0%B8%D0%BD%D0%BA%D0%B8&amp;stype=image&amp;lr=216&amp;source=wiz" TargetMode="External"/><Relationship Id="rId9" Type="http://schemas.openxmlformats.org/officeDocument/2006/relationships/hyperlink" Target="https://yandex.ru/images/search?text=%D0%B1%D0%B0%D0%BD%D0%BA%D0%B0%20%D0%B1%D0%B0%D0%BD%D1%8C%D0%BA%D0%B0%20%D0%BA%D0%B0%D1%80%D1%82%D0%B8%D0%BD%D0%BA%D0%B8&amp;lr=216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Презентация  к уроку русского языка в 1 классе ( « Школа России»)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Тема </a:t>
            </a:r>
            <a:r>
              <a:rPr lang="ru-RU" dirty="0" smtClean="0"/>
              <a:t>урока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«Обозначение мягкости согласных звуков мягким знаком. Перенос слов с мягким </a:t>
            </a:r>
            <a:r>
              <a:rPr lang="ru-RU" dirty="0" smtClean="0"/>
              <a:t>знаком».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5901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78698"/>
          </a:xfrm>
        </p:spPr>
        <p:txBody>
          <a:bodyPr>
            <a:normAutofit/>
          </a:bodyPr>
          <a:lstStyle/>
          <a:p>
            <a: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  <a:t>28 апреля.</a:t>
            </a:r>
            <a:b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</a:br>
            <a: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  <a:t>Классная работа.</a:t>
            </a:r>
            <a:b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</a:br>
            <a:r>
              <a:rPr lang="ru-RU" sz="6000" b="1" dirty="0" err="1">
                <a:solidFill>
                  <a:srgbClr val="0070C0"/>
                </a:solidFill>
                <a:latin typeface="Propisi" panose="02000508030000020003" pitchFamily="2" charset="0"/>
              </a:rPr>
              <a:t>Лл</a:t>
            </a:r>
            <a: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  <a:t> </a:t>
            </a:r>
            <a:r>
              <a:rPr lang="ru-RU" sz="6000" b="1" dirty="0" err="1">
                <a:solidFill>
                  <a:srgbClr val="0070C0"/>
                </a:solidFill>
                <a:latin typeface="Propisi" panose="02000508030000020003" pitchFamily="2" charset="0"/>
              </a:rPr>
              <a:t>Лл</a:t>
            </a:r>
            <a: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  <a:t> </a:t>
            </a:r>
            <a:r>
              <a:rPr lang="ru-RU" sz="6000" b="1" dirty="0" err="1">
                <a:solidFill>
                  <a:srgbClr val="0070C0"/>
                </a:solidFill>
                <a:latin typeface="Propisi" panose="02000508030000020003" pitchFamily="2" charset="0"/>
              </a:rPr>
              <a:t>Лл</a:t>
            </a:r>
            <a: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  <a:t> </a:t>
            </a:r>
            <a:r>
              <a:rPr lang="ru-RU" sz="6000" b="1" dirty="0" err="1">
                <a:solidFill>
                  <a:srgbClr val="0070C0"/>
                </a:solidFill>
                <a:latin typeface="Propisi" panose="02000508030000020003" pitchFamily="2" charset="0"/>
              </a:rPr>
              <a:t>Лл</a:t>
            </a:r>
            <a: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  <a:t/>
            </a:r>
            <a:b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</a:br>
            <a: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  <a:t>апрель июль февраль</a:t>
            </a:r>
            <a:br>
              <a:rPr lang="ru-RU" sz="6000" b="1" dirty="0">
                <a:solidFill>
                  <a:srgbClr val="0070C0"/>
                </a:solidFill>
                <a:latin typeface="Propisi" panose="02000508030000020003" pitchFamily="2" charset="0"/>
              </a:rPr>
            </a:br>
            <a:endParaRPr lang="ru-RU" sz="6000" b="1" dirty="0">
              <a:solidFill>
                <a:srgbClr val="0070C0"/>
              </a:solidFill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6698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2818656" cy="1143000"/>
          </a:xfrm>
        </p:spPr>
        <p:txBody>
          <a:bodyPr>
            <a:noAutofit/>
          </a:bodyPr>
          <a:lstStyle/>
          <a:p>
            <a:pPr algn="l"/>
            <a:r>
              <a:rPr lang="ru-RU" sz="7200" b="1" dirty="0" smtClean="0">
                <a:solidFill>
                  <a:srgbClr val="00B050"/>
                </a:solidFill>
                <a:latin typeface="Propisi" panose="02000508030000020003" pitchFamily="2" charset="0"/>
              </a:rPr>
              <a:t>Словарь:</a:t>
            </a:r>
            <a:endParaRPr lang="ru-RU" sz="7200" b="1" dirty="0">
              <a:solidFill>
                <a:srgbClr val="00B050"/>
              </a:solidFill>
              <a:latin typeface="Propisi" panose="02000508030000020003" pitchFamily="2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11308"/>
            <a:ext cx="778720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пена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па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’]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то</a:t>
            </a:r>
          </a:p>
          <a:p>
            <a:pPr marL="0" indent="0">
              <a:buNone/>
            </a:pPr>
            <a:r>
              <a:rPr lang="ru-RU" sz="5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чите 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[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’]      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[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</a:t>
            </a:r>
            <a:r>
              <a:rPr lang="en-US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]</a:t>
            </a:r>
            <a:r>
              <a:rPr lang="ru-RU" sz="5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</a:t>
            </a:r>
            <a:endParaRPr lang="ru-RU" sz="5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1475656" y="2508357"/>
            <a:ext cx="216024" cy="21602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2593" y="1518215"/>
            <a:ext cx="249237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2508357"/>
            <a:ext cx="265844" cy="2658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496562"/>
            <a:ext cx="249237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126280" y="318427"/>
            <a:ext cx="279756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00B050"/>
                </a:solidFill>
                <a:latin typeface="Propisi" panose="02000508030000020003" pitchFamily="2" charset="0"/>
              </a:rPr>
              <a:t>у</a:t>
            </a:r>
            <a:r>
              <a:rPr lang="ru-RU" sz="6600" b="1" dirty="0" smtClean="0">
                <a:solidFill>
                  <a:srgbClr val="00B050"/>
                </a:solidFill>
                <a:latin typeface="Propisi" panose="02000508030000020003" pitchFamily="2" charset="0"/>
              </a:rPr>
              <a:t>читель ,</a:t>
            </a:r>
            <a:endParaRPr lang="ru-RU" sz="6600" b="1" dirty="0">
              <a:solidFill>
                <a:srgbClr val="00B050"/>
              </a:solidFill>
              <a:latin typeface="Propisi" panose="02000508030000020003" pitchFamily="2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47398" y="226094"/>
            <a:ext cx="321709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600" b="1" dirty="0">
                <a:solidFill>
                  <a:srgbClr val="00B050"/>
                </a:solidFill>
                <a:latin typeface="Propisi" panose="02000508030000020003" pitchFamily="2" charset="0"/>
              </a:rPr>
              <a:t>п</a:t>
            </a:r>
            <a:r>
              <a:rPr lang="ru-RU" sz="6600" b="1" dirty="0" smtClean="0">
                <a:solidFill>
                  <a:srgbClr val="00B050"/>
                </a:solidFill>
                <a:latin typeface="Propisi" panose="02000508030000020003" pitchFamily="2" charset="0"/>
              </a:rPr>
              <a:t>альто</a:t>
            </a:r>
            <a:r>
              <a:rPr lang="ru-RU" sz="7200" b="1" dirty="0" smtClean="0">
                <a:solidFill>
                  <a:srgbClr val="00B050"/>
                </a:solidFill>
                <a:latin typeface="Propisi" panose="02000508030000020003" pitchFamily="2" charset="0"/>
              </a:rPr>
              <a:t>.</a:t>
            </a:r>
            <a:endParaRPr lang="ru-RU" sz="7200" b="1" dirty="0">
              <a:solidFill>
                <a:srgbClr val="00B050"/>
              </a:solidFill>
              <a:latin typeface="Propisi" panose="02000508030000020003" pitchFamily="2" charset="0"/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476672"/>
            <a:ext cx="249237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1557" y="482805"/>
            <a:ext cx="249237" cy="249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40384">
            <a:off x="4600840" y="984556"/>
            <a:ext cx="366087" cy="366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543751">
            <a:off x="6228184" y="1058664"/>
            <a:ext cx="360040" cy="3600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62474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работа</a:t>
            </a:r>
            <a:b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С.89,упр. 5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03648" y="1628800"/>
            <a:ext cx="5122912" cy="96470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60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Дверь , тень, гусь</a:t>
            </a:r>
            <a:r>
              <a:rPr lang="ru-RU" dirty="0" smtClean="0"/>
              <a:t>.       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85941" y="4661966"/>
            <a:ext cx="392447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>
                <a:solidFill>
                  <a:srgbClr val="002060"/>
                </a:solidFill>
                <a:latin typeface="Propisi" panose="02000508030000020003" pitchFamily="2" charset="0"/>
              </a:rPr>
              <a:t>Двор</a:t>
            </a:r>
            <a:r>
              <a:rPr lang="ru-RU" sz="60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, сон, нос</a:t>
            </a:r>
            <a:r>
              <a:rPr lang="ru-RU" sz="6000" b="1" dirty="0">
                <a:solidFill>
                  <a:srgbClr val="002060"/>
                </a:solidFill>
                <a:latin typeface="Propisi" panose="02000508030000020003" pitchFamily="2" charset="0"/>
              </a:rPr>
              <a:t>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80728"/>
            <a:ext cx="1228610" cy="2308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867" y="3645024"/>
            <a:ext cx="1514894" cy="2534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49935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0020" y="0"/>
            <a:ext cx="1836204" cy="1836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3720" y="105660"/>
            <a:ext cx="1796953" cy="1168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836"/>
          <a:stretch/>
        </p:blipFill>
        <p:spPr bwMode="auto">
          <a:xfrm>
            <a:off x="317586" y="1438563"/>
            <a:ext cx="1263854" cy="1719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22836" y="1580619"/>
            <a:ext cx="749311" cy="10148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722" y="3184896"/>
            <a:ext cx="1328562" cy="1771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5807" y="2769695"/>
            <a:ext cx="1692679" cy="21163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17" y="4898992"/>
            <a:ext cx="1959007" cy="19590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2058" y="4670874"/>
            <a:ext cx="2132856" cy="21328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671" y="384702"/>
            <a:ext cx="3084513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6224" y="1836204"/>
            <a:ext cx="333533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030" y="5345095"/>
            <a:ext cx="4243387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2036670" y="3356992"/>
            <a:ext cx="34714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банка-банька</a:t>
            </a:r>
            <a:endParaRPr lang="ru-RU" sz="4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0458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0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30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Перенос слов с Ь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758" y="1555730"/>
            <a:ext cx="2464892" cy="2239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7107" y="1713814"/>
            <a:ext cx="2265609" cy="2081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94" t="5777" r="30256" b="15815"/>
          <a:stretch/>
        </p:blipFill>
        <p:spPr bwMode="auto">
          <a:xfrm>
            <a:off x="4035397" y="4204460"/>
            <a:ext cx="1796162" cy="2414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48" y="3881295"/>
            <a:ext cx="28837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у-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гольки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870581"/>
            <a:ext cx="2541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гол-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ьки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48" y="5733256"/>
            <a:ext cx="208169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гольк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flipH="1">
            <a:off x="179512" y="4005064"/>
            <a:ext cx="1728192" cy="2374523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630873" y="4064235"/>
            <a:ext cx="263520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b="1" dirty="0">
                <a:solidFill>
                  <a:srgbClr val="002060"/>
                </a:solidFill>
                <a:latin typeface="Propisi" panose="02000508030000020003" pitchFamily="2" charset="0"/>
              </a:rPr>
              <a:t>у</a:t>
            </a:r>
            <a:r>
              <a:rPr lang="ru-RU" sz="8000" b="1" dirty="0" smtClean="0">
                <a:solidFill>
                  <a:srgbClr val="002060"/>
                </a:solidFill>
                <a:latin typeface="Propisi" panose="02000508030000020003" pitchFamily="2" charset="0"/>
              </a:rPr>
              <a:t>голь-</a:t>
            </a:r>
            <a:r>
              <a:rPr lang="ru-RU" sz="8000" b="1" dirty="0" err="1" smtClean="0">
                <a:solidFill>
                  <a:srgbClr val="002060"/>
                </a:solidFill>
                <a:latin typeface="Propisi" panose="02000508030000020003" pitchFamily="2" charset="0"/>
              </a:rPr>
              <a:t>ки</a:t>
            </a:r>
            <a:endParaRPr lang="ru-RU" sz="8000" b="1" dirty="0">
              <a:solidFill>
                <a:srgbClr val="002060"/>
              </a:solidFill>
              <a:latin typeface="Propisi" panose="0200050803000002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346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6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274 -0.06041 L -0.12604 -0.3872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948" y="-163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620688"/>
            <a:ext cx="8229600" cy="4525963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я узнал…</a:t>
            </a:r>
          </a:p>
          <a:p>
            <a:endParaRPr lang="ru-RU" sz="5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8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Мне понравилось на уроке…</a:t>
            </a:r>
            <a:endParaRPr lang="ru-RU" sz="48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933056"/>
            <a:ext cx="2054225" cy="2762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4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Интернет-ресурсы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r>
              <a:rPr lang="en-US" dirty="0">
                <a:hlinkClick r:id="rId2"/>
              </a:rPr>
              <a:t>https://www.yandex.ru/search/?lr=216&amp;offline_search=1&amp;text=%</a:t>
            </a:r>
            <a:r>
              <a:rPr lang="en-US" dirty="0" smtClean="0">
                <a:hlinkClick r:id="rId2"/>
              </a:rPr>
              <a:t>D1%83%D1%87%D0%B8%20%D1%80%D1%83%20%D0%BA%D0%B0%D1%80%D1%82%D0%B8%D0%BD%D0%BA%D0%B8</a:t>
            </a:r>
            <a:endParaRPr lang="ru-RU" dirty="0" smtClean="0"/>
          </a:p>
          <a:p>
            <a:r>
              <a:rPr lang="en-US" dirty="0">
                <a:hlinkClick r:id="rId3"/>
              </a:rPr>
              <a:t>https://uchi.ru/teachers/groups/6882326/subjects/2/course_programs/1/cards/83938</a:t>
            </a:r>
            <a:endParaRPr lang="ru-RU" dirty="0"/>
          </a:p>
          <a:p>
            <a:r>
              <a:rPr lang="en-US" dirty="0">
                <a:hlinkClick r:id="rId4"/>
              </a:rPr>
              <a:t>https://yandex.ru/images/search?text=%</a:t>
            </a:r>
            <a:r>
              <a:rPr lang="en-US" dirty="0" smtClean="0">
                <a:hlinkClick r:id="rId4"/>
              </a:rPr>
              <a:t>D0%B1%D1%83%D0%BA%D0%B2%D1%8B%20%D0%BA%D0%B0%D1%80%D1%82%D0%B8%D0%BD%D0%BA%D0%B8&amp;stype=image&amp;lr=216&amp;source=wiz</a:t>
            </a:r>
            <a:endParaRPr lang="ru-RU" dirty="0" smtClean="0"/>
          </a:p>
          <a:p>
            <a:r>
              <a:rPr lang="en-US" dirty="0">
                <a:hlinkClick r:id="rId5"/>
              </a:rPr>
              <a:t>https://yandex.ru/images/search?lr=216&amp;source-serpid=EkadxPjqJx1lNT9zpa_KGw&amp;nomisspell=1&amp;text=%</a:t>
            </a:r>
            <a:r>
              <a:rPr lang="en-US" dirty="0" smtClean="0">
                <a:hlinkClick r:id="rId5"/>
              </a:rPr>
              <a:t>D0%B4%D0%B5%D1%82%D0%B8%20%D0%BA%D0%B0%D1%80%D1%82%D0%B8%D0%BD%D0%BA%D0%B8%20%D0%BD%D0%B0%D1%80%D0%B8%D1%81%D0%BE%D0%B2%D0%B0%D0%BD%D0%BD%D1%8B%D0%B5&amp;source=related-query-serp</a:t>
            </a:r>
            <a:endParaRPr lang="ru-RU" dirty="0" smtClean="0"/>
          </a:p>
          <a:p>
            <a:r>
              <a:rPr lang="en-US" dirty="0">
                <a:hlinkClick r:id="rId6"/>
              </a:rPr>
              <a:t>https://yandex.ru/images/search?text=%D0%BC%D0%B5%D0%BB-%</a:t>
            </a:r>
            <a:r>
              <a:rPr lang="en-US" dirty="0" smtClean="0">
                <a:hlinkClick r:id="rId6"/>
              </a:rPr>
              <a:t>D0%BC%D0%B5%D0%BB%D1%8C%20&amp;lr=216</a:t>
            </a:r>
            <a:endParaRPr lang="ru-RU" dirty="0" smtClean="0"/>
          </a:p>
          <a:p>
            <a:r>
              <a:rPr lang="en-US" dirty="0">
                <a:hlinkClick r:id="rId7"/>
              </a:rPr>
              <a:t>https://yandex.ru/images/search?text=%D1%83%D0%B3%D0%BE%D0%BB-%</a:t>
            </a:r>
            <a:r>
              <a:rPr lang="en-US" dirty="0" smtClean="0">
                <a:hlinkClick r:id="rId7"/>
              </a:rPr>
              <a:t>D1%83%D0%B3%D0%BE%D0%BB%D1%8C%20%D0%BA%D0%B0%D1%80%D1%82%D0%B8%D0%BD%D0%BA%D0%B8&amp;lr=216</a:t>
            </a:r>
            <a:endParaRPr lang="ru-RU" dirty="0" smtClean="0"/>
          </a:p>
          <a:p>
            <a:r>
              <a:rPr lang="en-US" dirty="0">
                <a:hlinkClick r:id="rId8"/>
              </a:rPr>
              <a:t>https://yandex.ru/images/search?text=%D1%88%D0%B5%D1%81%D1%82-%</a:t>
            </a:r>
            <a:r>
              <a:rPr lang="en-US" dirty="0" smtClean="0">
                <a:hlinkClick r:id="rId8"/>
              </a:rPr>
              <a:t>D1%88%D0%B5%D1%81%D1%82%D1%8C%20%D0%BA%D0%B0%D1%80%D1%82%D0%B8%D0%BD%D0%BA%D0%B8&amp;lr=216</a:t>
            </a:r>
            <a:endParaRPr lang="ru-RU" dirty="0" smtClean="0"/>
          </a:p>
          <a:p>
            <a:r>
              <a:rPr lang="en-US" dirty="0">
                <a:hlinkClick r:id="rId9"/>
              </a:rPr>
              <a:t>https://yandex.ru/images/search?text=%</a:t>
            </a:r>
            <a:r>
              <a:rPr lang="en-US" dirty="0" smtClean="0">
                <a:hlinkClick r:id="rId9"/>
              </a:rPr>
              <a:t>D0%B1%D0%B0%D0%BD%D0%BA%D0%B0%20%D0%B1%D0%B0%D0%BD%D1%8C%D0%BA%D0%B0%20%D0%BA%D0%B0%D1%80%D1%82%D0%B8%D0%BD%D0%BA%D0%B8&amp;lr=216</a:t>
            </a:r>
            <a:endParaRPr lang="ru-RU" dirty="0" smtClean="0"/>
          </a:p>
          <a:p>
            <a:r>
              <a:rPr lang="en-US" dirty="0">
                <a:hlinkClick r:id="rId10"/>
              </a:rPr>
              <a:t>https://yandex.ru/images/search?text=%D1%83%D0%B3%D0%BE%D0%BB%20%D1%83%D0%B3%D0%BE%D0%BB%D1%8C%20%D0%BA%D0%B0%D1%80%D1%82%D0%B8%D0%BD%D0%BA%D0%B8&amp;lr=216</a:t>
            </a: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095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150</TotalTime>
  <Words>141</Words>
  <Application>Microsoft Office PowerPoint</Application>
  <PresentationFormat>Экран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 к уроку русского языка в 1 классе ( « Школа России»)</vt:lpstr>
      <vt:lpstr>28 апреля. Классная работа. Лл Лл Лл Лл апрель июль февраль </vt:lpstr>
      <vt:lpstr>Словарь:</vt:lpstr>
      <vt:lpstr>Самостоятельная работа С.89,упр. 5</vt:lpstr>
      <vt:lpstr>Презентация PowerPoint</vt:lpstr>
      <vt:lpstr>Перенос слов с Ь</vt:lpstr>
      <vt:lpstr>Презентация PowerPoint</vt:lpstr>
      <vt:lpstr>Интернет-ресурсы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Любовь</dc:creator>
  <cp:lastModifiedBy>Любовь</cp:lastModifiedBy>
  <cp:revision>17</cp:revision>
  <dcterms:created xsi:type="dcterms:W3CDTF">2020-04-27T19:09:14Z</dcterms:created>
  <dcterms:modified xsi:type="dcterms:W3CDTF">2020-08-25T12:16:11Z</dcterms:modified>
</cp:coreProperties>
</file>