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60" r:id="rId2"/>
    <p:sldId id="283" r:id="rId3"/>
    <p:sldId id="285" r:id="rId4"/>
    <p:sldId id="288" r:id="rId5"/>
    <p:sldId id="287" r:id="rId6"/>
    <p:sldId id="273" r:id="rId7"/>
    <p:sldId id="275" r:id="rId8"/>
    <p:sldId id="276" r:id="rId9"/>
    <p:sldId id="277" r:id="rId10"/>
    <p:sldId id="274" r:id="rId11"/>
    <p:sldId id="280" r:id="rId12"/>
    <p:sldId id="281" r:id="rId13"/>
    <p:sldId id="282" r:id="rId14"/>
    <p:sldId id="279" r:id="rId15"/>
    <p:sldId id="289" r:id="rId16"/>
    <p:sldId id="290" r:id="rId17"/>
    <p:sldId id="263" r:id="rId18"/>
    <p:sldId id="292" r:id="rId19"/>
    <p:sldId id="293" r:id="rId20"/>
    <p:sldId id="264" r:id="rId21"/>
    <p:sldId id="26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38" autoAdjust="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ACCA2D-4BB7-4A1D-A245-191E917EAEE9}" type="datetimeFigureOut">
              <a:rPr lang="ru-RU" smtClean="0"/>
              <a:pPr/>
              <a:t>25.08.2020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27362A-6AB0-4075-93FC-A9FF630A7F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986231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27362A-6AB0-4075-93FC-A9FF630A7FCE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326829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27362A-6AB0-4075-93FC-A9FF630A7FCE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129138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27362A-6AB0-4075-93FC-A9FF630A7FCE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263338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27362A-6AB0-4075-93FC-A9FF630A7FCE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231264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27362A-6AB0-4075-93FC-A9FF630A7FCE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280612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27362A-6AB0-4075-93FC-A9FF630A7FCE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482648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27362A-6AB0-4075-93FC-A9FF630A7FCE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629059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27362A-6AB0-4075-93FC-A9FF630A7FCE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532144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27362A-6AB0-4075-93FC-A9FF630A7FCE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688591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27362A-6AB0-4075-93FC-A9FF630A7FCE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380669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27362A-6AB0-4075-93FC-A9FF630A7FCE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89612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666444" y="620688"/>
            <a:ext cx="7772400" cy="44644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t-RU" sz="33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Туган тел дәресе</a:t>
            </a:r>
            <a:r>
              <a:rPr lang="ru-RU" sz="33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tt-RU" sz="33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нче сыйныф</a:t>
            </a:r>
          </a:p>
          <a:p>
            <a:endParaRPr lang="tt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t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tt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t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tt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53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2348880"/>
            <a:ext cx="72728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t-RU" sz="4000" b="1" dirty="0" smtClean="0">
                <a:solidFill>
                  <a:srgbClr val="002060"/>
                </a:solidFill>
              </a:rPr>
              <a:t>Иянең исемнәр һәм                           зат алмашлыклары белән белдерелүе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3635194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50" advClick="0" advTm="150"/>
    </mc:Choice>
    <mc:Fallback>
      <p:transition advClick="0" advTm="15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788024" y="2283841"/>
            <a:ext cx="352839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Алар гөрләвек булып ага. </a:t>
            </a:r>
            <a:endParaRPr kumimoji="0" lang="tt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C:\Users\Радик\Desktop\19c3aa2afffec53c56cdd8b8e9b8f0e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76673"/>
            <a:ext cx="4527102" cy="63813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788024" y="2283841"/>
            <a:ext cx="352839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Алар гөрләвек булып ага. </a:t>
            </a:r>
            <a:endParaRPr kumimoji="0" lang="tt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C:\Users\Радик\Desktop\19c3aa2afffec53c56cdd8b8e9b8f0e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76673"/>
            <a:ext cx="4527102" cy="6381327"/>
          </a:xfrm>
          <a:prstGeom prst="rect">
            <a:avLst/>
          </a:prstGeom>
          <a:noFill/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4932040" y="2852936"/>
            <a:ext cx="86409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4932040" y="2132856"/>
            <a:ext cx="10495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t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зат алм.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788024" y="2283841"/>
            <a:ext cx="388843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Без кошларны каршы алабыз. </a:t>
            </a:r>
            <a:endParaRPr kumimoji="0" lang="tt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Радик\Desktop\unnam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-1" y="404664"/>
            <a:ext cx="4353132" cy="6453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572000" y="2283841"/>
            <a:ext cx="410445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Без кошларны каршы алабыз. </a:t>
            </a:r>
            <a:endParaRPr kumimoji="0" lang="tt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Радик\Desktop\unnam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-1" y="404664"/>
            <a:ext cx="4353132" cy="6453336"/>
          </a:xfrm>
          <a:prstGeom prst="rect">
            <a:avLst/>
          </a:prstGeom>
          <a:noFill/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4644008" y="2780928"/>
            <a:ext cx="57606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4427984" y="2060848"/>
            <a:ext cx="10495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t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зат алм.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644008" y="764704"/>
            <a:ext cx="374441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Табигать</a:t>
            </a:r>
            <a:r>
              <a:rPr kumimoji="0" lang="tt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җанланды. </a:t>
            </a:r>
            <a:r>
              <a:rPr kumimoji="0" lang="tt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Карлар</a:t>
            </a:r>
            <a:r>
              <a:rPr kumimoji="0" lang="tt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эреде. </a:t>
            </a:r>
            <a:r>
              <a:rPr kumimoji="0" lang="tt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Алар </a:t>
            </a:r>
            <a:r>
              <a:rPr kumimoji="0" lang="tt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гөрләвекләр булып ага. </a:t>
            </a:r>
            <a:r>
              <a:rPr kumimoji="0" lang="tt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Без</a:t>
            </a:r>
            <a:r>
              <a:rPr kumimoji="0" lang="tt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кошларны каршы алабыз. </a:t>
            </a:r>
            <a:endParaRPr kumimoji="0" lang="tt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C:\Users\Радик\Desktop\19c3aa2afffec53c56cdd8b8e9b8f0e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76673"/>
            <a:ext cx="4527102" cy="6381327"/>
          </a:xfrm>
          <a:prstGeom prst="rect">
            <a:avLst/>
          </a:prstGeom>
          <a:noFill/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4788024" y="1340768"/>
            <a:ext cx="158417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6732240" y="1772816"/>
            <a:ext cx="158417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5868144" y="2276872"/>
            <a:ext cx="108012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508104" y="3212976"/>
            <a:ext cx="72008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5220072" y="620688"/>
            <a:ext cx="6828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t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исем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092280" y="1124744"/>
            <a:ext cx="6828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t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исем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5868144" y="1700808"/>
            <a:ext cx="10207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t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зат алм.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508104" y="2636912"/>
            <a:ext cx="10207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t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зат алм.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716016" y="3507978"/>
            <a:ext cx="374441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tt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259632" y="548680"/>
            <a:ext cx="68407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t-RU" sz="4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Модельне төзеп бетерегез.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187624" y="1412776"/>
            <a:ext cx="7632848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32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Табигать –</a:t>
            </a:r>
          </a:p>
          <a:p>
            <a:r>
              <a:rPr lang="tt-RU" sz="32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</a:p>
          <a:p>
            <a:r>
              <a:rPr lang="tt-RU" sz="32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Карлар –</a:t>
            </a:r>
          </a:p>
          <a:p>
            <a:endParaRPr lang="tt-RU" sz="3200" b="1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r>
              <a:rPr lang="tt-RU" sz="32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Алар – </a:t>
            </a:r>
          </a:p>
          <a:p>
            <a:r>
              <a:rPr lang="tt-RU" sz="32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</a:t>
            </a:r>
          </a:p>
          <a:p>
            <a:r>
              <a:rPr lang="tt-RU" sz="32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Без - </a:t>
            </a:r>
          </a:p>
          <a:p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5274464" y="1614200"/>
            <a:ext cx="184731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tt-RU" sz="3200" b="1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3707904" y="4365104"/>
            <a:ext cx="1368152" cy="72008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3200" dirty="0"/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5796136" y="4293096"/>
            <a:ext cx="1368152" cy="72008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3200" dirty="0"/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5724128" y="3284984"/>
            <a:ext cx="1368152" cy="72008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3200" dirty="0"/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3707904" y="3284984"/>
            <a:ext cx="1368152" cy="72008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b="1" dirty="0" smtClean="0">
                <a:solidFill>
                  <a:srgbClr val="002060"/>
                </a:solidFill>
              </a:rPr>
              <a:t>баш килештә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3635896" y="2420888"/>
            <a:ext cx="1368152" cy="64807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3200" dirty="0"/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5580112" y="1484784"/>
            <a:ext cx="1368152" cy="64807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sz="32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</a:t>
            </a:r>
            <a:endParaRPr lang="ru-RU" sz="3200" dirty="0"/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3707904" y="1484784"/>
            <a:ext cx="1368152" cy="64807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баш килештә</a:t>
            </a:r>
            <a:endParaRPr lang="ru-RU" dirty="0"/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5652120" y="2420888"/>
            <a:ext cx="1368152" cy="64807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күплек санда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716016" y="3507978"/>
            <a:ext cx="374441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tt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259632" y="548680"/>
            <a:ext cx="68407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t-RU" sz="4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Модельне төзеп бетерегез.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187624" y="1412776"/>
            <a:ext cx="7632848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32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Табигать –</a:t>
            </a:r>
          </a:p>
          <a:p>
            <a:r>
              <a:rPr lang="tt-RU" sz="32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</a:p>
          <a:p>
            <a:r>
              <a:rPr lang="tt-RU" sz="32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Карлар –</a:t>
            </a:r>
          </a:p>
          <a:p>
            <a:endParaRPr lang="tt-RU" sz="3200" b="1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r>
              <a:rPr lang="tt-RU" sz="32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Алар – </a:t>
            </a:r>
          </a:p>
          <a:p>
            <a:r>
              <a:rPr lang="tt-RU" sz="32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</a:t>
            </a:r>
          </a:p>
          <a:p>
            <a:r>
              <a:rPr lang="tt-RU" sz="32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Без - </a:t>
            </a:r>
          </a:p>
          <a:p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5274464" y="1614200"/>
            <a:ext cx="184731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tt-RU" sz="3200" b="1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3707904" y="4365104"/>
            <a:ext cx="1368152" cy="72008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b="1" dirty="0" smtClean="0">
                <a:solidFill>
                  <a:srgbClr val="002060"/>
                </a:solidFill>
              </a:rPr>
              <a:t>баш килештә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5796136" y="4293096"/>
            <a:ext cx="1368152" cy="72008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b="1" dirty="0" smtClean="0">
                <a:solidFill>
                  <a:srgbClr val="002060"/>
                </a:solidFill>
              </a:rPr>
              <a:t>күплек санда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5724128" y="3284984"/>
            <a:ext cx="1368152" cy="72008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күплек санда</a:t>
            </a:r>
            <a:endParaRPr lang="ru-RU" dirty="0"/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3707904" y="3284984"/>
            <a:ext cx="1368152" cy="72008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b="1" dirty="0" smtClean="0">
                <a:solidFill>
                  <a:srgbClr val="002060"/>
                </a:solidFill>
              </a:rPr>
              <a:t>баш килештә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3635896" y="2420888"/>
            <a:ext cx="1368152" cy="64807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баш килештә</a:t>
            </a:r>
            <a:endParaRPr lang="ru-RU" sz="1600" dirty="0"/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5580112" y="1484784"/>
            <a:ext cx="1368152" cy="64807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берлек санда</a:t>
            </a:r>
            <a:endParaRPr lang="ru-RU" dirty="0"/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3707904" y="1484784"/>
            <a:ext cx="1368152" cy="64807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баш килештә</a:t>
            </a:r>
            <a:endParaRPr lang="ru-RU" dirty="0"/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5652120" y="2420888"/>
            <a:ext cx="1368152" cy="64807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күплек санда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1988840"/>
            <a:ext cx="4032448" cy="1143000"/>
          </a:xfrm>
        </p:spPr>
        <p:txBody>
          <a:bodyPr>
            <a:noAutofit/>
          </a:bodyPr>
          <a:lstStyle/>
          <a:p>
            <a:r>
              <a:rPr lang="tt-RU" b="1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tt-RU" b="1" dirty="0" smtClean="0">
                <a:solidFill>
                  <a:srgbClr val="002060"/>
                </a:solidFill>
                <a:latin typeface="+mn-lt"/>
              </a:rPr>
            </a:br>
            <a:r>
              <a:rPr lang="tt-RU" b="1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tt-RU" b="1" dirty="0" smtClean="0">
                <a:solidFill>
                  <a:srgbClr val="002060"/>
                </a:solidFill>
                <a:latin typeface="+mn-lt"/>
              </a:rPr>
            </a:br>
            <a:r>
              <a:rPr lang="tt-RU" sz="3600" b="1" dirty="0" smtClean="0">
                <a:solidFill>
                  <a:srgbClr val="002060"/>
                </a:solidFill>
                <a:latin typeface="+mn-lt"/>
              </a:rPr>
              <a:t>163 нче күнегү</a:t>
            </a:r>
            <a:r>
              <a:rPr lang="tt-RU" b="1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tt-RU" b="1" dirty="0" smtClean="0">
                <a:solidFill>
                  <a:srgbClr val="002060"/>
                </a:solidFill>
                <a:latin typeface="+mn-lt"/>
              </a:rPr>
            </a:br>
            <a:r>
              <a:rPr lang="tt-RU" sz="3600" b="1" dirty="0" smtClean="0">
                <a:solidFill>
                  <a:srgbClr val="002060"/>
                </a:solidFill>
                <a:latin typeface="+mn-lt"/>
              </a:rPr>
              <a:t>Безнең өебез</a:t>
            </a:r>
            <a:r>
              <a:rPr lang="tt-RU" sz="2800" b="1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tt-RU" sz="2800" b="1" dirty="0" smtClean="0">
                <a:solidFill>
                  <a:srgbClr val="002060"/>
                </a:solidFill>
                <a:latin typeface="+mn-lt"/>
              </a:rPr>
            </a:br>
            <a:r>
              <a:rPr lang="tt-RU" sz="2800" b="1" dirty="0" smtClean="0">
                <a:solidFill>
                  <a:srgbClr val="002060"/>
                </a:solidFill>
                <a:latin typeface="+mn-lt"/>
              </a:rPr>
              <a:t>Безнең өебез биек,</a:t>
            </a:r>
            <a:br>
              <a:rPr lang="tt-RU" sz="2800" b="1" dirty="0" smtClean="0">
                <a:solidFill>
                  <a:srgbClr val="002060"/>
                </a:solidFill>
                <a:latin typeface="+mn-lt"/>
              </a:rPr>
            </a:br>
            <a:r>
              <a:rPr lang="tt-RU" sz="2800" b="1" dirty="0" smtClean="0">
                <a:solidFill>
                  <a:srgbClr val="002060"/>
                </a:solidFill>
                <a:latin typeface="+mn-lt"/>
              </a:rPr>
              <a:t>тора ул күккә тиеп.</a:t>
            </a:r>
            <a:br>
              <a:rPr lang="tt-RU" sz="2800" b="1" dirty="0" smtClean="0">
                <a:solidFill>
                  <a:srgbClr val="002060"/>
                </a:solidFill>
                <a:latin typeface="+mn-lt"/>
              </a:rPr>
            </a:br>
            <a:r>
              <a:rPr lang="tt-RU" sz="2800" b="1" dirty="0" smtClean="0">
                <a:solidFill>
                  <a:srgbClr val="002060"/>
                </a:solidFill>
                <a:latin typeface="+mn-lt"/>
              </a:rPr>
              <a:t>Минем бүлмәм бик якты,</a:t>
            </a:r>
            <a:br>
              <a:rPr lang="tt-RU" sz="2800" b="1" dirty="0" smtClean="0">
                <a:solidFill>
                  <a:srgbClr val="002060"/>
                </a:solidFill>
                <a:latin typeface="+mn-lt"/>
              </a:rPr>
            </a:br>
            <a:r>
              <a:rPr lang="tt-RU" sz="2800" b="1" dirty="0" smtClean="0">
                <a:solidFill>
                  <a:srgbClr val="002060"/>
                </a:solidFill>
                <a:latin typeface="+mn-lt"/>
              </a:rPr>
              <a:t>Ул кояшка бик якын.</a:t>
            </a:r>
            <a:br>
              <a:rPr lang="tt-RU" sz="2800" b="1" dirty="0" smtClean="0">
                <a:solidFill>
                  <a:srgbClr val="002060"/>
                </a:solidFill>
                <a:latin typeface="+mn-lt"/>
              </a:rPr>
            </a:br>
            <a:r>
              <a:rPr lang="tt-RU" sz="2800" b="1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tt-RU" sz="2800" b="1" dirty="0" smtClean="0">
                <a:solidFill>
                  <a:srgbClr val="002060"/>
                </a:solidFill>
                <a:latin typeface="+mn-lt"/>
              </a:rPr>
            </a:br>
            <a:r>
              <a:rPr lang="tt-RU" sz="2800" b="1" dirty="0" smtClean="0">
                <a:solidFill>
                  <a:srgbClr val="002060"/>
                </a:solidFill>
                <a:latin typeface="+mn-lt"/>
              </a:rPr>
              <a:t>Төнлә безгә туп-туры</a:t>
            </a:r>
            <a:br>
              <a:rPr lang="tt-RU" sz="2800" b="1" dirty="0" smtClean="0">
                <a:solidFill>
                  <a:srgbClr val="002060"/>
                </a:solidFill>
                <a:latin typeface="+mn-lt"/>
              </a:rPr>
            </a:br>
            <a:r>
              <a:rPr lang="tt-RU" sz="2800" b="1" dirty="0" smtClean="0">
                <a:solidFill>
                  <a:srgbClr val="002060"/>
                </a:solidFill>
                <a:latin typeface="+mn-lt"/>
              </a:rPr>
              <a:t>керә йолдызлар нуры.</a:t>
            </a:r>
            <a:br>
              <a:rPr lang="tt-RU" sz="2800" b="1" dirty="0" smtClean="0">
                <a:solidFill>
                  <a:srgbClr val="002060"/>
                </a:solidFill>
                <a:latin typeface="+mn-lt"/>
              </a:rPr>
            </a:br>
            <a:r>
              <a:rPr lang="tt-RU" sz="2800" b="1" dirty="0" smtClean="0">
                <a:solidFill>
                  <a:srgbClr val="002060"/>
                </a:solidFill>
                <a:latin typeface="+mn-lt"/>
              </a:rPr>
              <a:t>Ай да карый ялтырап,</a:t>
            </a:r>
            <a:br>
              <a:rPr lang="tt-RU" sz="2800" b="1" dirty="0" smtClean="0">
                <a:solidFill>
                  <a:srgbClr val="002060"/>
                </a:solidFill>
                <a:latin typeface="+mn-lt"/>
              </a:rPr>
            </a:br>
            <a:r>
              <a:rPr lang="tt-RU" sz="2800" b="1" dirty="0" smtClean="0">
                <a:solidFill>
                  <a:srgbClr val="002060"/>
                </a:solidFill>
                <a:latin typeface="+mn-lt"/>
              </a:rPr>
              <a:t>Ай йолдызлардан яктырак.</a:t>
            </a:r>
            <a:endParaRPr lang="ru-RU" sz="2800" b="1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1028" name="Picture 4" descr="C:\Users\Радик\Desktop\ffed8ffff86ac536320e0126d9b4acd4.jpg"/>
          <p:cNvPicPr>
            <a:picLocks noChangeAspect="1" noChangeArrowheads="1"/>
          </p:cNvPicPr>
          <p:nvPr/>
        </p:nvPicPr>
        <p:blipFill>
          <a:blip r:embed="rId2" cstate="print"/>
          <a:srcRect r="14042"/>
          <a:stretch>
            <a:fillRect/>
          </a:stretch>
        </p:blipFill>
        <p:spPr bwMode="auto">
          <a:xfrm>
            <a:off x="0" y="476672"/>
            <a:ext cx="4716016" cy="6165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4048" y="1556792"/>
            <a:ext cx="3960440" cy="2079104"/>
          </a:xfrm>
        </p:spPr>
        <p:txBody>
          <a:bodyPr>
            <a:noAutofit/>
          </a:bodyPr>
          <a:lstStyle/>
          <a:p>
            <a:pPr algn="l"/>
            <a:r>
              <a:rPr lang="tt-RU" b="1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tt-RU" b="1" dirty="0" smtClean="0">
                <a:solidFill>
                  <a:srgbClr val="002060"/>
                </a:solidFill>
                <a:latin typeface="+mn-lt"/>
              </a:rPr>
            </a:br>
            <a:r>
              <a:rPr lang="tt-RU" b="1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tt-RU" b="1" dirty="0" smtClean="0">
                <a:solidFill>
                  <a:srgbClr val="002060"/>
                </a:solidFill>
                <a:latin typeface="+mn-lt"/>
              </a:rPr>
            </a:br>
            <a:r>
              <a:rPr lang="tt-RU" sz="2800" b="1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tt-RU" sz="2800" b="1" dirty="0" smtClean="0">
                <a:solidFill>
                  <a:srgbClr val="002060"/>
                </a:solidFill>
                <a:latin typeface="+mn-lt"/>
              </a:rPr>
            </a:br>
            <a:r>
              <a:rPr lang="tt-RU" sz="4000" b="1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tt-RU" sz="4000" b="1" dirty="0" smtClean="0">
                <a:solidFill>
                  <a:srgbClr val="FF0000"/>
                </a:solidFill>
                <a:latin typeface="+mn-lt"/>
              </a:rPr>
              <a:t>Өебез</a:t>
            </a:r>
            <a:r>
              <a:rPr lang="tt-RU" sz="4000" b="1" dirty="0" smtClean="0">
                <a:solidFill>
                  <a:srgbClr val="002060"/>
                </a:solidFill>
                <a:latin typeface="+mn-lt"/>
              </a:rPr>
              <a:t> биек.</a:t>
            </a:r>
            <a:br>
              <a:rPr lang="tt-RU" sz="4000" b="1" dirty="0" smtClean="0">
                <a:solidFill>
                  <a:srgbClr val="002060"/>
                </a:solidFill>
                <a:latin typeface="+mn-lt"/>
              </a:rPr>
            </a:br>
            <a:r>
              <a:rPr lang="tt-RU" sz="4000" b="1" dirty="0" smtClean="0">
                <a:solidFill>
                  <a:srgbClr val="002060"/>
                </a:solidFill>
                <a:latin typeface="+mn-lt"/>
              </a:rPr>
              <a:t>Тора</a:t>
            </a:r>
            <a:r>
              <a:rPr lang="tt-RU" sz="4000" b="1" dirty="0" smtClean="0">
                <a:solidFill>
                  <a:srgbClr val="FF0000"/>
                </a:solidFill>
                <a:latin typeface="+mn-lt"/>
              </a:rPr>
              <a:t> ул. </a:t>
            </a:r>
            <a:r>
              <a:rPr lang="tt-RU" sz="4000" b="1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tt-RU" sz="4000" b="1" dirty="0" smtClean="0">
                <a:solidFill>
                  <a:srgbClr val="002060"/>
                </a:solidFill>
                <a:latin typeface="+mn-lt"/>
              </a:rPr>
            </a:br>
            <a:r>
              <a:rPr lang="tt-RU" sz="4000" b="1" dirty="0" smtClean="0">
                <a:solidFill>
                  <a:srgbClr val="FF0000"/>
                </a:solidFill>
                <a:latin typeface="+mn-lt"/>
              </a:rPr>
              <a:t> Бүлмәм </a:t>
            </a:r>
            <a:r>
              <a:rPr lang="tt-RU" sz="4000" b="1" dirty="0" smtClean="0">
                <a:solidFill>
                  <a:srgbClr val="002060"/>
                </a:solidFill>
                <a:latin typeface="+mn-lt"/>
              </a:rPr>
              <a:t>якты.</a:t>
            </a:r>
            <a:br>
              <a:rPr lang="tt-RU" sz="4000" b="1" dirty="0" smtClean="0">
                <a:solidFill>
                  <a:srgbClr val="002060"/>
                </a:solidFill>
                <a:latin typeface="+mn-lt"/>
              </a:rPr>
            </a:br>
            <a:r>
              <a:rPr lang="tt-RU" sz="4000" b="1" dirty="0" smtClean="0">
                <a:solidFill>
                  <a:srgbClr val="FF0000"/>
                </a:solidFill>
                <a:latin typeface="+mn-lt"/>
              </a:rPr>
              <a:t>Ул</a:t>
            </a:r>
            <a:r>
              <a:rPr lang="tt-RU" sz="4000" b="1" dirty="0" smtClean="0">
                <a:solidFill>
                  <a:srgbClr val="002060"/>
                </a:solidFill>
                <a:latin typeface="+mn-lt"/>
              </a:rPr>
              <a:t> якын.</a:t>
            </a:r>
            <a:br>
              <a:rPr lang="tt-RU" sz="4000" b="1" dirty="0" smtClean="0">
                <a:solidFill>
                  <a:srgbClr val="002060"/>
                </a:solidFill>
                <a:latin typeface="+mn-lt"/>
              </a:rPr>
            </a:br>
            <a:r>
              <a:rPr lang="tt-RU" sz="4000" b="1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tt-RU" sz="4000" b="1" dirty="0" smtClean="0">
                <a:solidFill>
                  <a:srgbClr val="002060"/>
                </a:solidFill>
                <a:latin typeface="+mn-lt"/>
              </a:rPr>
            </a:br>
            <a:r>
              <a:rPr lang="tt-RU" sz="4000" b="1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tt-RU" sz="4000" b="1" dirty="0" smtClean="0">
                <a:solidFill>
                  <a:srgbClr val="002060"/>
                </a:solidFill>
                <a:latin typeface="+mn-lt"/>
              </a:rPr>
            </a:br>
            <a:endParaRPr lang="ru-RU" sz="4000" b="1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1028" name="Picture 4" descr="C:\Users\Радик\Desktop\ffed8ffff86ac536320e0126d9b4acd4.jpg"/>
          <p:cNvPicPr>
            <a:picLocks noChangeAspect="1" noChangeArrowheads="1"/>
          </p:cNvPicPr>
          <p:nvPr/>
        </p:nvPicPr>
        <p:blipFill>
          <a:blip r:embed="rId2" cstate="print"/>
          <a:srcRect r="14042"/>
          <a:stretch>
            <a:fillRect/>
          </a:stretch>
        </p:blipFill>
        <p:spPr bwMode="auto">
          <a:xfrm>
            <a:off x="0" y="476672"/>
            <a:ext cx="4716016" cy="6165304"/>
          </a:xfrm>
          <a:prstGeom prst="rect">
            <a:avLst/>
          </a:prstGeom>
          <a:noFill/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5292080" y="1916832"/>
            <a:ext cx="108012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6444208" y="2492896"/>
            <a:ext cx="36004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364088" y="3212976"/>
            <a:ext cx="158417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220072" y="3717032"/>
            <a:ext cx="50405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1844824"/>
            <a:ext cx="6408712" cy="3024336"/>
          </a:xfrm>
        </p:spPr>
        <p:txBody>
          <a:bodyPr>
            <a:noAutofit/>
          </a:bodyPr>
          <a:lstStyle/>
          <a:p>
            <a:pPr algn="l"/>
            <a:r>
              <a:rPr lang="tt-RU" b="1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tt-RU" b="1" dirty="0" smtClean="0">
                <a:solidFill>
                  <a:srgbClr val="002060"/>
                </a:solidFill>
                <a:latin typeface="+mn-lt"/>
              </a:rPr>
            </a:br>
            <a:r>
              <a:rPr lang="tt-RU" b="1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tt-RU" b="1" dirty="0" smtClean="0">
                <a:solidFill>
                  <a:srgbClr val="002060"/>
                </a:solidFill>
                <a:latin typeface="+mn-lt"/>
              </a:rPr>
            </a:br>
            <a:r>
              <a:rPr lang="tt-RU" sz="2800" b="1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tt-RU" sz="2800" b="1" dirty="0" smtClean="0">
                <a:solidFill>
                  <a:srgbClr val="002060"/>
                </a:solidFill>
                <a:latin typeface="+mn-lt"/>
              </a:rPr>
            </a:br>
            <a:r>
              <a:rPr lang="tt-RU" sz="4000" b="1" dirty="0" smtClean="0">
                <a:solidFill>
                  <a:srgbClr val="FF0000"/>
                </a:solidFill>
                <a:latin typeface="+mn-lt"/>
              </a:rPr>
              <a:t>Өебез</a:t>
            </a:r>
            <a:r>
              <a:rPr lang="tt-RU" sz="4000" b="1" dirty="0" smtClean="0">
                <a:solidFill>
                  <a:srgbClr val="002060"/>
                </a:solidFill>
                <a:latin typeface="+mn-lt"/>
              </a:rPr>
              <a:t> биек.</a:t>
            </a:r>
            <a:br>
              <a:rPr lang="tt-RU" sz="4000" b="1" dirty="0" smtClean="0">
                <a:solidFill>
                  <a:srgbClr val="002060"/>
                </a:solidFill>
                <a:latin typeface="+mn-lt"/>
              </a:rPr>
            </a:br>
            <a:r>
              <a:rPr lang="tt-RU" sz="4000" b="1" dirty="0" smtClean="0">
                <a:solidFill>
                  <a:srgbClr val="002060"/>
                </a:solidFill>
                <a:latin typeface="+mn-lt"/>
              </a:rPr>
              <a:t>Тора</a:t>
            </a:r>
            <a:r>
              <a:rPr lang="tt-RU" sz="4000" b="1" dirty="0" smtClean="0">
                <a:solidFill>
                  <a:srgbClr val="FF0000"/>
                </a:solidFill>
                <a:latin typeface="+mn-lt"/>
              </a:rPr>
              <a:t>     ул. </a:t>
            </a:r>
            <a:r>
              <a:rPr lang="tt-RU" sz="4000" b="1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tt-RU" sz="4000" b="1" dirty="0" smtClean="0">
                <a:solidFill>
                  <a:srgbClr val="002060"/>
                </a:solidFill>
                <a:latin typeface="+mn-lt"/>
              </a:rPr>
            </a:br>
            <a:r>
              <a:rPr lang="tt-RU" sz="4000" b="1" dirty="0" smtClean="0">
                <a:solidFill>
                  <a:srgbClr val="FF0000"/>
                </a:solidFill>
                <a:latin typeface="+mn-lt"/>
              </a:rPr>
              <a:t>             Бүлмәм </a:t>
            </a:r>
            <a:r>
              <a:rPr lang="tt-RU" sz="4000" b="1" dirty="0" smtClean="0">
                <a:solidFill>
                  <a:srgbClr val="002060"/>
                </a:solidFill>
                <a:latin typeface="+mn-lt"/>
              </a:rPr>
              <a:t>якты.</a:t>
            </a:r>
            <a:br>
              <a:rPr lang="tt-RU" sz="4000" b="1" dirty="0" smtClean="0">
                <a:solidFill>
                  <a:srgbClr val="002060"/>
                </a:solidFill>
                <a:latin typeface="+mn-lt"/>
              </a:rPr>
            </a:br>
            <a:r>
              <a:rPr lang="tt-RU" sz="4000" b="1" dirty="0" smtClean="0">
                <a:solidFill>
                  <a:srgbClr val="002060"/>
                </a:solidFill>
                <a:latin typeface="+mn-lt"/>
              </a:rPr>
              <a:t>      </a:t>
            </a:r>
            <a:r>
              <a:rPr lang="tt-RU" sz="4000" b="1" dirty="0" smtClean="0">
                <a:solidFill>
                  <a:srgbClr val="FF0000"/>
                </a:solidFill>
                <a:latin typeface="+mn-lt"/>
              </a:rPr>
              <a:t>Ул  </a:t>
            </a:r>
            <a:r>
              <a:rPr lang="tt-RU" sz="4000" b="1" dirty="0" smtClean="0">
                <a:solidFill>
                  <a:srgbClr val="002060"/>
                </a:solidFill>
                <a:latin typeface="+mn-lt"/>
              </a:rPr>
              <a:t> якын.</a:t>
            </a:r>
            <a:br>
              <a:rPr lang="tt-RU" sz="4000" b="1" dirty="0" smtClean="0">
                <a:solidFill>
                  <a:srgbClr val="002060"/>
                </a:solidFill>
                <a:latin typeface="+mn-lt"/>
              </a:rPr>
            </a:br>
            <a:r>
              <a:rPr lang="tt-RU" sz="4000" b="1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tt-RU" sz="4000" b="1" dirty="0" smtClean="0">
                <a:solidFill>
                  <a:srgbClr val="002060"/>
                </a:solidFill>
                <a:latin typeface="+mn-lt"/>
              </a:rPr>
            </a:br>
            <a:r>
              <a:rPr lang="tt-RU" sz="4000" b="1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tt-RU" sz="4000" b="1" dirty="0" smtClean="0">
                <a:solidFill>
                  <a:srgbClr val="002060"/>
                </a:solidFill>
                <a:latin typeface="+mn-lt"/>
              </a:rPr>
            </a:br>
            <a:endParaRPr lang="ru-RU" sz="4000" b="1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1028" name="Picture 4" descr="C:\Users\Радик\Desktop\ffed8ffff86ac536320e0126d9b4acd4.jpg"/>
          <p:cNvPicPr>
            <a:picLocks noChangeAspect="1" noChangeArrowheads="1"/>
          </p:cNvPicPr>
          <p:nvPr/>
        </p:nvPicPr>
        <p:blipFill>
          <a:blip r:embed="rId2" cstate="print"/>
          <a:srcRect r="14042"/>
          <a:stretch>
            <a:fillRect/>
          </a:stretch>
        </p:blipFill>
        <p:spPr bwMode="auto">
          <a:xfrm>
            <a:off x="683568" y="476673"/>
            <a:ext cx="1728192" cy="2259286"/>
          </a:xfrm>
          <a:prstGeom prst="rect">
            <a:avLst/>
          </a:prstGeom>
          <a:noFill/>
        </p:spPr>
      </p:pic>
      <p:cxnSp>
        <p:nvCxnSpPr>
          <p:cNvPr id="10" name="Прямая со стрелкой 9"/>
          <p:cNvCxnSpPr/>
          <p:nvPr/>
        </p:nvCxnSpPr>
        <p:spPr>
          <a:xfrm>
            <a:off x="3203848" y="2708920"/>
            <a:ext cx="1080120" cy="1440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2699792" y="548680"/>
            <a:ext cx="56166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3200" b="1" dirty="0" smtClean="0">
                <a:solidFill>
                  <a:srgbClr val="002060"/>
                </a:solidFill>
                <a:ea typeface="+mj-ea"/>
                <a:cs typeface="+mj-cs"/>
              </a:rPr>
              <a:t>Зат алмашлыклары исемне алмаштырып киләләр.</a:t>
            </a:r>
            <a:endParaRPr lang="ru-RU" sz="3200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 flipH="1">
            <a:off x="4067944" y="3933056"/>
            <a:ext cx="1008112" cy="1440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2915816" y="1916832"/>
            <a:ext cx="6828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t-RU" b="1" dirty="0" smtClean="0">
                <a:solidFill>
                  <a:srgbClr val="002060"/>
                </a:solidFill>
              </a:rPr>
              <a:t>исем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4860032" y="3212976"/>
            <a:ext cx="6828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t-RU" b="1" dirty="0" smtClean="0">
                <a:solidFill>
                  <a:srgbClr val="002060"/>
                </a:solidFill>
              </a:rPr>
              <a:t>исем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4427984" y="2636912"/>
            <a:ext cx="10495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t-RU" b="1" dirty="0" smtClean="0">
                <a:solidFill>
                  <a:srgbClr val="002060"/>
                </a:solidFill>
              </a:rPr>
              <a:t>зат алм.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3203848" y="3717032"/>
            <a:ext cx="10495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t-RU" b="1" dirty="0" smtClean="0">
                <a:solidFill>
                  <a:srgbClr val="002060"/>
                </a:solidFill>
              </a:rPr>
              <a:t>зат алм.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666444" y="620688"/>
            <a:ext cx="7772400" cy="44644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tt-RU" sz="33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tt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t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tt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t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tt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53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2348880"/>
            <a:ext cx="72728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t-RU" sz="4000" b="1" dirty="0" smtClean="0">
                <a:solidFill>
                  <a:srgbClr val="002060"/>
                </a:solidFill>
              </a:rPr>
              <a:t>Ия нинди җөмлә кисәге?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3635194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50" advClick="0" advTm="150"/>
    </mc:Choice>
    <mc:Fallback>
      <p:transition advClick="0" advTm="15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429000"/>
            <a:ext cx="8229600" cy="1143000"/>
          </a:xfrm>
        </p:spPr>
        <p:txBody>
          <a:bodyPr>
            <a:noAutofit/>
          </a:bodyPr>
          <a:lstStyle/>
          <a:p>
            <a:endParaRPr lang="ru-RU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196752"/>
            <a:ext cx="784887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3200" b="1" i="1" dirty="0" smtClean="0">
                <a:solidFill>
                  <a:srgbClr val="002060"/>
                </a:solidFill>
              </a:rPr>
              <a:t>Яз, күк йөзе, болытлар; кар, умырзая, Марат, ул</a:t>
            </a:r>
            <a:r>
              <a:rPr lang="tt-RU" sz="3200" b="1" dirty="0" smtClean="0">
                <a:solidFill>
                  <a:srgbClr val="002060"/>
                </a:solidFill>
              </a:rPr>
              <a:t> сүзләре белән җөмләләр төзегез. Ияләрнең нинди сүз төркеме белән белдерелүен күрсәтегез.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476672"/>
            <a:ext cx="6851104" cy="1143000"/>
          </a:xfrm>
        </p:spPr>
        <p:txBody>
          <a:bodyPr/>
          <a:lstStyle/>
          <a:p>
            <a:r>
              <a:rPr lang="tt-RU" b="1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Өй эше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683568" y="2451085"/>
            <a:ext cx="748883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tt-RU" sz="3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</a:t>
            </a:r>
            <a:r>
              <a:rPr lang="tt-RU" sz="3200" b="1" dirty="0" smtClean="0">
                <a:solidFill>
                  <a:srgbClr val="002060"/>
                </a:solidFill>
              </a:rPr>
              <a:t>“Яз килә” темасына 5 җөмлә язарга.</a:t>
            </a:r>
            <a:endParaRPr lang="ru-RU" sz="3200" b="1" dirty="0" smtClean="0">
              <a:solidFill>
                <a:srgbClr val="00206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t-RU" sz="3200" b="1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666444" y="620688"/>
            <a:ext cx="7772400" cy="44644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tt-RU" sz="33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tt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t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tt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t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tt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53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3068960"/>
            <a:ext cx="15121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t-RU" sz="6000" b="1" dirty="0" smtClean="0">
                <a:solidFill>
                  <a:srgbClr val="002060"/>
                </a:solidFill>
              </a:rPr>
              <a:t>Ия  </a:t>
            </a:r>
            <a:endParaRPr lang="ru-RU" sz="6000" dirty="0">
              <a:solidFill>
                <a:srgbClr val="00206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059832" y="1340768"/>
            <a:ext cx="5040560" cy="134644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sz="3600" b="1" dirty="0" smtClean="0">
                <a:solidFill>
                  <a:srgbClr val="002060"/>
                </a:solidFill>
              </a:rPr>
              <a:t>җөмләнең баш кисәге</a:t>
            </a:r>
            <a:endParaRPr lang="ru-RU" sz="3600" dirty="0" smtClean="0">
              <a:solidFill>
                <a:srgbClr val="002060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8" name="Стрелка вниз 7"/>
          <p:cNvSpPr/>
          <p:nvPr/>
        </p:nvSpPr>
        <p:spPr>
          <a:xfrm rot="13718729">
            <a:off x="2041743" y="2106077"/>
            <a:ext cx="381832" cy="14270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3635194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50" advClick="0" advTm="150"/>
    </mc:Choice>
    <mc:Fallback>
      <p:transition advClick="0" advTm="15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666444" y="620688"/>
            <a:ext cx="7772400" cy="44644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tt-RU" sz="33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tt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t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tt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t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tt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53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3068960"/>
            <a:ext cx="15121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t-RU" sz="6000" b="1" dirty="0" smtClean="0">
                <a:solidFill>
                  <a:srgbClr val="002060"/>
                </a:solidFill>
              </a:rPr>
              <a:t>Ия  </a:t>
            </a:r>
            <a:endParaRPr lang="ru-RU" sz="6000" dirty="0">
              <a:solidFill>
                <a:srgbClr val="00206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059832" y="1340768"/>
            <a:ext cx="5040560" cy="134644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sz="3600" b="1" dirty="0" smtClean="0">
                <a:solidFill>
                  <a:srgbClr val="002060"/>
                </a:solidFill>
              </a:rPr>
              <a:t>җөмләнең баш кисәге </a:t>
            </a:r>
            <a:endParaRPr lang="ru-RU" sz="3600" dirty="0" smtClean="0">
              <a:solidFill>
                <a:srgbClr val="002060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699792" y="2996952"/>
            <a:ext cx="5976664" cy="134644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sz="3600" b="1" dirty="0" smtClean="0">
                <a:solidFill>
                  <a:srgbClr val="002060"/>
                </a:solidFill>
              </a:rPr>
              <a:t>кем?  нәрсә? сорауларына җавап бирә.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8" name="Стрелка вниз 7"/>
          <p:cNvSpPr/>
          <p:nvPr/>
        </p:nvSpPr>
        <p:spPr>
          <a:xfrm rot="13718729">
            <a:off x="2041743" y="2106077"/>
            <a:ext cx="381832" cy="14270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16200000">
            <a:off x="2278000" y="3202720"/>
            <a:ext cx="3818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3635194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50" advClick="0" advTm="150"/>
    </mc:Choice>
    <mc:Fallback>
      <p:transition advClick="0" advTm="15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666444" y="620688"/>
            <a:ext cx="7772400" cy="44644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tt-RU" sz="33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tt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t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tt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t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tt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53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3068960"/>
            <a:ext cx="15121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t-RU" sz="6000" b="1" dirty="0" smtClean="0">
                <a:solidFill>
                  <a:srgbClr val="002060"/>
                </a:solidFill>
              </a:rPr>
              <a:t>Ия  </a:t>
            </a:r>
            <a:endParaRPr lang="ru-RU" sz="6000" dirty="0">
              <a:solidFill>
                <a:srgbClr val="00206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059832" y="1340768"/>
            <a:ext cx="5040560" cy="134644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sz="3600" b="1" dirty="0" smtClean="0">
                <a:solidFill>
                  <a:srgbClr val="002060"/>
                </a:solidFill>
              </a:rPr>
              <a:t>җөмләнең баш кисәге </a:t>
            </a:r>
            <a:endParaRPr lang="ru-RU" sz="3600" dirty="0" smtClean="0">
              <a:solidFill>
                <a:srgbClr val="002060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699792" y="2996952"/>
            <a:ext cx="5976664" cy="134644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sz="3600" b="1" dirty="0" smtClean="0">
                <a:solidFill>
                  <a:srgbClr val="002060"/>
                </a:solidFill>
              </a:rPr>
              <a:t>кем?  нәрсә? сорауларына җавап бирә.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699792" y="4653136"/>
            <a:ext cx="5832648" cy="134644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t-RU" sz="3600" b="1" dirty="0" smtClean="0">
                <a:solidFill>
                  <a:srgbClr val="002060"/>
                </a:solidFill>
              </a:rPr>
              <a:t>исемнәр, зат алмашлык-лары белән белдерелә. 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8" name="Стрелка вниз 7"/>
          <p:cNvSpPr/>
          <p:nvPr/>
        </p:nvSpPr>
        <p:spPr>
          <a:xfrm rot="13718729">
            <a:off x="2041743" y="2106077"/>
            <a:ext cx="381832" cy="14270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16200000">
            <a:off x="2278000" y="3202720"/>
            <a:ext cx="3818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18909304">
            <a:off x="1981295" y="3937843"/>
            <a:ext cx="381832" cy="138738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3635194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50" advClick="0" advTm="150"/>
    </mc:Choice>
    <mc:Fallback>
      <p:transition advClick="0" advTm="15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427984" y="2492896"/>
            <a:ext cx="410445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Табигать җанланды. </a:t>
            </a:r>
            <a:endParaRPr kumimoji="0" lang="tt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C:\Users\Радик\Desktop\19c3aa2afffec53c56cdd8b8e9b8f0e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908720"/>
            <a:ext cx="4067341" cy="5733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283968" y="2530063"/>
            <a:ext cx="403244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Табигать җанланды. </a:t>
            </a:r>
            <a:endParaRPr kumimoji="0" lang="tt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C:\Users\Радик\Desktop\19c3aa2afffec53c56cdd8b8e9b8f0e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908720"/>
            <a:ext cx="4067341" cy="5733256"/>
          </a:xfrm>
          <a:prstGeom prst="rect">
            <a:avLst/>
          </a:prstGeom>
          <a:noFill/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4355976" y="3068960"/>
            <a:ext cx="165618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5076056" y="2348880"/>
            <a:ext cx="6828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t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исем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5076056" y="2492896"/>
            <a:ext cx="345638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tt-RU" sz="32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Карлар </a:t>
            </a:r>
            <a:r>
              <a:rPr kumimoji="0" lang="tt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эреде. </a:t>
            </a:r>
            <a:endParaRPr kumimoji="0" lang="tt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C:\Users\Радик\Desktop\19c3aa2afffec53c56cdd8b8e9b8f0e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908720"/>
            <a:ext cx="4067341" cy="5733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644008" y="2492896"/>
            <a:ext cx="367240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Карлар эреде. </a:t>
            </a:r>
            <a:endParaRPr kumimoji="0" lang="tt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C:\Users\Радик\Desktop\19c3aa2afffec53c56cdd8b8e9b8f0e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908720"/>
            <a:ext cx="4067341" cy="5733256"/>
          </a:xfrm>
          <a:prstGeom prst="rect">
            <a:avLst/>
          </a:prstGeom>
          <a:noFill/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4716016" y="3068960"/>
            <a:ext cx="129614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5364088" y="2348880"/>
            <a:ext cx="6828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t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исем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AC08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801</TotalTime>
  <Words>240</Words>
  <Application>Microsoft Office PowerPoint</Application>
  <PresentationFormat>Экран (4:3)</PresentationFormat>
  <Paragraphs>99</Paragraphs>
  <Slides>21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  163 нче күнегү Безнең өебез Безнең өебез биек, тора ул күккә тиеп. Минем бүлмәм бик якты, Ул кояшка бик якын.  Төнлә безгә туп-туры керә йолдызлар нуры. Ай да карый ялтырап, Ай йолдызлардан яктырак.</vt:lpstr>
      <vt:lpstr>    Өебез биек. Тора ул.   Бүлмәм якты. Ул якын.   </vt:lpstr>
      <vt:lpstr>   Өебез биек. Тора     ул.               Бүлмәм якты.       Ул   якын.   </vt:lpstr>
      <vt:lpstr>Слайд 20</vt:lpstr>
      <vt:lpstr>Өй эше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Радик</cp:lastModifiedBy>
  <cp:revision>82</cp:revision>
  <dcterms:created xsi:type="dcterms:W3CDTF">2013-08-20T23:50:31Z</dcterms:created>
  <dcterms:modified xsi:type="dcterms:W3CDTF">2020-08-25T17:15:23Z</dcterms:modified>
</cp:coreProperties>
</file>