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84" r:id="rId2"/>
    <p:sldId id="257" r:id="rId3"/>
    <p:sldId id="258" r:id="rId4"/>
    <p:sldId id="261" r:id="rId5"/>
    <p:sldId id="262" r:id="rId6"/>
    <p:sldId id="264" r:id="rId7"/>
    <p:sldId id="286" r:id="rId8"/>
    <p:sldId id="287" r:id="rId9"/>
    <p:sldId id="269" r:id="rId10"/>
    <p:sldId id="271" r:id="rId11"/>
    <p:sldId id="273" r:id="rId12"/>
    <p:sldId id="274" r:id="rId13"/>
    <p:sldId id="276" r:id="rId14"/>
    <p:sldId id="283" r:id="rId15"/>
    <p:sldId id="28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800" dirty="0"/>
              <a:t>Итоговая таблица анкетирования среди учеников</a:t>
            </a:r>
          </a:p>
        </c:rich>
      </c:tx>
      <c:overlay val="1"/>
    </c:title>
    <c:autoTitleDeleted val="0"/>
    <c:view3D>
      <c:rotX val="30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8704383371725403E-2"/>
          <c:y val="0.20524844629043906"/>
          <c:w val="0.79557199306914639"/>
          <c:h val="0.69006740214942686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ответ "да"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вопрос 1</c:v>
                </c:pt>
                <c:pt idx="1">
                  <c:v>вопрос 2</c:v>
                </c:pt>
                <c:pt idx="2">
                  <c:v>вопрос 3</c:v>
                </c:pt>
                <c:pt idx="3">
                  <c:v>вопрос 4</c:v>
                </c:pt>
                <c:pt idx="4">
                  <c:v>вопрос 5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13</c:v>
                </c:pt>
                <c:pt idx="1">
                  <c:v>8</c:v>
                </c:pt>
                <c:pt idx="2">
                  <c:v>31</c:v>
                </c:pt>
                <c:pt idx="3">
                  <c:v>31</c:v>
                </c:pt>
                <c:pt idx="4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37-4CF0-ADBF-903EC8618BB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ответ "нет"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вопрос 1</c:v>
                </c:pt>
                <c:pt idx="1">
                  <c:v>вопрос 2</c:v>
                </c:pt>
                <c:pt idx="2">
                  <c:v>вопрос 3</c:v>
                </c:pt>
                <c:pt idx="3">
                  <c:v>вопрос 4</c:v>
                </c:pt>
                <c:pt idx="4">
                  <c:v>вопрос 5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27</c:v>
                </c:pt>
                <c:pt idx="1">
                  <c:v>32</c:v>
                </c:pt>
                <c:pt idx="2">
                  <c:v>9</c:v>
                </c:pt>
                <c:pt idx="3">
                  <c:v>9</c:v>
                </c:pt>
                <c:pt idx="4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D37-4CF0-ADBF-903EC8618B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cylinder"/>
        <c:axId val="56725504"/>
        <c:axId val="57049856"/>
        <c:axId val="0"/>
      </c:bar3DChart>
      <c:catAx>
        <c:axId val="567255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57049856"/>
        <c:crosses val="autoZero"/>
        <c:auto val="1"/>
        <c:lblAlgn val="ctr"/>
        <c:lblOffset val="100"/>
        <c:noMultiLvlLbl val="0"/>
      </c:catAx>
      <c:valAx>
        <c:axId val="5704985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5672550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FC7F51-FC42-4D2D-A3F5-EAFFED96A8F5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F9BD78-3CD4-4ED9-A4C2-2D4DD59A04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8C24F-848E-4F9B-9D42-1DFEC33DD013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9149-D3BC-43E2-8C3D-D1A2526C0A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8C24F-848E-4F9B-9D42-1DFEC33DD013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9149-D3BC-43E2-8C3D-D1A2526C0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8C24F-848E-4F9B-9D42-1DFEC33DD013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9149-D3BC-43E2-8C3D-D1A2526C0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8C24F-848E-4F9B-9D42-1DFEC33DD013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9149-D3BC-43E2-8C3D-D1A2526C0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8C24F-848E-4F9B-9D42-1DFEC33DD013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9149-D3BC-43E2-8C3D-D1A2526C0A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8C24F-848E-4F9B-9D42-1DFEC33DD013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9149-D3BC-43E2-8C3D-D1A2526C0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8C24F-848E-4F9B-9D42-1DFEC33DD013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9149-D3BC-43E2-8C3D-D1A2526C0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8C24F-848E-4F9B-9D42-1DFEC33DD013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9149-D3BC-43E2-8C3D-D1A2526C0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8C24F-848E-4F9B-9D42-1DFEC33DD013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9149-D3BC-43E2-8C3D-D1A2526C0A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8C24F-848E-4F9B-9D42-1DFEC33DD013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9149-D3BC-43E2-8C3D-D1A2526C0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8C24F-848E-4F9B-9D42-1DFEC33DD013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9149-D3BC-43E2-8C3D-D1A2526C0A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DD8C24F-848E-4F9B-9D42-1DFEC33DD013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D3F9149-D3BC-43E2-8C3D-D1A2526C0A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7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908720"/>
            <a:ext cx="3096344" cy="4824536"/>
          </a:xfrm>
        </p:spPr>
        <p:txBody>
          <a:bodyPr/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Приамурье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мой ласковый остров,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Где дожди - серебром, а туман - молоком.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моей жизни не все так уж просто,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Хоть бегу по песку и траве босиком.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6" r="2846"/>
          <a:stretch>
            <a:fillRect/>
          </a:stretch>
        </p:blipFill>
        <p:spPr>
          <a:xfrm>
            <a:off x="2123728" y="1484784"/>
            <a:ext cx="2302786" cy="208956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91680" y="4437112"/>
            <a:ext cx="3566120" cy="72008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 чудес земли </a:t>
            </a:r>
          </a:p>
          <a:p>
            <a:pPr algn="ctr"/>
            <a:endParaRPr 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Амурской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3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052878"/>
          </a:xfrm>
        </p:spPr>
        <p:txBody>
          <a:bodyPr/>
          <a:lstStyle/>
          <a:p>
            <a:r>
              <a:rPr lang="ru-RU" b="1" dirty="0" smtClean="0"/>
              <a:t>Кладбище динозавров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1850064"/>
            <a:ext cx="4824536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27784" y="1988840"/>
            <a:ext cx="4824536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96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</a:t>
            </a:r>
            <a:r>
              <a:rPr lang="ru-RU" b="1" dirty="0" smtClean="0"/>
              <a:t>Реликтовые лотосы</a:t>
            </a:r>
            <a:endParaRPr lang="ru-RU" b="1" dirty="0"/>
          </a:p>
        </p:txBody>
      </p:sp>
      <p:pic>
        <p:nvPicPr>
          <p:cNvPr id="5" name="Объект 4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420888"/>
            <a:ext cx="3456384" cy="2880320"/>
          </a:xfrm>
          <a:prstGeom prst="rect">
            <a:avLst/>
          </a:prstGeom>
        </p:spPr>
      </p:pic>
      <p:pic>
        <p:nvPicPr>
          <p:cNvPr id="6" name="Объект 5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187624" y="2367394"/>
            <a:ext cx="3600400" cy="2977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42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</a:t>
            </a:r>
            <a:r>
              <a:rPr lang="ru-RU" b="1" dirty="0" smtClean="0"/>
              <a:t>Горящие горы</a:t>
            </a:r>
            <a:endParaRPr lang="ru-RU" b="1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3848" y="1772816"/>
            <a:ext cx="3672408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94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320"/>
            <a:ext cx="6336704" cy="4903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Туристические агентства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908720"/>
            <a:ext cx="2560328" cy="2880320"/>
          </a:xfrm>
        </p:spPr>
        <p:txBody>
          <a:bodyPr/>
          <a:lstStyle/>
          <a:p>
            <a:pPr marL="82296" indent="0">
              <a:buNone/>
            </a:pPr>
            <a:r>
              <a:rPr lang="ru-RU" b="1" dirty="0" smtClean="0"/>
              <a:t>«Компас»</a:t>
            </a:r>
          </a:p>
          <a:p>
            <a:pPr marL="82296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63888" y="764704"/>
            <a:ext cx="2448272" cy="3528392"/>
          </a:xfrm>
        </p:spPr>
        <p:txBody>
          <a:bodyPr/>
          <a:lstStyle/>
          <a:p>
            <a:pPr marL="82296" indent="0">
              <a:buNone/>
            </a:pPr>
            <a:r>
              <a:rPr lang="ru-RU" b="1" dirty="0" smtClean="0"/>
              <a:t>«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Anextour</a:t>
            </a:r>
            <a:r>
              <a:rPr lang="ru-RU" b="1" dirty="0" smtClean="0"/>
              <a:t>»</a:t>
            </a:r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20481" name="Picture 1" descr="E:\лика\20180218_1355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2728" y="1340768"/>
            <a:ext cx="1910677" cy="2328173"/>
          </a:xfrm>
          <a:prstGeom prst="rect">
            <a:avLst/>
          </a:prstGeom>
          <a:noFill/>
        </p:spPr>
      </p:pic>
      <p:pic>
        <p:nvPicPr>
          <p:cNvPr id="20482" name="Picture 2" descr="E:\лика\IMG-20180302-WA00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8307" y="1351013"/>
            <a:ext cx="2016224" cy="2317928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5707352"/>
              </p:ext>
            </p:extLst>
          </p:nvPr>
        </p:nvGraphicFramePr>
        <p:xfrm>
          <a:off x="3995936" y="3845548"/>
          <a:ext cx="4824537" cy="2670270"/>
        </p:xfrm>
        <a:graphic>
          <a:graphicData uri="http://schemas.openxmlformats.org/drawingml/2006/table">
            <a:tbl>
              <a:tblPr firstRow="1" firstCol="1" bandRow="1"/>
              <a:tblGrid>
                <a:gridCol w="429909">
                  <a:extLst>
                    <a:ext uri="{9D8B030D-6E8A-4147-A177-3AD203B41FA5}">
                      <a16:colId xmlns:a16="http://schemas.microsoft.com/office/drawing/2014/main" val="1316908805"/>
                    </a:ext>
                  </a:extLst>
                </a:gridCol>
                <a:gridCol w="1671869">
                  <a:extLst>
                    <a:ext uri="{9D8B030D-6E8A-4147-A177-3AD203B41FA5}">
                      <a16:colId xmlns:a16="http://schemas.microsoft.com/office/drawing/2014/main" val="4275216484"/>
                    </a:ext>
                  </a:extLst>
                </a:gridCol>
                <a:gridCol w="1194193">
                  <a:extLst>
                    <a:ext uri="{9D8B030D-6E8A-4147-A177-3AD203B41FA5}">
                      <a16:colId xmlns:a16="http://schemas.microsoft.com/office/drawing/2014/main" val="2372593381"/>
                    </a:ext>
                  </a:extLst>
                </a:gridCol>
                <a:gridCol w="1528566">
                  <a:extLst>
                    <a:ext uri="{9D8B030D-6E8A-4147-A177-3AD203B41FA5}">
                      <a16:colId xmlns:a16="http://schemas.microsoft.com/office/drawing/2014/main" val="3758879949"/>
                    </a:ext>
                  </a:extLst>
                </a:gridCol>
              </a:tblGrid>
              <a:tr h="969714">
                <a:tc>
                  <a:txBody>
                    <a:bodyPr/>
                    <a:lstStyle/>
                    <a:p>
                      <a:pPr algn="just">
                        <a:lnSpc>
                          <a:spcPts val="283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  <a:latin typeface="Times New Roman"/>
                          <a:ea typeface="Times New Roman"/>
                        </a:rPr>
                        <a:t>№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83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  <a:latin typeface="Times New Roman"/>
                          <a:ea typeface="Times New Roman"/>
                        </a:rPr>
                        <a:t>Название туристического агентства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83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  <a:latin typeface="Times New Roman"/>
                          <a:ea typeface="Times New Roman"/>
                        </a:rPr>
                        <a:t>      Адрес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83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effectLst/>
                          <a:latin typeface="Times New Roman"/>
                          <a:ea typeface="Times New Roman"/>
                        </a:rPr>
                        <a:t>Предложенные направления 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7518579"/>
                  </a:ext>
                </a:extLst>
              </a:tr>
              <a:tr h="645219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83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</a:t>
                      </a:r>
                      <a:r>
                        <a:rPr kumimoji="0" lang="en-US" sz="14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Anex</a:t>
                      </a: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tour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83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Ленина 43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83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effectLst/>
                          <a:latin typeface="Times New Roman"/>
                          <a:ea typeface="Times New Roman"/>
                        </a:rPr>
                        <a:t>Китай,Турция</a:t>
                      </a: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 ,Европа.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0146872"/>
                  </a:ext>
                </a:extLst>
              </a:tr>
              <a:tr h="645219">
                <a:tc>
                  <a:txBody>
                    <a:bodyPr/>
                    <a:lstStyle/>
                    <a:p>
                      <a:pPr algn="just">
                        <a:lnSpc>
                          <a:spcPts val="283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83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</a:rPr>
                        <a:t>«Компас»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83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</a:rPr>
                        <a:t>Ленина</a:t>
                      </a:r>
                      <a:r>
                        <a:rPr lang="ru-RU" sz="1400" b="1" baseline="0" dirty="0" smtClean="0">
                          <a:effectLst/>
                          <a:latin typeface="Times New Roman"/>
                          <a:ea typeface="Times New Roman"/>
                        </a:rPr>
                        <a:t> 48</a:t>
                      </a: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dirty="0" err="1" smtClean="0">
                          <a:effectLst/>
                          <a:latin typeface="Times New Roman"/>
                          <a:ea typeface="Times New Roman"/>
                        </a:rPr>
                        <a:t>каб</a:t>
                      </a:r>
                      <a:r>
                        <a:rPr lang="ru-RU" sz="1400" b="1" baseline="0" dirty="0" smtClean="0">
                          <a:effectLst/>
                          <a:latin typeface="Times New Roman"/>
                          <a:ea typeface="Times New Roman"/>
                        </a:rPr>
                        <a:t> 117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83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Китай, Европа, Египет.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2407121"/>
                  </a:ext>
                </a:extLst>
              </a:tr>
              <a:tr h="322610">
                <a:tc>
                  <a:txBody>
                    <a:bodyPr/>
                    <a:lstStyle/>
                    <a:p>
                      <a:pPr algn="just">
                        <a:lnSpc>
                          <a:spcPts val="283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83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« БОН Вояж»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83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Ленина 21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83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</a:rPr>
                        <a:t>Китай, Вьетнам.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0436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267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3096344" cy="135416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b="1" dirty="0" smtClean="0"/>
              <a:t>      Программа маршрута</a:t>
            </a:r>
            <a:br>
              <a:rPr lang="ru-RU" sz="2400" b="1" dirty="0" smtClean="0"/>
            </a:br>
            <a:r>
              <a:rPr lang="ru-RU" sz="2400" b="1" dirty="0" smtClean="0"/>
              <a:t> « 7 чудес земли Амурской»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844824"/>
            <a:ext cx="3888432" cy="4680520"/>
          </a:xfrm>
        </p:spPr>
        <p:txBody>
          <a:bodyPr>
            <a:normAutofit fontScale="92500" lnSpcReduction="20000"/>
          </a:bodyPr>
          <a:lstStyle/>
          <a:p>
            <a:pPr marL="82296" indent="0" fontAlgn="base">
              <a:buNone/>
            </a:pPr>
            <a:endParaRPr lang="ru-RU" dirty="0"/>
          </a:p>
          <a:p>
            <a:pPr fontAlgn="base"/>
            <a:r>
              <a:rPr lang="ru-RU" sz="2200" b="1" dirty="0" smtClean="0"/>
              <a:t>1.день</a:t>
            </a:r>
            <a:r>
              <a:rPr lang="ru-RU" sz="2200" dirty="0" smtClean="0"/>
              <a:t>  </a:t>
            </a:r>
            <a:r>
              <a:rPr lang="ru-RU" sz="2200" dirty="0" err="1" smtClean="0"/>
              <a:t>Архаринский</a:t>
            </a:r>
            <a:r>
              <a:rPr lang="ru-RU" sz="2200" dirty="0" smtClean="0"/>
              <a:t> </a:t>
            </a:r>
            <a:r>
              <a:rPr lang="ru-RU" sz="2200" dirty="0"/>
              <a:t>район -  </a:t>
            </a:r>
            <a:r>
              <a:rPr lang="ru-RU" sz="2200" dirty="0" err="1" smtClean="0"/>
              <a:t>оз.Долгое</a:t>
            </a:r>
            <a:r>
              <a:rPr lang="ru-RU" sz="2200" dirty="0" smtClean="0"/>
              <a:t>.</a:t>
            </a:r>
            <a:endParaRPr lang="ru-RU" sz="2200" dirty="0"/>
          </a:p>
          <a:p>
            <a:pPr lvl="0" fontAlgn="base"/>
            <a:r>
              <a:rPr lang="ru-RU" sz="2200" b="1" dirty="0" smtClean="0"/>
              <a:t>2.день</a:t>
            </a:r>
            <a:r>
              <a:rPr lang="ru-RU" sz="2200" dirty="0"/>
              <a:t>. </a:t>
            </a:r>
            <a:r>
              <a:rPr lang="ru-RU" sz="2200" dirty="0" err="1" smtClean="0"/>
              <a:t>г.Благовещенск</a:t>
            </a:r>
            <a:r>
              <a:rPr lang="ru-RU" sz="2200" dirty="0"/>
              <a:t> </a:t>
            </a:r>
            <a:r>
              <a:rPr lang="ru-RU" sz="2200" dirty="0" smtClean="0"/>
              <a:t>-  Амурский </a:t>
            </a:r>
            <a:r>
              <a:rPr lang="ru-RU" sz="2200" dirty="0"/>
              <a:t>областной краеведческий </a:t>
            </a:r>
            <a:r>
              <a:rPr lang="ru-RU" sz="2200" dirty="0" smtClean="0"/>
              <a:t>музей.</a:t>
            </a:r>
            <a:endParaRPr lang="ru-RU" sz="2200" dirty="0"/>
          </a:p>
          <a:p>
            <a:pPr lvl="0" fontAlgn="base"/>
            <a:r>
              <a:rPr lang="ru-RU" sz="2200" b="1" dirty="0" smtClean="0"/>
              <a:t>3 день  </a:t>
            </a:r>
            <a:r>
              <a:rPr lang="ru-RU" sz="2200" dirty="0"/>
              <a:t>Шимановский р-н - </a:t>
            </a:r>
            <a:r>
              <a:rPr lang="ru-RU" sz="2200" dirty="0" smtClean="0"/>
              <a:t>Горящие горы.</a:t>
            </a:r>
            <a:endParaRPr lang="ru-RU" sz="2200" dirty="0"/>
          </a:p>
          <a:p>
            <a:pPr lvl="0" fontAlgn="base"/>
            <a:r>
              <a:rPr lang="ru-RU" sz="2200" b="1" dirty="0" smtClean="0"/>
              <a:t>4 день  </a:t>
            </a:r>
            <a:r>
              <a:rPr lang="ru-RU" sz="2200" dirty="0" err="1"/>
              <a:t>Зейский</a:t>
            </a:r>
            <a:r>
              <a:rPr lang="ru-RU" sz="2200" dirty="0"/>
              <a:t> р-н </a:t>
            </a:r>
            <a:r>
              <a:rPr lang="ru-RU" sz="2200" dirty="0" smtClean="0"/>
              <a:t>– Писанки.</a:t>
            </a:r>
            <a:endParaRPr lang="ru-RU" sz="2200" dirty="0"/>
          </a:p>
          <a:p>
            <a:pPr lvl="0" fontAlgn="base"/>
            <a:r>
              <a:rPr lang="ru-RU" sz="2200" b="1" dirty="0" smtClean="0"/>
              <a:t>5 день </a:t>
            </a:r>
            <a:r>
              <a:rPr lang="ru-RU" sz="2200" dirty="0" err="1"/>
              <a:t>Сковородинский</a:t>
            </a:r>
            <a:r>
              <a:rPr lang="ru-RU" sz="2200" dirty="0"/>
              <a:t> р-н </a:t>
            </a:r>
            <a:r>
              <a:rPr lang="ru-RU" sz="2200" dirty="0" smtClean="0"/>
              <a:t> -       </a:t>
            </a:r>
            <a:r>
              <a:rPr lang="ru-RU" sz="2200" dirty="0" err="1" smtClean="0"/>
              <a:t>Албазинская</a:t>
            </a:r>
            <a:r>
              <a:rPr lang="ru-RU" sz="2200" dirty="0" smtClean="0"/>
              <a:t> икона.</a:t>
            </a:r>
            <a:endParaRPr lang="ru-RU" sz="2200" dirty="0"/>
          </a:p>
          <a:p>
            <a:pPr lvl="0" fontAlgn="base"/>
            <a:r>
              <a:rPr lang="ru-RU" sz="2200" b="1" dirty="0" smtClean="0"/>
              <a:t>6 день </a:t>
            </a:r>
            <a:r>
              <a:rPr lang="ru-RU" sz="2200" dirty="0"/>
              <a:t>Сковородино -  </a:t>
            </a:r>
            <a:r>
              <a:rPr lang="ru-RU" sz="2200" dirty="0" err="1"/>
              <a:t>Албазинский</a:t>
            </a:r>
            <a:r>
              <a:rPr lang="ru-RU" sz="2200" dirty="0"/>
              <a:t> </a:t>
            </a:r>
            <a:r>
              <a:rPr lang="ru-RU" sz="2200" dirty="0" smtClean="0"/>
              <a:t>острог.</a:t>
            </a:r>
            <a:endParaRPr lang="ru-RU" sz="2200" dirty="0"/>
          </a:p>
          <a:p>
            <a:r>
              <a:rPr lang="ru-RU" sz="2200" b="1" dirty="0" smtClean="0"/>
              <a:t>7 день </a:t>
            </a:r>
            <a:r>
              <a:rPr lang="ru-RU" sz="2200" dirty="0" err="1"/>
              <a:t>Архаринский</a:t>
            </a:r>
            <a:r>
              <a:rPr lang="ru-RU" sz="2200" dirty="0"/>
              <a:t> р-н - кладбище </a:t>
            </a:r>
            <a:r>
              <a:rPr lang="ru-RU" sz="2200" dirty="0" smtClean="0"/>
              <a:t>динозавров.</a:t>
            </a:r>
            <a:endParaRPr lang="ru-RU" sz="2200" dirty="0"/>
          </a:p>
          <a:p>
            <a:pPr marL="82296" indent="0">
              <a:buNone/>
            </a:pP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9301693"/>
              </p:ext>
            </p:extLst>
          </p:nvPr>
        </p:nvGraphicFramePr>
        <p:xfrm>
          <a:off x="4721157" y="389867"/>
          <a:ext cx="4243330" cy="32551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Visio" r:id="rId3" imgW="5686844" imgH="4105690" progId="Visio.Drawing.11">
                  <p:embed/>
                </p:oleObj>
              </mc:Choice>
              <mc:Fallback>
                <p:oleObj name="Visio" r:id="rId3" imgW="5686844" imgH="4105690" progId="Visio.Drawing.11">
                  <p:embed/>
                  <p:pic>
                    <p:nvPicPr>
                      <p:cNvPr id="3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1157" y="389867"/>
                        <a:ext cx="4243330" cy="325515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562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83685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Используемая литература: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268760"/>
            <a:ext cx="7406640" cy="5184576"/>
          </a:xfrm>
        </p:spPr>
        <p:txBody>
          <a:bodyPr>
            <a:normAutofit/>
          </a:bodyPr>
          <a:lstStyle/>
          <a:p>
            <a:endParaRPr lang="ru-RU" sz="2800" dirty="0"/>
          </a:p>
          <a:p>
            <a:pPr marL="1371600" lvl="2" indent="-457200" algn="l"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Газета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«Эхо», февраль,  2008 г.</a:t>
            </a:r>
          </a:p>
          <a:p>
            <a:pPr marL="1371600" lvl="2" indent="-457200" algn="l"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Газета «Амурская правда» №128 от 19 июля 2008 г.</a:t>
            </a:r>
          </a:p>
          <a:p>
            <a:pPr marL="1371600" lvl="2" indent="-457200" algn="l"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Энциклопедия  для детей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1371600" lvl="2" indent="-457200" algn="l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ООО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«Журналистская инициатива» г. Благовещенск.  Юбилейное издание «Семь чудес света. Амурская область».</a:t>
            </a:r>
          </a:p>
          <a:p>
            <a:endParaRPr lang="ru-RU" sz="33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92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836854"/>
          </a:xfrm>
        </p:spPr>
        <p:txBody>
          <a:bodyPr/>
          <a:lstStyle/>
          <a:p>
            <a:r>
              <a:rPr lang="ru-RU" dirty="0" smtClean="0"/>
              <a:t>   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340768"/>
            <a:ext cx="7406640" cy="4896544"/>
          </a:xfrm>
        </p:spPr>
        <p:txBody>
          <a:bodyPr>
            <a:normAutofit fontScale="47500" lnSpcReduction="20000"/>
          </a:bodyPr>
          <a:lstStyle/>
          <a:p>
            <a:pPr marL="484632" lvl="0" indent="-457200" algn="just">
              <a:buFont typeface="Wingdings" pitchFamily="2" charset="2"/>
              <a:buChar char="q"/>
            </a:pPr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Найти </a:t>
            </a:r>
            <a:r>
              <a:rPr lang="ru-RU" sz="6700" dirty="0">
                <a:latin typeface="Times New Roman" pitchFamily="18" charset="0"/>
                <a:cs typeface="Times New Roman" pitchFamily="18" charset="0"/>
              </a:rPr>
              <a:t>информацию в энциклопедии, в справочниках, в сети Интернета о чудесах Амурской области;</a:t>
            </a:r>
          </a:p>
          <a:p>
            <a:pPr marL="484632" lvl="0" indent="-457200" algn="just">
              <a:buFont typeface="Wingdings" pitchFamily="2" charset="2"/>
              <a:buChar char="q"/>
            </a:pPr>
            <a:r>
              <a:rPr lang="ru-RU" sz="6700" dirty="0">
                <a:latin typeface="Times New Roman" pitchFamily="18" charset="0"/>
                <a:cs typeface="Times New Roman" pitchFamily="18" charset="0"/>
              </a:rPr>
              <a:t>Получить целостное представление о чудесах Амурской </a:t>
            </a:r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области;</a:t>
            </a:r>
            <a:endParaRPr lang="ru-RU" sz="6700" dirty="0">
              <a:latin typeface="Times New Roman" pitchFamily="18" charset="0"/>
              <a:cs typeface="Times New Roman" pitchFamily="18" charset="0"/>
            </a:endParaRPr>
          </a:p>
          <a:p>
            <a:pPr marL="484632" lvl="0" indent="-457200" algn="just">
              <a:buFont typeface="Wingdings" pitchFamily="2" charset="2"/>
              <a:buChar char="q"/>
            </a:pPr>
            <a:r>
              <a:rPr lang="ru-RU" sz="6700" dirty="0">
                <a:latin typeface="Times New Roman" pitchFamily="18" charset="0"/>
                <a:cs typeface="Times New Roman" pitchFamily="18" charset="0"/>
              </a:rPr>
              <a:t>Понять, почему каждое из чудес  уникально и </a:t>
            </a:r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неповторимо;</a:t>
            </a:r>
            <a:endParaRPr lang="ru-RU" sz="6700" dirty="0">
              <a:latin typeface="Times New Roman" pitchFamily="18" charset="0"/>
              <a:cs typeface="Times New Roman" pitchFamily="18" charset="0"/>
            </a:endParaRPr>
          </a:p>
          <a:p>
            <a:pPr marL="484632" lvl="0" indent="-457200" algn="just">
              <a:buFont typeface="Wingdings" pitchFamily="2" charset="2"/>
              <a:buChar char="q"/>
            </a:pPr>
            <a:r>
              <a:rPr lang="ru-RU" sz="6700" dirty="0">
                <a:latin typeface="Times New Roman" pitchFamily="18" charset="0"/>
                <a:cs typeface="Times New Roman" pitchFamily="18" charset="0"/>
              </a:rPr>
              <a:t>Результатами работы привлечь внимание к сохранению уникальных объектов Амурской </a:t>
            </a:r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области.</a:t>
            </a:r>
            <a:endParaRPr lang="ru-RU" sz="6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67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057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332656"/>
            <a:ext cx="7406640" cy="1152128"/>
          </a:xfrm>
        </p:spPr>
        <p:txBody>
          <a:bodyPr>
            <a:normAutofit/>
          </a:bodyPr>
          <a:lstStyle/>
          <a:p>
            <a:r>
              <a:rPr lang="ru-RU" dirty="0" smtClean="0"/>
              <a:t>          </a:t>
            </a:r>
            <a:r>
              <a:rPr lang="ru-RU" b="1" dirty="0" smtClean="0"/>
              <a:t>Методы  исследования: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484784"/>
            <a:ext cx="7507560" cy="4680520"/>
          </a:xfrm>
        </p:spPr>
        <p:txBody>
          <a:bodyPr>
            <a:normAutofit/>
          </a:bodyPr>
          <a:lstStyle/>
          <a:p>
            <a:pPr marL="914400" lvl="1" indent="-457200" algn="l">
              <a:buFont typeface="Wingdings" pitchFamily="2" charset="2"/>
              <a:buChar char="q"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Изучение научно – познавательной литературы.</a:t>
            </a:r>
          </a:p>
          <a:p>
            <a:pPr marL="914400" lvl="1" indent="-457200" algn="l">
              <a:buFont typeface="Wingdings" pitchFamily="2" charset="2"/>
              <a:buChar char="q"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Анкетирование  школьников и учителей школы.</a:t>
            </a:r>
          </a:p>
          <a:p>
            <a:pPr marL="914400" lvl="1" indent="-457200" algn="l">
              <a:buFont typeface="Wingdings" pitchFamily="2" charset="2"/>
              <a:buChar char="q"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Консультация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учителя.</a:t>
            </a:r>
          </a:p>
          <a:p>
            <a:pPr marL="914400" lvl="1" indent="-457200" algn="l">
              <a:buFont typeface="Wingdings" pitchFamily="2" charset="2"/>
              <a:buChar char="q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Подведение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итогов, полученных в ходе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работы  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50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3778494"/>
              </p:ext>
            </p:extLst>
          </p:nvPr>
        </p:nvGraphicFramePr>
        <p:xfrm>
          <a:off x="1835696" y="1628800"/>
          <a:ext cx="6122864" cy="4968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Документ" r:id="rId3" imgW="6157844" imgH="3305744" progId="Word.Document.12">
                  <p:embed/>
                </p:oleObj>
              </mc:Choice>
              <mc:Fallback>
                <p:oleObj name="Документ" r:id="rId3" imgW="6157844" imgH="3305744" progId="Word.Document.12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1628800"/>
                        <a:ext cx="6122864" cy="496855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4197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440679210"/>
              </p:ext>
            </p:extLst>
          </p:nvPr>
        </p:nvGraphicFramePr>
        <p:xfrm>
          <a:off x="3635896" y="404664"/>
          <a:ext cx="4968552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101" y="3467404"/>
            <a:ext cx="3428908" cy="2481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98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Икона </a:t>
            </a:r>
            <a:r>
              <a:rPr lang="ru-RU" b="1" dirty="0" err="1" smtClean="0"/>
              <a:t>Албазинской</a:t>
            </a:r>
            <a:r>
              <a:rPr lang="ru-RU" b="1" dirty="0" smtClean="0"/>
              <a:t> Божией Матери</a:t>
            </a:r>
            <a:endParaRPr lang="ru-RU" b="1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51920" y="1916832"/>
            <a:ext cx="2376264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70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</a:t>
            </a:r>
            <a:r>
              <a:rPr lang="ru-RU" dirty="0" err="1" smtClean="0"/>
              <a:t>Албазинский</a:t>
            </a:r>
            <a:r>
              <a:rPr lang="ru-RU" dirty="0" smtClean="0"/>
              <a:t> острог</a:t>
            </a:r>
            <a:endParaRPr lang="ru-RU" dirty="0"/>
          </a:p>
        </p:txBody>
      </p:sp>
      <p:pic>
        <p:nvPicPr>
          <p:cNvPr id="5" name="Объект 4" descr="C:\Users\Admin_VL\Desktop\2008-07-03_7chudes_4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988841"/>
            <a:ext cx="2160240" cy="280831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775" y="1916832"/>
            <a:ext cx="3333750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7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r>
              <a:rPr lang="ru-RU" sz="4400" dirty="0"/>
              <a:t>Амурский областной </a:t>
            </a:r>
            <a:r>
              <a:rPr lang="ru-RU" sz="4400" dirty="0" smtClean="0"/>
              <a:t>   краеведческий </a:t>
            </a:r>
            <a:r>
              <a:rPr lang="ru-RU" sz="4400" dirty="0"/>
              <a:t>музей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endParaRPr lang="ru-RU" dirty="0"/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4" name="Объект 4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1916832"/>
            <a:ext cx="3600400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34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</a:t>
            </a:r>
            <a:r>
              <a:rPr lang="ru-RU" dirty="0" err="1" smtClean="0"/>
              <a:t>Писаницы</a:t>
            </a:r>
            <a:endParaRPr lang="ru-RU" dirty="0"/>
          </a:p>
        </p:txBody>
      </p:sp>
      <p:pic>
        <p:nvPicPr>
          <p:cNvPr id="5" name="Объект 4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676900" y="2348880"/>
            <a:ext cx="3143572" cy="2304257"/>
          </a:xfrm>
          <a:prstGeom prst="rect">
            <a:avLst/>
          </a:prstGeom>
        </p:spPr>
      </p:pic>
      <p:pic>
        <p:nvPicPr>
          <p:cNvPr id="6" name="Объект 5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195736" y="2328453"/>
            <a:ext cx="2896964" cy="2324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45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277</TotalTime>
  <Words>265</Words>
  <Application>Microsoft Office PowerPoint</Application>
  <PresentationFormat>Экран (4:3)</PresentationFormat>
  <Paragraphs>58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5" baseType="lpstr">
      <vt:lpstr>Calibri</vt:lpstr>
      <vt:lpstr>Corbel</vt:lpstr>
      <vt:lpstr>Gill Sans MT</vt:lpstr>
      <vt:lpstr>Times New Roman</vt:lpstr>
      <vt:lpstr>Verdana</vt:lpstr>
      <vt:lpstr>Wingdings</vt:lpstr>
      <vt:lpstr>Wingdings 2</vt:lpstr>
      <vt:lpstr>Солнцестояние</vt:lpstr>
      <vt:lpstr>Документ</vt:lpstr>
      <vt:lpstr>Документ Microsoft Visio 2003–2010</vt:lpstr>
      <vt:lpstr>  Приамурье - мой ласковый остров, Где дожди - серебром, а туман - молоком. В моей жизни не все так уж просто, Хоть бегу по песку и траве босиком. </vt:lpstr>
      <vt:lpstr>                       Задачи</vt:lpstr>
      <vt:lpstr>          Методы  исследования:</vt:lpstr>
      <vt:lpstr>Презентация PowerPoint</vt:lpstr>
      <vt:lpstr>Презентация PowerPoint</vt:lpstr>
      <vt:lpstr>Икона Албазинской Божией Матери</vt:lpstr>
      <vt:lpstr>         Албазинский острог</vt:lpstr>
      <vt:lpstr>   Амурский областной    краеведческий музей</vt:lpstr>
      <vt:lpstr>                  Писаницы</vt:lpstr>
      <vt:lpstr>Кладбище динозавров</vt:lpstr>
      <vt:lpstr>          Реликтовые лотосы</vt:lpstr>
      <vt:lpstr>                 Горящие горы</vt:lpstr>
      <vt:lpstr>Туристические агентства</vt:lpstr>
      <vt:lpstr>      Программа маршрута  « 7 чудес земли Амурской»</vt:lpstr>
      <vt:lpstr>Используемая литература: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</dc:title>
  <dc:creator>Ирина</dc:creator>
  <cp:lastModifiedBy>Ирина</cp:lastModifiedBy>
  <cp:revision>26</cp:revision>
  <dcterms:created xsi:type="dcterms:W3CDTF">2014-02-25T06:52:16Z</dcterms:created>
  <dcterms:modified xsi:type="dcterms:W3CDTF">2020-08-25T14:39:00Z</dcterms:modified>
</cp:coreProperties>
</file>