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Уровень текста 1…"/>
          <p:cNvSpPr txBox="1"/>
          <p:nvPr>
            <p:ph type="body" sz="quarter" idx="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  <a:lvl2pPr marL="777875" indent="-333375" algn="ctr">
              <a:spcBef>
                <a:spcPts val="0"/>
              </a:spcBef>
              <a:defRPr i="1" sz="2400"/>
            </a:lvl2pPr>
            <a:lvl3pPr marL="1222375" indent="-333375" algn="ctr">
              <a:spcBef>
                <a:spcPts val="0"/>
              </a:spcBef>
              <a:defRPr i="1" sz="2400"/>
            </a:lvl3pPr>
            <a:lvl4pPr marL="1666875" indent="-333375" algn="ctr">
              <a:spcBef>
                <a:spcPts val="0"/>
              </a:spcBef>
              <a:defRPr i="1" sz="2400"/>
            </a:lvl4pPr>
            <a:lvl5pPr marL="2111375" indent="-333375" algn="ctr">
              <a:spcBef>
                <a:spcPts val="0"/>
              </a:spcBef>
              <a:defRPr i="1" sz="2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13"/>
          </p:nvPr>
        </p:nvSpPr>
        <p:spPr>
          <a:xfrm>
            <a:off x="1270000" y="4267112"/>
            <a:ext cx="10464800" cy="609777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/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«Имя числительное как часть речи»"/>
          <p:cNvSpPr txBox="1"/>
          <p:nvPr>
            <p:ph type="ctrTitle"/>
          </p:nvPr>
        </p:nvSpPr>
        <p:spPr>
          <a:xfrm>
            <a:off x="1270000" y="2324100"/>
            <a:ext cx="10464800" cy="3302000"/>
          </a:xfrm>
          <a:prstGeom prst="rect">
            <a:avLst/>
          </a:prstGeom>
        </p:spPr>
        <p:txBody>
          <a:bodyPr/>
          <a:lstStyle>
            <a:lvl1pPr>
              <a:defRPr i="1"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«Имя числительное как часть речи»</a:t>
            </a:r>
          </a:p>
        </p:txBody>
      </p:sp>
      <p:sp>
        <p:nvSpPr>
          <p:cNvPr id="120" name="Четырнадцатое апреля.…"/>
          <p:cNvSpPr txBox="1"/>
          <p:nvPr>
            <p:ph type="subTitle" sz="quarter" idx="1"/>
          </p:nvPr>
        </p:nvSpPr>
        <p:spPr>
          <a:xfrm>
            <a:off x="1270000" y="762000"/>
            <a:ext cx="10464800" cy="1130300"/>
          </a:xfrm>
          <a:prstGeom prst="rect">
            <a:avLst/>
          </a:prstGeom>
        </p:spPr>
        <p:txBody>
          <a:bodyPr/>
          <a:lstStyle/>
          <a:p>
            <a:pPr defTabSz="554990">
              <a:defRPr i="1" sz="3500">
                <a:latin typeface="Georgia"/>
                <a:ea typeface="Georgia"/>
                <a:cs typeface="Georgia"/>
                <a:sym typeface="Georgia"/>
              </a:defRPr>
            </a:pPr>
            <a:r>
              <a:t>Четырнадцатое апреля.</a:t>
            </a:r>
          </a:p>
          <a:p>
            <a:pPr defTabSz="554990">
              <a:defRPr i="1" sz="3500">
                <a:latin typeface="Georgia"/>
                <a:ea typeface="Georgia"/>
                <a:cs typeface="Georgia"/>
                <a:sym typeface="Georgia"/>
              </a:defRPr>
            </a:pPr>
            <a:r>
              <a:t>Классная работа.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числительное.jpg" descr="числительное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2091" y="226168"/>
            <a:ext cx="11136909" cy="8352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числительные1.jpg" descr="числительные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5982" y="-49132"/>
            <a:ext cx="12312835" cy="92346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козлята.jpg" descr="козлята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" y="95250"/>
            <a:ext cx="6350000" cy="4064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Семеро козлят"/>
          <p:cNvSpPr txBox="1"/>
          <p:nvPr/>
        </p:nvSpPr>
        <p:spPr>
          <a:xfrm>
            <a:off x="1739607" y="4170019"/>
            <a:ext cx="302318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b="1">
                <a:solidFill>
                  <a:srgbClr val="017C76"/>
                </a:solidFill>
                <a:latin typeface="+mj-lt"/>
                <a:ea typeface="+mj-ea"/>
                <a:cs typeface="+mj-cs"/>
                <a:sym typeface="Helvetica Neue"/>
              </a:defRPr>
            </a:pPr>
            <a:r>
              <a:t>Семеро</a:t>
            </a:r>
            <a:r>
              <a:rPr>
                <a:solidFill>
                  <a:srgbClr val="000000"/>
                </a:solidFill>
              </a:rPr>
              <a:t> козлят</a:t>
            </a:r>
          </a:p>
        </p:txBody>
      </p:sp>
      <p:pic>
        <p:nvPicPr>
          <p:cNvPr id="128" name="сто.jpg" descr="сто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40037" y="32738"/>
            <a:ext cx="5355315" cy="4615612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Сто баллов"/>
          <p:cNvSpPr txBox="1"/>
          <p:nvPr/>
        </p:nvSpPr>
        <p:spPr>
          <a:xfrm>
            <a:off x="8691408" y="4551019"/>
            <a:ext cx="185257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>
                <a:solidFill>
                  <a:srgbClr val="017C76"/>
                </a:solidFill>
                <a:latin typeface="+mj-lt"/>
                <a:ea typeface="+mj-ea"/>
                <a:cs typeface="+mj-cs"/>
                <a:sym typeface="Helvetica Neue"/>
              </a:defRPr>
            </a:pPr>
            <a:r>
              <a:t>Сто</a:t>
            </a:r>
            <a:r>
              <a:rPr>
                <a:solidFill>
                  <a:srgbClr val="000000"/>
                </a:solidFill>
              </a:rPr>
              <a:t> баллов</a:t>
            </a:r>
          </a:p>
        </p:txBody>
      </p:sp>
      <p:pic>
        <p:nvPicPr>
          <p:cNvPr id="130" name="5:6.jpg" descr="5:6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11400" y="4805972"/>
            <a:ext cx="6154149" cy="46156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4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9" presetID="15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0" grpId="5"/>
      <p:bldP build="whole" bldLvl="1" animBg="1" rev="0" advAuto="0" spid="126" grpId="1"/>
      <p:bldP build="whole" bldLvl="1" animBg="1" rev="0" advAuto="0" spid="128" grpId="3"/>
      <p:bldP build="whole" bldLvl="1" animBg="1" rev="0" advAuto="0" spid="129" grpId="4"/>
      <p:bldP build="whole" bldLvl="1" animBg="1" rev="0" advAuto="0" spid="127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первый.png" descr="первый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0658" y="573516"/>
            <a:ext cx="5264908" cy="5185936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Первый"/>
          <p:cNvSpPr txBox="1"/>
          <p:nvPr/>
        </p:nvSpPr>
        <p:spPr>
          <a:xfrm>
            <a:off x="1721457" y="5900166"/>
            <a:ext cx="2083309" cy="709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000">
                <a:solidFill>
                  <a:srgbClr val="99195E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Первый</a:t>
            </a:r>
          </a:p>
        </p:txBody>
      </p:sp>
      <p:pic>
        <p:nvPicPr>
          <p:cNvPr id="134" name="второй.jpg" descr="второй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29400" y="4044950"/>
            <a:ext cx="5842000" cy="3276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Второй"/>
          <p:cNvSpPr txBox="1"/>
          <p:nvPr/>
        </p:nvSpPr>
        <p:spPr>
          <a:xfrm>
            <a:off x="8385320" y="7481869"/>
            <a:ext cx="2101559" cy="746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4300">
                <a:solidFill>
                  <a:srgbClr val="027001"/>
                </a:solidFill>
                <a:latin typeface="+mj-lt"/>
                <a:ea typeface="+mj-ea"/>
                <a:cs typeface="+mj-cs"/>
                <a:sym typeface="Helvetica Neue"/>
              </a:defRPr>
            </a:lvl1pPr>
          </a:lstStyle>
          <a:p>
            <a:pPr/>
            <a:r>
              <a:t>Второй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9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0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3" grpId="2"/>
      <p:bldP build="whole" bldLvl="1" animBg="1" rev="0" advAuto="0" spid="135" grpId="4"/>
      <p:bldP build="whole" bldLvl="1" animBg="1" rev="0" advAuto="0" spid="134" grpId="3"/>
      <p:bldP build="whole" bldLvl="1" animBg="1" rev="0" advAuto="0" spid="13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Морфологические признаки числительного.…"/>
          <p:cNvSpPr txBox="1"/>
          <p:nvPr>
            <p:ph type="body" idx="4294967295"/>
          </p:nvPr>
        </p:nvSpPr>
        <p:spPr>
          <a:xfrm>
            <a:off x="952500" y="184150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 defTabSz="502412">
              <a:spcBef>
                <a:spcPts val="3600"/>
              </a:spcBef>
              <a:buSzTx/>
              <a:buNone/>
              <a:defRPr sz="2700">
                <a:latin typeface="Georgia"/>
                <a:ea typeface="Georgia"/>
                <a:cs typeface="Georgia"/>
                <a:sym typeface="Georgia"/>
              </a:defRPr>
            </a:pPr>
            <a:r>
              <a:t>    </a:t>
            </a:r>
            <a:r>
              <a:rPr b="1">
                <a:solidFill>
                  <a:srgbClr val="004D80"/>
                </a:solidFill>
              </a:rPr>
              <a:t>Морфологические признаки числительного. </a:t>
            </a:r>
          </a:p>
          <a:p>
            <a:pPr marL="0" indent="0" defTabSz="502412">
              <a:spcBef>
                <a:spcPts val="3600"/>
              </a:spcBef>
              <a:buSzTx/>
              <a:buNone/>
              <a:defRPr sz="2700">
                <a:latin typeface="Georgia"/>
                <a:ea typeface="Georgia"/>
                <a:cs typeface="Georgia"/>
                <a:sym typeface="Georgia"/>
              </a:defRPr>
            </a:pPr>
          </a:p>
          <a:p>
            <a:pPr marL="0" indent="0" defTabSz="502412">
              <a:spcBef>
                <a:spcPts val="3600"/>
              </a:spcBef>
              <a:buSzTx/>
              <a:buNone/>
              <a:defRPr sz="3400">
                <a:latin typeface="Georgia"/>
                <a:ea typeface="Georgia"/>
                <a:cs typeface="Georgia"/>
                <a:sym typeface="Georgia"/>
              </a:defRPr>
            </a:pPr>
            <a:r>
              <a:t>Количественные и порядковые числительные изменяются по-разному.</a:t>
            </a:r>
          </a:p>
          <a:p>
            <a:pPr marL="0" indent="0" defTabSz="502412">
              <a:spcBef>
                <a:spcPts val="3600"/>
              </a:spcBef>
              <a:buSzTx/>
              <a:buNone/>
              <a:defRPr sz="3400">
                <a:latin typeface="Georgia"/>
                <a:ea typeface="Georgia"/>
                <a:cs typeface="Georgia"/>
                <a:sym typeface="Georgia"/>
              </a:defRPr>
            </a:pPr>
            <a:r>
              <a:t>     Количественные числительные изменяются только по падежам. Рода и числа они не имеют, кроме слов ОДИН и ДВА.</a:t>
            </a:r>
          </a:p>
          <a:p>
            <a:pPr marL="0" indent="0" defTabSz="502412">
              <a:spcBef>
                <a:spcPts val="3600"/>
              </a:spcBef>
              <a:buSzTx/>
              <a:buNone/>
              <a:defRPr sz="3400">
                <a:latin typeface="Georgia"/>
                <a:ea typeface="Georgia"/>
                <a:cs typeface="Georgia"/>
                <a:sym typeface="Georgia"/>
              </a:defRPr>
            </a:pPr>
            <a:r>
              <a:t>     Порядковые числительные изменяются и по родам, и по числам, и по падежам.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Синтаксические признаки числительных.…"/>
          <p:cNvSpPr txBox="1"/>
          <p:nvPr>
            <p:ph type="body" idx="4294967295"/>
          </p:nvPr>
        </p:nvSpPr>
        <p:spPr>
          <a:xfrm>
            <a:off x="952500" y="1733550"/>
            <a:ext cx="11099800" cy="6286500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  <a:defRPr b="1" sz="3400">
                <a:solidFill>
                  <a:srgbClr val="017C76"/>
                </a:solidFill>
              </a:defRPr>
            </a:pPr>
            <a:r>
              <a:t>Синтаксические признаки числительных.</a:t>
            </a:r>
          </a:p>
          <a:p>
            <a:pPr marL="0" indent="0">
              <a:buSzTx/>
              <a:buNone/>
            </a:pPr>
            <a:r>
              <a:t>     В предложении числительные разных разрядов тоже ведут себя по-разному. Количественные могут быть разными членами предложения, а порядковые обычно бывают определениями.</a:t>
            </a:r>
            <a:endParaRPr sz="1300"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>
              <a:buSzTx/>
              <a:buNone/>
            </a:pPr>
            <a:r>
              <a:t>     </a:t>
            </a:r>
            <a:r>
              <a:rPr i="1"/>
              <a:t>Обратите внимание:</a:t>
            </a:r>
            <a:r>
              <a:t> сочетание количественного числительного в именительном или винительном падеже с существительным в родительном падеже является одним членом предложения.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В каком предложении из произведений С.Маршака употреблено порядковое числительное?…"/>
          <p:cNvSpPr txBox="1"/>
          <p:nvPr>
            <p:ph type="body" idx="4294967295"/>
          </p:nvPr>
        </p:nvSpPr>
        <p:spPr>
          <a:xfrm>
            <a:off x="383826" y="876300"/>
            <a:ext cx="11668475" cy="8001000"/>
          </a:xfrm>
          <a:prstGeom prst="rect">
            <a:avLst/>
          </a:prstGeom>
        </p:spPr>
        <p:txBody>
          <a:bodyPr anchor="t"/>
          <a:lstStyle/>
          <a:p>
            <a:pPr marL="0" indent="0" defTabSz="457200">
              <a:spcBef>
                <a:spcPts val="0"/>
              </a:spcBef>
              <a:buSzTx/>
              <a:buNone/>
              <a:defRPr b="1"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 каком предложении из произведений С.Маршака употреблено порядковое числительное?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а) «Да послышался вдали выстрел из двустволки».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б) «Распустился ландыш в мае, в самый праздник, в первый день».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в) «Бьют часы Кремлёвской башни, свой салют двенадцать раз».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г) «На столе он строит башни, строит город в пять минут».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 defTabSz="457200">
              <a:spcBef>
                <a:spcPts val="0"/>
              </a:spcBef>
              <a:buSzTx/>
              <a:buNone/>
              <a:defRPr b="1"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Укажите верное утверждение.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а) Имя числительное – это самостоятельная часть речи, которая обозначает предмет и его порядок при счете.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б) Имя числительное – это самостоятельная часть речи, которая обозначает количество предметов, число, а также порядок предметов при счете.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в) Имя числительное – это служебная часть речи, которая обозначает количество предметов, число, а также порядок предметов при счете.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г) Имя числительное – это самостоятельная часть речи, которая обозначает признак предмета.</a:t>
            </a: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 defTabSz="457200">
              <a:spcBef>
                <a:spcPts val="0"/>
              </a:spcBef>
              <a:buSzTx/>
              <a:buNone/>
              <a:defRPr b="1"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Укажите неверное утверждение.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а) Сорок восемь – это целое число.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б) Одна треть – дробное числительное.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в) Сто – собирательное числительное</a:t>
            </a:r>
            <a:endParaRPr>
              <a:latin typeface="Times Roman"/>
              <a:ea typeface="Times Roman"/>
              <a:cs typeface="Times Roman"/>
              <a:sym typeface="Times Roman"/>
            </a:endParaRPr>
          </a:p>
          <a:p>
            <a:pPr marL="0" indent="0" defTabSz="457200">
              <a:spcBef>
                <a:spcPts val="0"/>
              </a:spcBef>
              <a:buSzTx/>
              <a:buNone/>
              <a:defRPr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г) трое – собирательное числительное.</a:t>
            </a:r>
          </a:p>
        </p:txBody>
      </p:sp>
      <p:sp>
        <p:nvSpPr>
          <p:cNvPr id="142" name="Утверждено"/>
          <p:cNvSpPr/>
          <p:nvPr/>
        </p:nvSpPr>
        <p:spPr>
          <a:xfrm>
            <a:off x="7772400" y="1784350"/>
            <a:ext cx="362000" cy="362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1" y="0"/>
                </a:moveTo>
                <a:cubicBezTo>
                  <a:pt x="4836" y="0"/>
                  <a:pt x="0" y="4834"/>
                  <a:pt x="0" y="10799"/>
                </a:cubicBezTo>
                <a:cubicBezTo>
                  <a:pt x="0" y="16764"/>
                  <a:pt x="4836" y="21600"/>
                  <a:pt x="10801" y="21600"/>
                </a:cubicBezTo>
                <a:cubicBezTo>
                  <a:pt x="16766" y="21600"/>
                  <a:pt x="21600" y="16764"/>
                  <a:pt x="21600" y="10799"/>
                </a:cubicBezTo>
                <a:cubicBezTo>
                  <a:pt x="21600" y="4834"/>
                  <a:pt x="16766" y="0"/>
                  <a:pt x="10801" y="0"/>
                </a:cubicBezTo>
                <a:close/>
                <a:moveTo>
                  <a:pt x="16337" y="5557"/>
                </a:moveTo>
                <a:cubicBezTo>
                  <a:pt x="16555" y="5556"/>
                  <a:pt x="16774" y="5639"/>
                  <a:pt x="16939" y="5803"/>
                </a:cubicBezTo>
                <a:lnTo>
                  <a:pt x="17480" y="6344"/>
                </a:lnTo>
                <a:cubicBezTo>
                  <a:pt x="17810" y="6674"/>
                  <a:pt x="17809" y="7209"/>
                  <a:pt x="17485" y="7539"/>
                </a:cubicBezTo>
                <a:lnTo>
                  <a:pt x="7826" y="17269"/>
                </a:lnTo>
                <a:cubicBezTo>
                  <a:pt x="7497" y="17604"/>
                  <a:pt x="6955" y="17604"/>
                  <a:pt x="6625" y="17269"/>
                </a:cubicBezTo>
                <a:lnTo>
                  <a:pt x="3230" y="13872"/>
                </a:lnTo>
                <a:cubicBezTo>
                  <a:pt x="2900" y="13542"/>
                  <a:pt x="2900" y="13007"/>
                  <a:pt x="3230" y="12677"/>
                </a:cubicBezTo>
                <a:lnTo>
                  <a:pt x="3770" y="12136"/>
                </a:lnTo>
                <a:cubicBezTo>
                  <a:pt x="4100" y="11806"/>
                  <a:pt x="4635" y="11806"/>
                  <a:pt x="4965" y="12136"/>
                </a:cubicBezTo>
                <a:lnTo>
                  <a:pt x="7166" y="14336"/>
                </a:lnTo>
                <a:cubicBezTo>
                  <a:pt x="7198" y="14369"/>
                  <a:pt x="7253" y="14369"/>
                  <a:pt x="7286" y="14336"/>
                </a:cubicBezTo>
                <a:lnTo>
                  <a:pt x="15737" y="5809"/>
                </a:lnTo>
                <a:cubicBezTo>
                  <a:pt x="15902" y="5641"/>
                  <a:pt x="16120" y="5557"/>
                  <a:pt x="16337" y="55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sp>
        <p:nvSpPr>
          <p:cNvPr id="143" name="Утверждено"/>
          <p:cNvSpPr/>
          <p:nvPr/>
        </p:nvSpPr>
        <p:spPr>
          <a:xfrm>
            <a:off x="4635498" y="4438648"/>
            <a:ext cx="362002" cy="3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1" y="0"/>
                </a:moveTo>
                <a:cubicBezTo>
                  <a:pt x="4836" y="0"/>
                  <a:pt x="0" y="4834"/>
                  <a:pt x="0" y="10799"/>
                </a:cubicBezTo>
                <a:cubicBezTo>
                  <a:pt x="0" y="16764"/>
                  <a:pt x="4836" y="21600"/>
                  <a:pt x="10801" y="21600"/>
                </a:cubicBezTo>
                <a:cubicBezTo>
                  <a:pt x="16766" y="21600"/>
                  <a:pt x="21600" y="16764"/>
                  <a:pt x="21600" y="10799"/>
                </a:cubicBezTo>
                <a:cubicBezTo>
                  <a:pt x="21600" y="4834"/>
                  <a:pt x="16766" y="0"/>
                  <a:pt x="10801" y="0"/>
                </a:cubicBezTo>
                <a:close/>
                <a:moveTo>
                  <a:pt x="16337" y="5557"/>
                </a:moveTo>
                <a:cubicBezTo>
                  <a:pt x="16555" y="5556"/>
                  <a:pt x="16774" y="5639"/>
                  <a:pt x="16939" y="5803"/>
                </a:cubicBezTo>
                <a:lnTo>
                  <a:pt x="17480" y="6344"/>
                </a:lnTo>
                <a:cubicBezTo>
                  <a:pt x="17810" y="6674"/>
                  <a:pt x="17809" y="7209"/>
                  <a:pt x="17485" y="7539"/>
                </a:cubicBezTo>
                <a:lnTo>
                  <a:pt x="7826" y="17269"/>
                </a:lnTo>
                <a:cubicBezTo>
                  <a:pt x="7497" y="17604"/>
                  <a:pt x="6955" y="17604"/>
                  <a:pt x="6625" y="17269"/>
                </a:cubicBezTo>
                <a:lnTo>
                  <a:pt x="3230" y="13872"/>
                </a:lnTo>
                <a:cubicBezTo>
                  <a:pt x="2900" y="13542"/>
                  <a:pt x="2900" y="13007"/>
                  <a:pt x="3230" y="12677"/>
                </a:cubicBezTo>
                <a:lnTo>
                  <a:pt x="3770" y="12136"/>
                </a:lnTo>
                <a:cubicBezTo>
                  <a:pt x="4100" y="11806"/>
                  <a:pt x="4635" y="11806"/>
                  <a:pt x="4965" y="12136"/>
                </a:cubicBezTo>
                <a:lnTo>
                  <a:pt x="7166" y="14336"/>
                </a:lnTo>
                <a:cubicBezTo>
                  <a:pt x="7198" y="14369"/>
                  <a:pt x="7253" y="14369"/>
                  <a:pt x="7286" y="14336"/>
                </a:cubicBezTo>
                <a:lnTo>
                  <a:pt x="15737" y="5809"/>
                </a:lnTo>
                <a:cubicBezTo>
                  <a:pt x="15902" y="5641"/>
                  <a:pt x="16120" y="5557"/>
                  <a:pt x="16337" y="55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  <p:sp>
        <p:nvSpPr>
          <p:cNvPr id="144" name="Утверждено"/>
          <p:cNvSpPr/>
          <p:nvPr/>
        </p:nvSpPr>
        <p:spPr>
          <a:xfrm>
            <a:off x="4635500" y="7080249"/>
            <a:ext cx="362000" cy="36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1" y="0"/>
                </a:moveTo>
                <a:cubicBezTo>
                  <a:pt x="4836" y="0"/>
                  <a:pt x="0" y="4834"/>
                  <a:pt x="0" y="10799"/>
                </a:cubicBezTo>
                <a:cubicBezTo>
                  <a:pt x="0" y="16764"/>
                  <a:pt x="4836" y="21600"/>
                  <a:pt x="10801" y="21600"/>
                </a:cubicBezTo>
                <a:cubicBezTo>
                  <a:pt x="16766" y="21600"/>
                  <a:pt x="21600" y="16764"/>
                  <a:pt x="21600" y="10799"/>
                </a:cubicBezTo>
                <a:cubicBezTo>
                  <a:pt x="21600" y="4834"/>
                  <a:pt x="16766" y="0"/>
                  <a:pt x="10801" y="0"/>
                </a:cubicBezTo>
                <a:close/>
                <a:moveTo>
                  <a:pt x="16337" y="5557"/>
                </a:moveTo>
                <a:cubicBezTo>
                  <a:pt x="16555" y="5556"/>
                  <a:pt x="16774" y="5639"/>
                  <a:pt x="16939" y="5803"/>
                </a:cubicBezTo>
                <a:lnTo>
                  <a:pt x="17480" y="6344"/>
                </a:lnTo>
                <a:cubicBezTo>
                  <a:pt x="17810" y="6674"/>
                  <a:pt x="17809" y="7209"/>
                  <a:pt x="17485" y="7539"/>
                </a:cubicBezTo>
                <a:lnTo>
                  <a:pt x="7826" y="17269"/>
                </a:lnTo>
                <a:cubicBezTo>
                  <a:pt x="7497" y="17604"/>
                  <a:pt x="6955" y="17604"/>
                  <a:pt x="6625" y="17269"/>
                </a:cubicBezTo>
                <a:lnTo>
                  <a:pt x="3230" y="13872"/>
                </a:lnTo>
                <a:cubicBezTo>
                  <a:pt x="2900" y="13542"/>
                  <a:pt x="2900" y="13007"/>
                  <a:pt x="3230" y="12677"/>
                </a:cubicBezTo>
                <a:lnTo>
                  <a:pt x="3770" y="12136"/>
                </a:lnTo>
                <a:cubicBezTo>
                  <a:pt x="4100" y="11806"/>
                  <a:pt x="4635" y="11806"/>
                  <a:pt x="4965" y="12136"/>
                </a:cubicBezTo>
                <a:lnTo>
                  <a:pt x="7166" y="14336"/>
                </a:lnTo>
                <a:cubicBezTo>
                  <a:pt x="7198" y="14369"/>
                  <a:pt x="7253" y="14369"/>
                  <a:pt x="7286" y="14336"/>
                </a:cubicBezTo>
                <a:lnTo>
                  <a:pt x="15737" y="5809"/>
                </a:lnTo>
                <a:cubicBezTo>
                  <a:pt x="15902" y="5641"/>
                  <a:pt x="16120" y="5557"/>
                  <a:pt x="16337" y="555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4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