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2" r:id="rId1"/>
  </p:sldMasterIdLst>
  <p:notesMasterIdLst>
    <p:notesMasterId r:id="rId10"/>
  </p:notesMasterIdLst>
  <p:sldIdLst>
    <p:sldId id="475" r:id="rId2"/>
    <p:sldId id="1090" r:id="rId3"/>
    <p:sldId id="1095" r:id="rId4"/>
    <p:sldId id="466" r:id="rId5"/>
    <p:sldId id="1096" r:id="rId6"/>
    <p:sldId id="1093" r:id="rId7"/>
    <p:sldId id="1094" r:id="rId8"/>
    <p:sldId id="460" r:id="rId9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Лилия Тимофеева" initials="ЛТ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E9EF"/>
    <a:srgbClr val="993366"/>
    <a:srgbClr val="C6C3EB"/>
    <a:srgbClr val="CBC7E9"/>
    <a:srgbClr val="003300"/>
    <a:srgbClr val="660033"/>
    <a:srgbClr val="006600"/>
    <a:srgbClr val="73A6E3"/>
    <a:srgbClr val="000099"/>
    <a:srgbClr val="8888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51" autoAdjust="0"/>
    <p:restoredTop sz="94660"/>
  </p:normalViewPr>
  <p:slideViewPr>
    <p:cSldViewPr>
      <p:cViewPr varScale="1">
        <p:scale>
          <a:sx n="44" d="100"/>
          <a:sy n="44" d="100"/>
        </p:scale>
        <p:origin x="-114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5" d="100"/>
          <a:sy n="45" d="100"/>
        </p:scale>
        <p:origin x="-2058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8C060E-DF8B-421A-9BD8-2D414A1F207C}" type="doc">
      <dgm:prSet loTypeId="urn:microsoft.com/office/officeart/2005/8/layout/vList4" loCatId="pictur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59103B1-35D2-4C49-9264-6A675BEB8629}">
      <dgm:prSet phldrT="[Текст]"/>
      <dgm:spPr>
        <a:solidFill>
          <a:srgbClr val="CBC7E9"/>
        </a:solidFill>
        <a:ln w="19050">
          <a:solidFill>
            <a:schemeClr val="accent5">
              <a:lumMod val="50000"/>
            </a:schemeClr>
          </a:solidFill>
        </a:ln>
      </dgm:spPr>
      <dgm:t>
        <a:bodyPr/>
        <a:lstStyle/>
        <a:p>
          <a:r>
            <a:rPr lang="ru-RU" dirty="0" smtClean="0">
              <a:solidFill>
                <a:schemeClr val="accent5">
                  <a:lumMod val="50000"/>
                </a:schemeClr>
              </a:solidFill>
            </a:rPr>
            <a:t>Демонстрационный эксперимент</a:t>
          </a:r>
          <a:endParaRPr lang="ru-RU" dirty="0">
            <a:solidFill>
              <a:schemeClr val="accent5">
                <a:lumMod val="50000"/>
              </a:schemeClr>
            </a:solidFill>
          </a:endParaRPr>
        </a:p>
      </dgm:t>
    </dgm:pt>
    <dgm:pt modelId="{9B32464C-6FC3-4A25-BD97-41B845EC0CE5}" type="parTrans" cxnId="{DF4AE509-615D-4F1C-B7E9-08570F1ED47A}">
      <dgm:prSet/>
      <dgm:spPr/>
      <dgm:t>
        <a:bodyPr/>
        <a:lstStyle/>
        <a:p>
          <a:endParaRPr lang="ru-RU"/>
        </a:p>
      </dgm:t>
    </dgm:pt>
    <dgm:pt modelId="{83F7E7C5-CAAE-484D-9269-1C0E0D7C1A70}" type="sibTrans" cxnId="{DF4AE509-615D-4F1C-B7E9-08570F1ED47A}">
      <dgm:prSet/>
      <dgm:spPr/>
      <dgm:t>
        <a:bodyPr/>
        <a:lstStyle/>
        <a:p>
          <a:endParaRPr lang="ru-RU"/>
        </a:p>
      </dgm:t>
    </dgm:pt>
    <dgm:pt modelId="{C84E7458-A5AF-4251-B478-139ED015C70B}">
      <dgm:prSet phldrT="[Текст]"/>
      <dgm:spPr>
        <a:solidFill>
          <a:srgbClr val="CBC7E9"/>
        </a:solidFill>
        <a:ln w="19050">
          <a:solidFill>
            <a:schemeClr val="accent5">
              <a:lumMod val="50000"/>
            </a:schemeClr>
          </a:solidFill>
        </a:ln>
      </dgm:spPr>
      <dgm:t>
        <a:bodyPr/>
        <a:lstStyle/>
        <a:p>
          <a:r>
            <a:rPr lang="ru-RU" dirty="0" smtClean="0">
              <a:solidFill>
                <a:schemeClr val="accent5">
                  <a:lumMod val="50000"/>
                </a:schemeClr>
              </a:solidFill>
            </a:rPr>
            <a:t>Наглядный метод обучения</a:t>
          </a:r>
          <a:endParaRPr lang="ru-RU" dirty="0">
            <a:solidFill>
              <a:schemeClr val="accent5">
                <a:lumMod val="50000"/>
              </a:schemeClr>
            </a:solidFill>
          </a:endParaRPr>
        </a:p>
      </dgm:t>
    </dgm:pt>
    <dgm:pt modelId="{962DB6AC-2CB0-46AC-8091-C20E61AC657F}" type="parTrans" cxnId="{E7E67349-733F-49E9-9B4E-94BDF62EC2DC}">
      <dgm:prSet/>
      <dgm:spPr/>
      <dgm:t>
        <a:bodyPr/>
        <a:lstStyle/>
        <a:p>
          <a:endParaRPr lang="ru-RU"/>
        </a:p>
      </dgm:t>
    </dgm:pt>
    <dgm:pt modelId="{42982218-A48B-4C33-832B-0A153713FDFC}" type="sibTrans" cxnId="{E7E67349-733F-49E9-9B4E-94BDF62EC2DC}">
      <dgm:prSet/>
      <dgm:spPr/>
      <dgm:t>
        <a:bodyPr/>
        <a:lstStyle/>
        <a:p>
          <a:endParaRPr lang="ru-RU"/>
        </a:p>
      </dgm:t>
    </dgm:pt>
    <dgm:pt modelId="{D1C31677-0D97-40E9-8037-EB9D36C47A3B}">
      <dgm:prSet phldrT="[Текст]"/>
      <dgm:spPr>
        <a:solidFill>
          <a:srgbClr val="CBC7E9"/>
        </a:solidFill>
        <a:ln w="19050">
          <a:solidFill>
            <a:schemeClr val="accent5">
              <a:lumMod val="50000"/>
            </a:schemeClr>
          </a:solidFill>
        </a:ln>
      </dgm:spPr>
      <dgm:t>
        <a:bodyPr/>
        <a:lstStyle/>
        <a:p>
          <a:r>
            <a:rPr lang="ru-RU" dirty="0" smtClean="0">
              <a:solidFill>
                <a:schemeClr val="accent5">
                  <a:lumMod val="50000"/>
                </a:schemeClr>
              </a:solidFill>
            </a:rPr>
            <a:t>Активная деятельность педагога</a:t>
          </a:r>
          <a:endParaRPr lang="ru-RU" dirty="0">
            <a:solidFill>
              <a:schemeClr val="accent5">
                <a:lumMod val="50000"/>
              </a:schemeClr>
            </a:solidFill>
          </a:endParaRPr>
        </a:p>
      </dgm:t>
    </dgm:pt>
    <dgm:pt modelId="{2988A87D-1742-4F3A-A19D-B14C8EBCA12C}" type="parTrans" cxnId="{3AF0B212-4A0A-4E69-8C45-909F4D79D715}">
      <dgm:prSet/>
      <dgm:spPr/>
      <dgm:t>
        <a:bodyPr/>
        <a:lstStyle/>
        <a:p>
          <a:endParaRPr lang="ru-RU"/>
        </a:p>
      </dgm:t>
    </dgm:pt>
    <dgm:pt modelId="{3B26F501-3D0A-45A3-BC64-85846C6746CC}" type="sibTrans" cxnId="{3AF0B212-4A0A-4E69-8C45-909F4D79D715}">
      <dgm:prSet/>
      <dgm:spPr/>
      <dgm:t>
        <a:bodyPr/>
        <a:lstStyle/>
        <a:p>
          <a:endParaRPr lang="ru-RU"/>
        </a:p>
      </dgm:t>
    </dgm:pt>
    <dgm:pt modelId="{0FBA8B3A-3933-4B7D-99E6-F60FABE55051}">
      <dgm:prSet phldrT="[Текст]"/>
      <dgm:spPr>
        <a:solidFill>
          <a:srgbClr val="C6C3EB"/>
        </a:solidFill>
        <a:ln w="19050"/>
      </dgm:spPr>
      <dgm:t>
        <a:bodyPr/>
        <a:lstStyle/>
        <a:p>
          <a:r>
            <a:rPr lang="ru-RU" dirty="0" smtClean="0">
              <a:solidFill>
                <a:schemeClr val="accent5">
                  <a:lumMod val="50000"/>
                </a:schemeClr>
              </a:solidFill>
            </a:rPr>
            <a:t>Самостоятельное экспериментирование</a:t>
          </a:r>
          <a:endParaRPr lang="ru-RU" dirty="0">
            <a:solidFill>
              <a:schemeClr val="accent5">
                <a:lumMod val="50000"/>
              </a:schemeClr>
            </a:solidFill>
          </a:endParaRPr>
        </a:p>
      </dgm:t>
    </dgm:pt>
    <dgm:pt modelId="{17C47AB8-6C11-4C5C-8E3F-DFB3C5C58C0E}" type="parTrans" cxnId="{43ECD100-C8EF-4545-9E8D-B710D841BAAC}">
      <dgm:prSet/>
      <dgm:spPr/>
      <dgm:t>
        <a:bodyPr/>
        <a:lstStyle/>
        <a:p>
          <a:endParaRPr lang="ru-RU"/>
        </a:p>
      </dgm:t>
    </dgm:pt>
    <dgm:pt modelId="{64BEDEC1-F295-47F9-B989-E0A2E6FA613E}" type="sibTrans" cxnId="{43ECD100-C8EF-4545-9E8D-B710D841BAAC}">
      <dgm:prSet/>
      <dgm:spPr/>
      <dgm:t>
        <a:bodyPr/>
        <a:lstStyle/>
        <a:p>
          <a:endParaRPr lang="ru-RU"/>
        </a:p>
      </dgm:t>
    </dgm:pt>
    <dgm:pt modelId="{F3D30593-69F9-466B-ADDA-5F03CEDD1084}">
      <dgm:prSet phldrT="[Текст]"/>
      <dgm:spPr>
        <a:solidFill>
          <a:srgbClr val="C6C3EB"/>
        </a:solidFill>
        <a:ln w="19050"/>
      </dgm:spPr>
      <dgm:t>
        <a:bodyPr/>
        <a:lstStyle/>
        <a:p>
          <a:r>
            <a:rPr lang="ru-RU" dirty="0" smtClean="0">
              <a:solidFill>
                <a:schemeClr val="accent5">
                  <a:lumMod val="50000"/>
                </a:schemeClr>
              </a:solidFill>
            </a:rPr>
            <a:t>Практический метод познания</a:t>
          </a:r>
          <a:endParaRPr lang="ru-RU" dirty="0">
            <a:solidFill>
              <a:schemeClr val="accent5">
                <a:lumMod val="50000"/>
              </a:schemeClr>
            </a:solidFill>
          </a:endParaRPr>
        </a:p>
      </dgm:t>
    </dgm:pt>
    <dgm:pt modelId="{30B0DE94-D5C9-4364-80EB-9A8AEB039D62}" type="parTrans" cxnId="{55A696A2-98C0-453F-A000-49FA42A6F163}">
      <dgm:prSet/>
      <dgm:spPr/>
      <dgm:t>
        <a:bodyPr/>
        <a:lstStyle/>
        <a:p>
          <a:endParaRPr lang="ru-RU"/>
        </a:p>
      </dgm:t>
    </dgm:pt>
    <dgm:pt modelId="{EEC179BC-DBCF-475C-8E66-7B59E8A5DBA4}" type="sibTrans" cxnId="{55A696A2-98C0-453F-A000-49FA42A6F163}">
      <dgm:prSet/>
      <dgm:spPr/>
      <dgm:t>
        <a:bodyPr/>
        <a:lstStyle/>
        <a:p>
          <a:endParaRPr lang="ru-RU"/>
        </a:p>
      </dgm:t>
    </dgm:pt>
    <dgm:pt modelId="{C6EA405B-C62D-4A4F-9EAD-BCAC72B94FBC}">
      <dgm:prSet phldrT="[Текст]"/>
      <dgm:spPr>
        <a:solidFill>
          <a:srgbClr val="C6C3EB"/>
        </a:solidFill>
        <a:ln w="19050"/>
      </dgm:spPr>
      <dgm:t>
        <a:bodyPr/>
        <a:lstStyle/>
        <a:p>
          <a:r>
            <a:rPr lang="ru-RU" dirty="0" smtClean="0">
              <a:solidFill>
                <a:schemeClr val="accent5">
                  <a:lumMod val="50000"/>
                </a:schemeClr>
              </a:solidFill>
            </a:rPr>
            <a:t>Самостоятельная познавательная деятельность </a:t>
          </a:r>
          <a:endParaRPr lang="ru-RU" dirty="0">
            <a:solidFill>
              <a:schemeClr val="accent5">
                <a:lumMod val="50000"/>
              </a:schemeClr>
            </a:solidFill>
          </a:endParaRPr>
        </a:p>
      </dgm:t>
    </dgm:pt>
    <dgm:pt modelId="{18483C58-B106-4BE0-AB57-BCF84D1C2FFF}" type="parTrans" cxnId="{A837332A-FB53-4584-874E-73ABA59BCD39}">
      <dgm:prSet/>
      <dgm:spPr/>
      <dgm:t>
        <a:bodyPr/>
        <a:lstStyle/>
        <a:p>
          <a:endParaRPr lang="ru-RU"/>
        </a:p>
      </dgm:t>
    </dgm:pt>
    <dgm:pt modelId="{A410AC66-5E9E-40EE-8F57-02D1DD54FAEF}" type="sibTrans" cxnId="{A837332A-FB53-4584-874E-73ABA59BCD39}">
      <dgm:prSet/>
      <dgm:spPr/>
      <dgm:t>
        <a:bodyPr/>
        <a:lstStyle/>
        <a:p>
          <a:endParaRPr lang="ru-RU"/>
        </a:p>
      </dgm:t>
    </dgm:pt>
    <dgm:pt modelId="{E6D98AC7-C378-4C09-BB09-85A069B104DD}">
      <dgm:prSet phldrT="[Текст]"/>
      <dgm:spPr>
        <a:solidFill>
          <a:srgbClr val="E9E9EF"/>
        </a:solidFill>
        <a:ln w="19050"/>
      </dgm:spPr>
      <dgm:t>
        <a:bodyPr/>
        <a:lstStyle/>
        <a:p>
          <a:r>
            <a:rPr lang="ru-RU" dirty="0" smtClean="0">
              <a:solidFill>
                <a:schemeClr val="accent5">
                  <a:lumMod val="50000"/>
                </a:schemeClr>
              </a:solidFill>
            </a:rPr>
            <a:t>Мысленный эксперимент</a:t>
          </a:r>
          <a:endParaRPr lang="ru-RU" dirty="0">
            <a:solidFill>
              <a:schemeClr val="accent5">
                <a:lumMod val="50000"/>
              </a:schemeClr>
            </a:solidFill>
          </a:endParaRPr>
        </a:p>
      </dgm:t>
    </dgm:pt>
    <dgm:pt modelId="{DFCCAFDC-C2C3-472B-AEA5-3AF71F8EDE08}" type="parTrans" cxnId="{23A2D0FD-162A-487E-961C-DA1A36F42238}">
      <dgm:prSet/>
      <dgm:spPr/>
      <dgm:t>
        <a:bodyPr/>
        <a:lstStyle/>
        <a:p>
          <a:endParaRPr lang="ru-RU"/>
        </a:p>
      </dgm:t>
    </dgm:pt>
    <dgm:pt modelId="{C8FA7D9F-44DB-468E-9B5A-144645D1608F}" type="sibTrans" cxnId="{23A2D0FD-162A-487E-961C-DA1A36F42238}">
      <dgm:prSet/>
      <dgm:spPr/>
      <dgm:t>
        <a:bodyPr/>
        <a:lstStyle/>
        <a:p>
          <a:endParaRPr lang="ru-RU"/>
        </a:p>
      </dgm:t>
    </dgm:pt>
    <dgm:pt modelId="{4F1D0515-C490-4F54-AF2A-3AA45BBEDB43}">
      <dgm:prSet phldrT="[Текст]"/>
      <dgm:spPr>
        <a:solidFill>
          <a:srgbClr val="E9E9EF"/>
        </a:solidFill>
        <a:ln w="19050"/>
      </dgm:spPr>
      <dgm:t>
        <a:bodyPr/>
        <a:lstStyle/>
        <a:p>
          <a:r>
            <a:rPr lang="ru-RU" dirty="0" smtClean="0">
              <a:solidFill>
                <a:schemeClr val="accent5">
                  <a:lumMod val="50000"/>
                </a:schemeClr>
              </a:solidFill>
            </a:rPr>
            <a:t>Аналитическая деятельность</a:t>
          </a:r>
          <a:endParaRPr lang="ru-RU" dirty="0">
            <a:solidFill>
              <a:schemeClr val="accent5">
                <a:lumMod val="50000"/>
              </a:schemeClr>
            </a:solidFill>
          </a:endParaRPr>
        </a:p>
      </dgm:t>
    </dgm:pt>
    <dgm:pt modelId="{D2CF26DF-0169-4773-AA08-0BA5B55ACFFA}" type="parTrans" cxnId="{C9DEEB48-C190-4F1E-8A94-8DD180EAE843}">
      <dgm:prSet/>
      <dgm:spPr/>
      <dgm:t>
        <a:bodyPr/>
        <a:lstStyle/>
        <a:p>
          <a:endParaRPr lang="ru-RU"/>
        </a:p>
      </dgm:t>
    </dgm:pt>
    <dgm:pt modelId="{096E42E4-5C4D-4DFD-8FD2-6935654B54FD}" type="sibTrans" cxnId="{C9DEEB48-C190-4F1E-8A94-8DD180EAE843}">
      <dgm:prSet/>
      <dgm:spPr/>
      <dgm:t>
        <a:bodyPr/>
        <a:lstStyle/>
        <a:p>
          <a:endParaRPr lang="ru-RU"/>
        </a:p>
      </dgm:t>
    </dgm:pt>
    <dgm:pt modelId="{9CAAC8CE-D762-404A-B1A7-54AC352A9B87}">
      <dgm:prSet phldrT="[Текст]"/>
      <dgm:spPr>
        <a:solidFill>
          <a:srgbClr val="E9E9EF"/>
        </a:solidFill>
        <a:ln w="19050"/>
      </dgm:spPr>
      <dgm:t>
        <a:bodyPr/>
        <a:lstStyle/>
        <a:p>
          <a:r>
            <a:rPr lang="ru-RU" dirty="0" smtClean="0">
              <a:solidFill>
                <a:schemeClr val="accent5">
                  <a:lumMod val="50000"/>
                </a:schemeClr>
              </a:solidFill>
            </a:rPr>
            <a:t>Требует руководства взрослого или наглядной основы</a:t>
          </a:r>
          <a:endParaRPr lang="ru-RU" dirty="0">
            <a:solidFill>
              <a:schemeClr val="accent5">
                <a:lumMod val="50000"/>
              </a:schemeClr>
            </a:solidFill>
          </a:endParaRPr>
        </a:p>
      </dgm:t>
    </dgm:pt>
    <dgm:pt modelId="{575855F7-1D10-41DC-9E97-FE9DE1996839}" type="parTrans" cxnId="{542CD7D0-AC25-46FA-BBCE-20F6275A7895}">
      <dgm:prSet/>
      <dgm:spPr/>
      <dgm:t>
        <a:bodyPr/>
        <a:lstStyle/>
        <a:p>
          <a:endParaRPr lang="ru-RU"/>
        </a:p>
      </dgm:t>
    </dgm:pt>
    <dgm:pt modelId="{69ACF535-7840-45EB-98D9-10A0519A5330}" type="sibTrans" cxnId="{542CD7D0-AC25-46FA-BBCE-20F6275A7895}">
      <dgm:prSet/>
      <dgm:spPr/>
      <dgm:t>
        <a:bodyPr/>
        <a:lstStyle/>
        <a:p>
          <a:endParaRPr lang="ru-RU"/>
        </a:p>
      </dgm:t>
    </dgm:pt>
    <dgm:pt modelId="{AD44BFCA-1DA8-45CC-AC97-44FBE93E3461}">
      <dgm:prSet custT="1"/>
      <dgm:spPr>
        <a:solidFill>
          <a:srgbClr val="E9E9EF"/>
        </a:solidFill>
        <a:ln w="19050"/>
      </dgm:spPr>
      <dgm:t>
        <a:bodyPr/>
        <a:lstStyle/>
        <a:p>
          <a:r>
            <a:rPr lang="ru-RU" sz="1800" dirty="0" smtClean="0">
              <a:solidFill>
                <a:schemeClr val="accent5">
                  <a:lumMod val="50000"/>
                </a:schemeClr>
              </a:solidFill>
            </a:rPr>
            <a:t>Фронтальный эксперимент</a:t>
          </a:r>
        </a:p>
        <a:p>
          <a:r>
            <a:rPr lang="ru-RU" sz="1400" dirty="0" smtClean="0">
              <a:solidFill>
                <a:schemeClr val="accent5">
                  <a:lumMod val="50000"/>
                </a:schemeClr>
              </a:solidFill>
            </a:rPr>
            <a:t>- Практический метод познания</a:t>
          </a:r>
        </a:p>
        <a:p>
          <a:r>
            <a:rPr lang="ru-RU" sz="1400" dirty="0" smtClean="0">
              <a:solidFill>
                <a:schemeClr val="accent5">
                  <a:lumMod val="50000"/>
                </a:schemeClr>
              </a:solidFill>
            </a:rPr>
            <a:t>- Действия по образцу</a:t>
          </a:r>
          <a:endParaRPr lang="ru-RU" sz="1400" dirty="0">
            <a:solidFill>
              <a:schemeClr val="accent5">
                <a:lumMod val="50000"/>
              </a:schemeClr>
            </a:solidFill>
          </a:endParaRPr>
        </a:p>
      </dgm:t>
    </dgm:pt>
    <dgm:pt modelId="{05238CAA-8259-4AAC-86BF-CBF685FC904D}" type="parTrans" cxnId="{55F883DB-2529-4461-A3ED-22415CF315C0}">
      <dgm:prSet/>
      <dgm:spPr/>
      <dgm:t>
        <a:bodyPr/>
        <a:lstStyle/>
        <a:p>
          <a:endParaRPr lang="ru-RU"/>
        </a:p>
      </dgm:t>
    </dgm:pt>
    <dgm:pt modelId="{4DDE3B0A-AFED-4D8E-96D4-E97BACF468DA}" type="sibTrans" cxnId="{55F883DB-2529-4461-A3ED-22415CF315C0}">
      <dgm:prSet/>
      <dgm:spPr/>
      <dgm:t>
        <a:bodyPr/>
        <a:lstStyle/>
        <a:p>
          <a:endParaRPr lang="ru-RU"/>
        </a:p>
      </dgm:t>
    </dgm:pt>
    <dgm:pt modelId="{E5E43818-1E97-442C-BA6C-708E9DC7A202}" type="pres">
      <dgm:prSet presAssocID="{FA8C060E-DF8B-421A-9BD8-2D414A1F207C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8CA5FA9-AE22-47C2-9D74-0AE884BE1E27}" type="pres">
      <dgm:prSet presAssocID="{359103B1-35D2-4C49-9264-6A675BEB8629}" presName="comp" presStyleCnt="0"/>
      <dgm:spPr/>
    </dgm:pt>
    <dgm:pt modelId="{C4482F06-D1EA-4862-8A4F-F67BFCC6D2C9}" type="pres">
      <dgm:prSet presAssocID="{359103B1-35D2-4C49-9264-6A675BEB8629}" presName="box" presStyleLbl="node1" presStyleIdx="0" presStyleCnt="4"/>
      <dgm:spPr/>
      <dgm:t>
        <a:bodyPr/>
        <a:lstStyle/>
        <a:p>
          <a:endParaRPr lang="ru-RU"/>
        </a:p>
      </dgm:t>
    </dgm:pt>
    <dgm:pt modelId="{50BC8078-6649-4A90-A2BD-8BB3B0F2C207}" type="pres">
      <dgm:prSet presAssocID="{359103B1-35D2-4C49-9264-6A675BEB8629}" presName="img" presStyleLbl="fgImgPlace1" presStyleIdx="0" presStyleCnt="4"/>
      <dgm:spPr/>
    </dgm:pt>
    <dgm:pt modelId="{096B0E2D-CDD1-4FF5-8567-CD5F3C6E7258}" type="pres">
      <dgm:prSet presAssocID="{359103B1-35D2-4C49-9264-6A675BEB8629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313226-5E84-418B-BA4F-E55E81A710B0}" type="pres">
      <dgm:prSet presAssocID="{83F7E7C5-CAAE-484D-9269-1C0E0D7C1A70}" presName="spacer" presStyleCnt="0"/>
      <dgm:spPr/>
    </dgm:pt>
    <dgm:pt modelId="{6A7B3576-421C-4D68-B43B-76E7312F0B9C}" type="pres">
      <dgm:prSet presAssocID="{AD44BFCA-1DA8-45CC-AC97-44FBE93E3461}" presName="comp" presStyleCnt="0"/>
      <dgm:spPr/>
    </dgm:pt>
    <dgm:pt modelId="{FDD84E75-076E-47A5-BB90-EE20D153A338}" type="pres">
      <dgm:prSet presAssocID="{AD44BFCA-1DA8-45CC-AC97-44FBE93E3461}" presName="box" presStyleLbl="node1" presStyleIdx="1" presStyleCnt="4"/>
      <dgm:spPr/>
      <dgm:t>
        <a:bodyPr/>
        <a:lstStyle/>
        <a:p>
          <a:endParaRPr lang="ru-RU"/>
        </a:p>
      </dgm:t>
    </dgm:pt>
    <dgm:pt modelId="{B446AB03-B4CE-44B3-8A49-578AF709BD09}" type="pres">
      <dgm:prSet presAssocID="{AD44BFCA-1DA8-45CC-AC97-44FBE93E3461}" presName="img" presStyleLbl="fgImgPlace1" presStyleIdx="1" presStyleCnt="4"/>
      <dgm:spPr/>
    </dgm:pt>
    <dgm:pt modelId="{0D29250D-719C-4A2C-8573-9599FAD30281}" type="pres">
      <dgm:prSet presAssocID="{AD44BFCA-1DA8-45CC-AC97-44FBE93E3461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D4D66D-353C-45EA-B39E-6065A99192E5}" type="pres">
      <dgm:prSet presAssocID="{4DDE3B0A-AFED-4D8E-96D4-E97BACF468DA}" presName="spacer" presStyleCnt="0"/>
      <dgm:spPr/>
    </dgm:pt>
    <dgm:pt modelId="{02B64C7A-9C0C-4125-8FA9-EB9FBCB22BC0}" type="pres">
      <dgm:prSet presAssocID="{0FBA8B3A-3933-4B7D-99E6-F60FABE55051}" presName="comp" presStyleCnt="0"/>
      <dgm:spPr/>
    </dgm:pt>
    <dgm:pt modelId="{1AC5A393-8C91-4A5A-B13B-82F5B4313D26}" type="pres">
      <dgm:prSet presAssocID="{0FBA8B3A-3933-4B7D-99E6-F60FABE55051}" presName="box" presStyleLbl="node1" presStyleIdx="2" presStyleCnt="4"/>
      <dgm:spPr/>
      <dgm:t>
        <a:bodyPr/>
        <a:lstStyle/>
        <a:p>
          <a:endParaRPr lang="ru-RU"/>
        </a:p>
      </dgm:t>
    </dgm:pt>
    <dgm:pt modelId="{46C29AE4-E07B-42B6-8F5F-534CC656095C}" type="pres">
      <dgm:prSet presAssocID="{0FBA8B3A-3933-4B7D-99E6-F60FABE55051}" presName="img" presStyleLbl="fgImgPlace1" presStyleIdx="2" presStyleCnt="4"/>
      <dgm:spPr/>
    </dgm:pt>
    <dgm:pt modelId="{F41E7F2A-294F-4784-8C96-76CBB4ACDA2E}" type="pres">
      <dgm:prSet presAssocID="{0FBA8B3A-3933-4B7D-99E6-F60FABE55051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F46384-FC3F-4DE8-B0D6-E205CBF1DD0B}" type="pres">
      <dgm:prSet presAssocID="{64BEDEC1-F295-47F9-B989-E0A2E6FA613E}" presName="spacer" presStyleCnt="0"/>
      <dgm:spPr/>
    </dgm:pt>
    <dgm:pt modelId="{E7DCF460-E42E-432D-A243-20EC5F5D0303}" type="pres">
      <dgm:prSet presAssocID="{E6D98AC7-C378-4C09-BB09-85A069B104DD}" presName="comp" presStyleCnt="0"/>
      <dgm:spPr/>
    </dgm:pt>
    <dgm:pt modelId="{D57FC36F-EC76-4E2D-A6CF-82B197CC342E}" type="pres">
      <dgm:prSet presAssocID="{E6D98AC7-C378-4C09-BB09-85A069B104DD}" presName="box" presStyleLbl="node1" presStyleIdx="3" presStyleCnt="4"/>
      <dgm:spPr/>
      <dgm:t>
        <a:bodyPr/>
        <a:lstStyle/>
        <a:p>
          <a:endParaRPr lang="ru-RU"/>
        </a:p>
      </dgm:t>
    </dgm:pt>
    <dgm:pt modelId="{697BF929-F616-47CE-9B6B-D2AF48EB2E15}" type="pres">
      <dgm:prSet presAssocID="{E6D98AC7-C378-4C09-BB09-85A069B104DD}" presName="img" presStyleLbl="fgImgPlace1" presStyleIdx="3" presStyleCnt="4"/>
      <dgm:spPr/>
    </dgm:pt>
    <dgm:pt modelId="{6C67F3D5-E425-4B9D-A78E-9F90F583424F}" type="pres">
      <dgm:prSet presAssocID="{E6D98AC7-C378-4C09-BB09-85A069B104DD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837332A-FB53-4584-874E-73ABA59BCD39}" srcId="{0FBA8B3A-3933-4B7D-99E6-F60FABE55051}" destId="{C6EA405B-C62D-4A4F-9EAD-BCAC72B94FBC}" srcOrd="1" destOrd="0" parTransId="{18483C58-B106-4BE0-AB57-BCF84D1C2FFF}" sibTransId="{A410AC66-5E9E-40EE-8F57-02D1DD54FAEF}"/>
    <dgm:cxn modelId="{0208BF1F-1ECA-46ED-B18A-6087740CD071}" type="presOf" srcId="{F3D30593-69F9-466B-ADDA-5F03CEDD1084}" destId="{1AC5A393-8C91-4A5A-B13B-82F5B4313D26}" srcOrd="0" destOrd="1" presId="urn:microsoft.com/office/officeart/2005/8/layout/vList4"/>
    <dgm:cxn modelId="{D1C9244B-882C-482E-9722-52E2A1A9E28A}" type="presOf" srcId="{D1C31677-0D97-40E9-8037-EB9D36C47A3B}" destId="{C4482F06-D1EA-4862-8A4F-F67BFCC6D2C9}" srcOrd="0" destOrd="2" presId="urn:microsoft.com/office/officeart/2005/8/layout/vList4"/>
    <dgm:cxn modelId="{B9948860-CBB6-4ACF-8252-EC14C737B778}" type="presOf" srcId="{D1C31677-0D97-40E9-8037-EB9D36C47A3B}" destId="{096B0E2D-CDD1-4FF5-8567-CD5F3C6E7258}" srcOrd="1" destOrd="2" presId="urn:microsoft.com/office/officeart/2005/8/layout/vList4"/>
    <dgm:cxn modelId="{E7E67349-733F-49E9-9B4E-94BDF62EC2DC}" srcId="{359103B1-35D2-4C49-9264-6A675BEB8629}" destId="{C84E7458-A5AF-4251-B478-139ED015C70B}" srcOrd="0" destOrd="0" parTransId="{962DB6AC-2CB0-46AC-8091-C20E61AC657F}" sibTransId="{42982218-A48B-4C33-832B-0A153713FDFC}"/>
    <dgm:cxn modelId="{DF4AE509-615D-4F1C-B7E9-08570F1ED47A}" srcId="{FA8C060E-DF8B-421A-9BD8-2D414A1F207C}" destId="{359103B1-35D2-4C49-9264-6A675BEB8629}" srcOrd="0" destOrd="0" parTransId="{9B32464C-6FC3-4A25-BD97-41B845EC0CE5}" sibTransId="{83F7E7C5-CAAE-484D-9269-1C0E0D7C1A70}"/>
    <dgm:cxn modelId="{1195EC02-BEF9-461F-8833-9D429225FA74}" type="presOf" srcId="{E6D98AC7-C378-4C09-BB09-85A069B104DD}" destId="{D57FC36F-EC76-4E2D-A6CF-82B197CC342E}" srcOrd="0" destOrd="0" presId="urn:microsoft.com/office/officeart/2005/8/layout/vList4"/>
    <dgm:cxn modelId="{8F9920B1-D38C-478F-89C1-C7DAF8484797}" type="presOf" srcId="{F3D30593-69F9-466B-ADDA-5F03CEDD1084}" destId="{F41E7F2A-294F-4784-8C96-76CBB4ACDA2E}" srcOrd="1" destOrd="1" presId="urn:microsoft.com/office/officeart/2005/8/layout/vList4"/>
    <dgm:cxn modelId="{D7EBFFE3-612B-40F5-BF3B-CE11A442C845}" type="presOf" srcId="{C6EA405B-C62D-4A4F-9EAD-BCAC72B94FBC}" destId="{F41E7F2A-294F-4784-8C96-76CBB4ACDA2E}" srcOrd="1" destOrd="2" presId="urn:microsoft.com/office/officeart/2005/8/layout/vList4"/>
    <dgm:cxn modelId="{BA0D3605-9AB5-449C-BB9B-1254116AB183}" type="presOf" srcId="{AD44BFCA-1DA8-45CC-AC97-44FBE93E3461}" destId="{FDD84E75-076E-47A5-BB90-EE20D153A338}" srcOrd="0" destOrd="0" presId="urn:microsoft.com/office/officeart/2005/8/layout/vList4"/>
    <dgm:cxn modelId="{43ECD100-C8EF-4545-9E8D-B710D841BAAC}" srcId="{FA8C060E-DF8B-421A-9BD8-2D414A1F207C}" destId="{0FBA8B3A-3933-4B7D-99E6-F60FABE55051}" srcOrd="2" destOrd="0" parTransId="{17C47AB8-6C11-4C5C-8E3F-DFB3C5C58C0E}" sibTransId="{64BEDEC1-F295-47F9-B989-E0A2E6FA613E}"/>
    <dgm:cxn modelId="{55F883DB-2529-4461-A3ED-22415CF315C0}" srcId="{FA8C060E-DF8B-421A-9BD8-2D414A1F207C}" destId="{AD44BFCA-1DA8-45CC-AC97-44FBE93E3461}" srcOrd="1" destOrd="0" parTransId="{05238CAA-8259-4AAC-86BF-CBF685FC904D}" sibTransId="{4DDE3B0A-AFED-4D8E-96D4-E97BACF468DA}"/>
    <dgm:cxn modelId="{C0E1CBE2-08A8-4385-B504-52C4133A780E}" type="presOf" srcId="{9CAAC8CE-D762-404A-B1A7-54AC352A9B87}" destId="{6C67F3D5-E425-4B9D-A78E-9F90F583424F}" srcOrd="1" destOrd="2" presId="urn:microsoft.com/office/officeart/2005/8/layout/vList4"/>
    <dgm:cxn modelId="{2BC42CAE-112F-463B-B467-CF7F27600DC3}" type="presOf" srcId="{0FBA8B3A-3933-4B7D-99E6-F60FABE55051}" destId="{1AC5A393-8C91-4A5A-B13B-82F5B4313D26}" srcOrd="0" destOrd="0" presId="urn:microsoft.com/office/officeart/2005/8/layout/vList4"/>
    <dgm:cxn modelId="{43360407-125D-4949-918D-FA97F030A61D}" type="presOf" srcId="{C84E7458-A5AF-4251-B478-139ED015C70B}" destId="{C4482F06-D1EA-4862-8A4F-F67BFCC6D2C9}" srcOrd="0" destOrd="1" presId="urn:microsoft.com/office/officeart/2005/8/layout/vList4"/>
    <dgm:cxn modelId="{55A696A2-98C0-453F-A000-49FA42A6F163}" srcId="{0FBA8B3A-3933-4B7D-99E6-F60FABE55051}" destId="{F3D30593-69F9-466B-ADDA-5F03CEDD1084}" srcOrd="0" destOrd="0" parTransId="{30B0DE94-D5C9-4364-80EB-9A8AEB039D62}" sibTransId="{EEC179BC-DBCF-475C-8E66-7B59E8A5DBA4}"/>
    <dgm:cxn modelId="{3AF0B212-4A0A-4E69-8C45-909F4D79D715}" srcId="{359103B1-35D2-4C49-9264-6A675BEB8629}" destId="{D1C31677-0D97-40E9-8037-EB9D36C47A3B}" srcOrd="1" destOrd="0" parTransId="{2988A87D-1742-4F3A-A19D-B14C8EBCA12C}" sibTransId="{3B26F501-3D0A-45A3-BC64-85846C6746CC}"/>
    <dgm:cxn modelId="{6BF6E624-1E80-4BB7-9ADA-C388461C1AEC}" type="presOf" srcId="{AD44BFCA-1DA8-45CC-AC97-44FBE93E3461}" destId="{0D29250D-719C-4A2C-8573-9599FAD30281}" srcOrd="1" destOrd="0" presId="urn:microsoft.com/office/officeart/2005/8/layout/vList4"/>
    <dgm:cxn modelId="{C580BBD6-A8C1-4260-9F09-71A8688BFA7F}" type="presOf" srcId="{9CAAC8CE-D762-404A-B1A7-54AC352A9B87}" destId="{D57FC36F-EC76-4E2D-A6CF-82B197CC342E}" srcOrd="0" destOrd="2" presId="urn:microsoft.com/office/officeart/2005/8/layout/vList4"/>
    <dgm:cxn modelId="{542CD7D0-AC25-46FA-BBCE-20F6275A7895}" srcId="{E6D98AC7-C378-4C09-BB09-85A069B104DD}" destId="{9CAAC8CE-D762-404A-B1A7-54AC352A9B87}" srcOrd="1" destOrd="0" parTransId="{575855F7-1D10-41DC-9E97-FE9DE1996839}" sibTransId="{69ACF535-7840-45EB-98D9-10A0519A5330}"/>
    <dgm:cxn modelId="{A747B14A-818D-46B1-95D3-EF42E845FF94}" type="presOf" srcId="{FA8C060E-DF8B-421A-9BD8-2D414A1F207C}" destId="{E5E43818-1E97-442C-BA6C-708E9DC7A202}" srcOrd="0" destOrd="0" presId="urn:microsoft.com/office/officeart/2005/8/layout/vList4"/>
    <dgm:cxn modelId="{D93F1F45-6F49-4EAB-8E2A-CD7286EE7793}" type="presOf" srcId="{E6D98AC7-C378-4C09-BB09-85A069B104DD}" destId="{6C67F3D5-E425-4B9D-A78E-9F90F583424F}" srcOrd="1" destOrd="0" presId="urn:microsoft.com/office/officeart/2005/8/layout/vList4"/>
    <dgm:cxn modelId="{5AE5D0B4-6031-4D5C-8ADB-7E280815E457}" type="presOf" srcId="{C6EA405B-C62D-4A4F-9EAD-BCAC72B94FBC}" destId="{1AC5A393-8C91-4A5A-B13B-82F5B4313D26}" srcOrd="0" destOrd="2" presId="urn:microsoft.com/office/officeart/2005/8/layout/vList4"/>
    <dgm:cxn modelId="{C78D4876-99BD-4B15-B6F8-28EE407A0FC6}" type="presOf" srcId="{359103B1-35D2-4C49-9264-6A675BEB8629}" destId="{C4482F06-D1EA-4862-8A4F-F67BFCC6D2C9}" srcOrd="0" destOrd="0" presId="urn:microsoft.com/office/officeart/2005/8/layout/vList4"/>
    <dgm:cxn modelId="{04E968BF-B2F1-465E-8AEF-919362C5CE13}" type="presOf" srcId="{359103B1-35D2-4C49-9264-6A675BEB8629}" destId="{096B0E2D-CDD1-4FF5-8567-CD5F3C6E7258}" srcOrd="1" destOrd="0" presId="urn:microsoft.com/office/officeart/2005/8/layout/vList4"/>
    <dgm:cxn modelId="{DD53A892-D487-4C58-A407-6376BDF2C04B}" type="presOf" srcId="{4F1D0515-C490-4F54-AF2A-3AA45BBEDB43}" destId="{D57FC36F-EC76-4E2D-A6CF-82B197CC342E}" srcOrd="0" destOrd="1" presId="urn:microsoft.com/office/officeart/2005/8/layout/vList4"/>
    <dgm:cxn modelId="{C9DEEB48-C190-4F1E-8A94-8DD180EAE843}" srcId="{E6D98AC7-C378-4C09-BB09-85A069B104DD}" destId="{4F1D0515-C490-4F54-AF2A-3AA45BBEDB43}" srcOrd="0" destOrd="0" parTransId="{D2CF26DF-0169-4773-AA08-0BA5B55ACFFA}" sibTransId="{096E42E4-5C4D-4DFD-8FD2-6935654B54FD}"/>
    <dgm:cxn modelId="{50808149-EB94-455D-9AB3-789C81F6EF96}" type="presOf" srcId="{4F1D0515-C490-4F54-AF2A-3AA45BBEDB43}" destId="{6C67F3D5-E425-4B9D-A78E-9F90F583424F}" srcOrd="1" destOrd="1" presId="urn:microsoft.com/office/officeart/2005/8/layout/vList4"/>
    <dgm:cxn modelId="{D9DCED3C-6173-4600-A4E3-11745B482AF3}" type="presOf" srcId="{C84E7458-A5AF-4251-B478-139ED015C70B}" destId="{096B0E2D-CDD1-4FF5-8567-CD5F3C6E7258}" srcOrd="1" destOrd="1" presId="urn:microsoft.com/office/officeart/2005/8/layout/vList4"/>
    <dgm:cxn modelId="{412BAE76-B8AD-4C67-9340-A2C0111F2D59}" type="presOf" srcId="{0FBA8B3A-3933-4B7D-99E6-F60FABE55051}" destId="{F41E7F2A-294F-4784-8C96-76CBB4ACDA2E}" srcOrd="1" destOrd="0" presId="urn:microsoft.com/office/officeart/2005/8/layout/vList4"/>
    <dgm:cxn modelId="{23A2D0FD-162A-487E-961C-DA1A36F42238}" srcId="{FA8C060E-DF8B-421A-9BD8-2D414A1F207C}" destId="{E6D98AC7-C378-4C09-BB09-85A069B104DD}" srcOrd="3" destOrd="0" parTransId="{DFCCAFDC-C2C3-472B-AEA5-3AF71F8EDE08}" sibTransId="{C8FA7D9F-44DB-468E-9B5A-144645D1608F}"/>
    <dgm:cxn modelId="{5D4583C5-60FC-43BF-9CA5-1E5816462A76}" type="presParOf" srcId="{E5E43818-1E97-442C-BA6C-708E9DC7A202}" destId="{C8CA5FA9-AE22-47C2-9D74-0AE884BE1E27}" srcOrd="0" destOrd="0" presId="urn:microsoft.com/office/officeart/2005/8/layout/vList4"/>
    <dgm:cxn modelId="{F60D4446-DDFA-4A86-A818-86C412055943}" type="presParOf" srcId="{C8CA5FA9-AE22-47C2-9D74-0AE884BE1E27}" destId="{C4482F06-D1EA-4862-8A4F-F67BFCC6D2C9}" srcOrd="0" destOrd="0" presId="urn:microsoft.com/office/officeart/2005/8/layout/vList4"/>
    <dgm:cxn modelId="{79B8D1C1-73F8-43DF-9CBB-39D331924F40}" type="presParOf" srcId="{C8CA5FA9-AE22-47C2-9D74-0AE884BE1E27}" destId="{50BC8078-6649-4A90-A2BD-8BB3B0F2C207}" srcOrd="1" destOrd="0" presId="urn:microsoft.com/office/officeart/2005/8/layout/vList4"/>
    <dgm:cxn modelId="{0BACC4B0-68FB-4026-9D40-874498295020}" type="presParOf" srcId="{C8CA5FA9-AE22-47C2-9D74-0AE884BE1E27}" destId="{096B0E2D-CDD1-4FF5-8567-CD5F3C6E7258}" srcOrd="2" destOrd="0" presId="urn:microsoft.com/office/officeart/2005/8/layout/vList4"/>
    <dgm:cxn modelId="{FDBBB406-CBB6-41F3-A388-4FB0270B430B}" type="presParOf" srcId="{E5E43818-1E97-442C-BA6C-708E9DC7A202}" destId="{02313226-5E84-418B-BA4F-E55E81A710B0}" srcOrd="1" destOrd="0" presId="urn:microsoft.com/office/officeart/2005/8/layout/vList4"/>
    <dgm:cxn modelId="{E5E3770F-653F-4B7C-8D4F-51EC82E08BF8}" type="presParOf" srcId="{E5E43818-1E97-442C-BA6C-708E9DC7A202}" destId="{6A7B3576-421C-4D68-B43B-76E7312F0B9C}" srcOrd="2" destOrd="0" presId="urn:microsoft.com/office/officeart/2005/8/layout/vList4"/>
    <dgm:cxn modelId="{E9EA2D3F-7A73-4155-AF41-9ECCB8D8899F}" type="presParOf" srcId="{6A7B3576-421C-4D68-B43B-76E7312F0B9C}" destId="{FDD84E75-076E-47A5-BB90-EE20D153A338}" srcOrd="0" destOrd="0" presId="urn:microsoft.com/office/officeart/2005/8/layout/vList4"/>
    <dgm:cxn modelId="{3966B274-0AE7-495D-BE05-7963A5D87A85}" type="presParOf" srcId="{6A7B3576-421C-4D68-B43B-76E7312F0B9C}" destId="{B446AB03-B4CE-44B3-8A49-578AF709BD09}" srcOrd="1" destOrd="0" presId="urn:microsoft.com/office/officeart/2005/8/layout/vList4"/>
    <dgm:cxn modelId="{C4CF271C-1B2D-4CE3-9597-928DED68266A}" type="presParOf" srcId="{6A7B3576-421C-4D68-B43B-76E7312F0B9C}" destId="{0D29250D-719C-4A2C-8573-9599FAD30281}" srcOrd="2" destOrd="0" presId="urn:microsoft.com/office/officeart/2005/8/layout/vList4"/>
    <dgm:cxn modelId="{85F0E016-D4E2-4CB1-AB6F-9489EBAE9EB9}" type="presParOf" srcId="{E5E43818-1E97-442C-BA6C-708E9DC7A202}" destId="{F5D4D66D-353C-45EA-B39E-6065A99192E5}" srcOrd="3" destOrd="0" presId="urn:microsoft.com/office/officeart/2005/8/layout/vList4"/>
    <dgm:cxn modelId="{CE816103-7BC5-4CF5-ADC8-2CC0A2E50035}" type="presParOf" srcId="{E5E43818-1E97-442C-BA6C-708E9DC7A202}" destId="{02B64C7A-9C0C-4125-8FA9-EB9FBCB22BC0}" srcOrd="4" destOrd="0" presId="urn:microsoft.com/office/officeart/2005/8/layout/vList4"/>
    <dgm:cxn modelId="{5075E3CD-BFC8-4FC3-B970-B2E41DF5D4DD}" type="presParOf" srcId="{02B64C7A-9C0C-4125-8FA9-EB9FBCB22BC0}" destId="{1AC5A393-8C91-4A5A-B13B-82F5B4313D26}" srcOrd="0" destOrd="0" presId="urn:microsoft.com/office/officeart/2005/8/layout/vList4"/>
    <dgm:cxn modelId="{4AC03122-E3FC-4C23-B746-EA42F700C128}" type="presParOf" srcId="{02B64C7A-9C0C-4125-8FA9-EB9FBCB22BC0}" destId="{46C29AE4-E07B-42B6-8F5F-534CC656095C}" srcOrd="1" destOrd="0" presId="urn:microsoft.com/office/officeart/2005/8/layout/vList4"/>
    <dgm:cxn modelId="{299243D1-76C0-4068-A958-1056B0A328DE}" type="presParOf" srcId="{02B64C7A-9C0C-4125-8FA9-EB9FBCB22BC0}" destId="{F41E7F2A-294F-4784-8C96-76CBB4ACDA2E}" srcOrd="2" destOrd="0" presId="urn:microsoft.com/office/officeart/2005/8/layout/vList4"/>
    <dgm:cxn modelId="{D4927B1E-70C1-4F22-AA49-2A616C6B4E23}" type="presParOf" srcId="{E5E43818-1E97-442C-BA6C-708E9DC7A202}" destId="{FBF46384-FC3F-4DE8-B0D6-E205CBF1DD0B}" srcOrd="5" destOrd="0" presId="urn:microsoft.com/office/officeart/2005/8/layout/vList4"/>
    <dgm:cxn modelId="{0549C200-0A15-49E7-94B1-1118D3A9FEA8}" type="presParOf" srcId="{E5E43818-1E97-442C-BA6C-708E9DC7A202}" destId="{E7DCF460-E42E-432D-A243-20EC5F5D0303}" srcOrd="6" destOrd="0" presId="urn:microsoft.com/office/officeart/2005/8/layout/vList4"/>
    <dgm:cxn modelId="{86A4C33A-2947-4F05-B32E-79CEDC2D5D80}" type="presParOf" srcId="{E7DCF460-E42E-432D-A243-20EC5F5D0303}" destId="{D57FC36F-EC76-4E2D-A6CF-82B197CC342E}" srcOrd="0" destOrd="0" presId="urn:microsoft.com/office/officeart/2005/8/layout/vList4"/>
    <dgm:cxn modelId="{A83A9B9B-F79E-4D71-B60C-F8617E44CD9B}" type="presParOf" srcId="{E7DCF460-E42E-432D-A243-20EC5F5D0303}" destId="{697BF929-F616-47CE-9B6B-D2AF48EB2E15}" srcOrd="1" destOrd="0" presId="urn:microsoft.com/office/officeart/2005/8/layout/vList4"/>
    <dgm:cxn modelId="{A8B2BABA-03FE-4CE0-977C-388B1D71DD51}" type="presParOf" srcId="{E7DCF460-E42E-432D-A243-20EC5F5D0303}" destId="{6C67F3D5-E425-4B9D-A78E-9F90F583424F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482F06-D1EA-4862-8A4F-F67BFCC6D2C9}">
      <dsp:nvSpPr>
        <dsp:cNvPr id="0" name=""/>
        <dsp:cNvSpPr/>
      </dsp:nvSpPr>
      <dsp:spPr>
        <a:xfrm>
          <a:off x="0" y="0"/>
          <a:ext cx="6096000" cy="944562"/>
        </a:xfrm>
        <a:prstGeom prst="roundRect">
          <a:avLst>
            <a:gd name="adj" fmla="val 10000"/>
          </a:avLst>
        </a:prstGeom>
        <a:solidFill>
          <a:srgbClr val="CBC7E9"/>
        </a:solidFill>
        <a:ln w="19050" cap="flat" cmpd="sng" algn="ctr">
          <a:solidFill>
            <a:schemeClr val="accent5">
              <a:lumMod val="50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accent5">
                  <a:lumMod val="50000"/>
                </a:schemeClr>
              </a:solidFill>
            </a:rPr>
            <a:t>Демонстрационный эксперимент</a:t>
          </a:r>
          <a:endParaRPr lang="ru-RU" sz="1800" kern="1200" dirty="0">
            <a:solidFill>
              <a:schemeClr val="accent5">
                <a:lumMod val="50000"/>
              </a:schemeClr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chemeClr val="accent5">
                  <a:lumMod val="50000"/>
                </a:schemeClr>
              </a:solidFill>
            </a:rPr>
            <a:t>Наглядный метод обучения</a:t>
          </a:r>
          <a:endParaRPr lang="ru-RU" sz="1400" kern="1200" dirty="0">
            <a:solidFill>
              <a:schemeClr val="accent5">
                <a:lumMod val="50000"/>
              </a:schemeClr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chemeClr val="accent5">
                  <a:lumMod val="50000"/>
                </a:schemeClr>
              </a:solidFill>
            </a:rPr>
            <a:t>Активная деятельность педагога</a:t>
          </a:r>
          <a:endParaRPr lang="ru-RU" sz="14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1313656" y="0"/>
        <a:ext cx="4782343" cy="944562"/>
      </dsp:txXfrm>
    </dsp:sp>
    <dsp:sp modelId="{50BC8078-6649-4A90-A2BD-8BB3B0F2C207}">
      <dsp:nvSpPr>
        <dsp:cNvPr id="0" name=""/>
        <dsp:cNvSpPr/>
      </dsp:nvSpPr>
      <dsp:spPr>
        <a:xfrm>
          <a:off x="94456" y="94456"/>
          <a:ext cx="1219200" cy="755649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DD84E75-076E-47A5-BB90-EE20D153A338}">
      <dsp:nvSpPr>
        <dsp:cNvPr id="0" name=""/>
        <dsp:cNvSpPr/>
      </dsp:nvSpPr>
      <dsp:spPr>
        <a:xfrm>
          <a:off x="0" y="1039018"/>
          <a:ext cx="6096000" cy="944562"/>
        </a:xfrm>
        <a:prstGeom prst="roundRect">
          <a:avLst>
            <a:gd name="adj" fmla="val 10000"/>
          </a:avLst>
        </a:prstGeom>
        <a:solidFill>
          <a:srgbClr val="E9E9EF"/>
        </a:solidFill>
        <a:ln w="1905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accent5">
                  <a:lumMod val="50000"/>
                </a:schemeClr>
              </a:solidFill>
            </a:rPr>
            <a:t>Фронтальный эксперимент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accent5">
                  <a:lumMod val="50000"/>
                </a:schemeClr>
              </a:solidFill>
            </a:rPr>
            <a:t>- Практический метод познания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accent5">
                  <a:lumMod val="50000"/>
                </a:schemeClr>
              </a:solidFill>
            </a:rPr>
            <a:t>- Действия по образцу</a:t>
          </a:r>
          <a:endParaRPr lang="ru-RU" sz="14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1313656" y="1039018"/>
        <a:ext cx="4782343" cy="944562"/>
      </dsp:txXfrm>
    </dsp:sp>
    <dsp:sp modelId="{B446AB03-B4CE-44B3-8A49-578AF709BD09}">
      <dsp:nvSpPr>
        <dsp:cNvPr id="0" name=""/>
        <dsp:cNvSpPr/>
      </dsp:nvSpPr>
      <dsp:spPr>
        <a:xfrm>
          <a:off x="94456" y="1133474"/>
          <a:ext cx="1219200" cy="755649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C5A393-8C91-4A5A-B13B-82F5B4313D26}">
      <dsp:nvSpPr>
        <dsp:cNvPr id="0" name=""/>
        <dsp:cNvSpPr/>
      </dsp:nvSpPr>
      <dsp:spPr>
        <a:xfrm>
          <a:off x="0" y="2078037"/>
          <a:ext cx="6096000" cy="944562"/>
        </a:xfrm>
        <a:prstGeom prst="roundRect">
          <a:avLst>
            <a:gd name="adj" fmla="val 10000"/>
          </a:avLst>
        </a:prstGeom>
        <a:solidFill>
          <a:srgbClr val="C6C3EB"/>
        </a:solidFill>
        <a:ln w="1905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accent5">
                  <a:lumMod val="50000"/>
                </a:schemeClr>
              </a:solidFill>
            </a:rPr>
            <a:t>Самостоятельное экспериментирование</a:t>
          </a:r>
          <a:endParaRPr lang="ru-RU" sz="1800" kern="1200" dirty="0">
            <a:solidFill>
              <a:schemeClr val="accent5">
                <a:lumMod val="50000"/>
              </a:schemeClr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chemeClr val="accent5">
                  <a:lumMod val="50000"/>
                </a:schemeClr>
              </a:solidFill>
            </a:rPr>
            <a:t>Практический метод познания</a:t>
          </a:r>
          <a:endParaRPr lang="ru-RU" sz="1400" kern="1200" dirty="0">
            <a:solidFill>
              <a:schemeClr val="accent5">
                <a:lumMod val="50000"/>
              </a:schemeClr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chemeClr val="accent5">
                  <a:lumMod val="50000"/>
                </a:schemeClr>
              </a:solidFill>
            </a:rPr>
            <a:t>Самостоятельная познавательная деятельность </a:t>
          </a:r>
          <a:endParaRPr lang="ru-RU" sz="14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1313656" y="2078037"/>
        <a:ext cx="4782343" cy="944562"/>
      </dsp:txXfrm>
    </dsp:sp>
    <dsp:sp modelId="{46C29AE4-E07B-42B6-8F5F-534CC656095C}">
      <dsp:nvSpPr>
        <dsp:cNvPr id="0" name=""/>
        <dsp:cNvSpPr/>
      </dsp:nvSpPr>
      <dsp:spPr>
        <a:xfrm>
          <a:off x="94456" y="2172493"/>
          <a:ext cx="1219200" cy="755649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57FC36F-EC76-4E2D-A6CF-82B197CC342E}">
      <dsp:nvSpPr>
        <dsp:cNvPr id="0" name=""/>
        <dsp:cNvSpPr/>
      </dsp:nvSpPr>
      <dsp:spPr>
        <a:xfrm>
          <a:off x="0" y="3117056"/>
          <a:ext cx="6096000" cy="944562"/>
        </a:xfrm>
        <a:prstGeom prst="roundRect">
          <a:avLst>
            <a:gd name="adj" fmla="val 10000"/>
          </a:avLst>
        </a:prstGeom>
        <a:solidFill>
          <a:srgbClr val="E9E9EF"/>
        </a:solidFill>
        <a:ln w="19050" cap="flat" cmpd="sng" algn="ctr">
          <a:solidFill>
            <a:scrgbClr r="0" g="0" b="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accent5">
                  <a:lumMod val="50000"/>
                </a:schemeClr>
              </a:solidFill>
            </a:rPr>
            <a:t>Мысленный эксперимент</a:t>
          </a:r>
          <a:endParaRPr lang="ru-RU" sz="1800" kern="1200" dirty="0">
            <a:solidFill>
              <a:schemeClr val="accent5">
                <a:lumMod val="50000"/>
              </a:schemeClr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chemeClr val="accent5">
                  <a:lumMod val="50000"/>
                </a:schemeClr>
              </a:solidFill>
            </a:rPr>
            <a:t>Аналитическая деятельность</a:t>
          </a:r>
          <a:endParaRPr lang="ru-RU" sz="1400" kern="1200" dirty="0">
            <a:solidFill>
              <a:schemeClr val="accent5">
                <a:lumMod val="50000"/>
              </a:schemeClr>
            </a:solidFill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solidFill>
                <a:schemeClr val="accent5">
                  <a:lumMod val="50000"/>
                </a:schemeClr>
              </a:solidFill>
            </a:rPr>
            <a:t>Требует руководства взрослого или наглядной основы</a:t>
          </a:r>
          <a:endParaRPr lang="ru-RU" sz="1400" kern="1200" dirty="0">
            <a:solidFill>
              <a:schemeClr val="accent5">
                <a:lumMod val="50000"/>
              </a:schemeClr>
            </a:solidFill>
          </a:endParaRPr>
        </a:p>
      </dsp:txBody>
      <dsp:txXfrm>
        <a:off x="1313656" y="3117056"/>
        <a:ext cx="4782343" cy="944562"/>
      </dsp:txXfrm>
    </dsp:sp>
    <dsp:sp modelId="{697BF929-F616-47CE-9B6B-D2AF48EB2E15}">
      <dsp:nvSpPr>
        <dsp:cNvPr id="0" name=""/>
        <dsp:cNvSpPr/>
      </dsp:nvSpPr>
      <dsp:spPr>
        <a:xfrm>
          <a:off x="94456" y="3211512"/>
          <a:ext cx="1219200" cy="755649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89A251F3-F747-47F9-902D-DA10D8CBF46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036386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fld id="{3A178194-7426-2440-918B-AED381A219A4}" type="slidenum">
              <a:rPr lang="ru-RU" altLang="ru-RU">
                <a:latin typeface="Calibri" charset="0"/>
              </a:rPr>
              <a:pPr/>
              <a:t>1</a:t>
            </a:fld>
            <a:endParaRPr lang="ru-RU" altLang="ru-RU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3205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996034-3BE8-4D56-A8B7-D177F5BE6E87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453100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49BF85-BA41-4A14-8D5D-A5A7C24507A8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295258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70CA50-77B2-4719-B7D0-AB4CD001F820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147956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A081D5-A091-4399-8749-A5597F190C8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020572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89D82F-4145-4F42-99EA-831D280FE213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903283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AC997B-697A-4E50-AE0C-7FC264F2AC35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418894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85912C-5C13-4E2A-A17F-27DEEA02AB16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796133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217DA3-233A-48A8-83CA-5CF6C2F95FC1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35457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C51762-FB48-4CD3-BB4D-5FA0A853C1F6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895621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B7DA47-01D1-415B-A219-09E4CC5AD936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726803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9A67D8-9443-4047-A282-811247B6F1D4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8321184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3725C5-4A7A-486A-9B61-28DEEDBF0580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282103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alpha val="70000"/>
                <a:lumMod val="19000"/>
                <a:lumOff val="81000"/>
              </a:schemeClr>
            </a:gs>
            <a:gs pos="83000">
              <a:schemeClr val="accent1">
                <a:lumMod val="22000"/>
                <a:lumOff val="78000"/>
                <a:alpha val="83000"/>
              </a:schemeClr>
            </a:gs>
            <a:gs pos="100000">
              <a:schemeClr val="accent1">
                <a:alpha val="83000"/>
                <a:lumMod val="16000"/>
                <a:lumOff val="84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A095776-7EC5-462C-BD00-7E306CBF89E9}" type="slidenum">
              <a:rPr lang="ru-RU" altLang="en-US" smtClean="0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085855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3" r:id="rId1"/>
    <p:sldLayoutId id="2147483894" r:id="rId2"/>
    <p:sldLayoutId id="2147483895" r:id="rId3"/>
    <p:sldLayoutId id="2147483896" r:id="rId4"/>
    <p:sldLayoutId id="2147483897" r:id="rId5"/>
    <p:sldLayoutId id="2147483898" r:id="rId6"/>
    <p:sldLayoutId id="2147483899" r:id="rId7"/>
    <p:sldLayoutId id="2147483900" r:id="rId8"/>
    <p:sldLayoutId id="2147483901" r:id="rId9"/>
    <p:sldLayoutId id="2147483902" r:id="rId10"/>
    <p:sldLayoutId id="2147483903" r:id="rId11"/>
    <p:sldLayoutId id="214748390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13.jpe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12.jpeg"/><Relationship Id="rId4" Type="http://schemas.openxmlformats.org/officeDocument/2006/relationships/diagramLayout" Target="../diagrams/layout1.xml"/><Relationship Id="rId9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Прямоугольник 4"/>
          <p:cNvSpPr>
            <a:spLocks noChangeArrowheads="1"/>
          </p:cNvSpPr>
          <p:nvPr/>
        </p:nvSpPr>
        <p:spPr bwMode="auto">
          <a:xfrm>
            <a:off x="434156" y="387111"/>
            <a:ext cx="8242300" cy="13726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ctr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ru-RU" altLang="ru-RU" sz="2000" b="1" dirty="0" smtClean="0">
                <a:solidFill>
                  <a:srgbClr val="002060"/>
                </a:solidFill>
                <a:latin typeface="Arial" charset="0"/>
              </a:rPr>
              <a:t>РАЗВИТИЕ ПОЗНАВАТЕЛЬНО-ИССЛЕДОВАТЕЛЬСКОЙ ДЕЯТЕЛЬНОСТИ ДОШКОЛЬНИКОВ.</a:t>
            </a:r>
          </a:p>
          <a:p>
            <a:pPr algn="ctr" eaLnBrk="1" hangingPunct="1">
              <a:lnSpc>
                <a:spcPct val="130000"/>
              </a:lnSpc>
              <a:spcBef>
                <a:spcPct val="0"/>
              </a:spcBef>
              <a:buFontTx/>
              <a:buNone/>
            </a:pPr>
            <a:r>
              <a:rPr lang="ru-RU" altLang="ru-RU" sz="2400" b="1" dirty="0" smtClean="0">
                <a:solidFill>
                  <a:srgbClr val="660033"/>
                </a:solidFill>
                <a:latin typeface="Arial" charset="0"/>
              </a:rPr>
              <a:t>ОРГАНИЗАЦИЯ ЭКСПЕРИМЕНТИРОВАНИЯ В ДОО</a:t>
            </a:r>
            <a:endParaRPr lang="ru-RU" altLang="ru-RU" sz="2400" b="1" dirty="0">
              <a:solidFill>
                <a:srgbClr val="660033"/>
              </a:solidFill>
              <a:latin typeface="Arial" charset="0"/>
            </a:endParaRPr>
          </a:p>
        </p:txBody>
      </p:sp>
      <p:grpSp>
        <p:nvGrpSpPr>
          <p:cNvPr id="9" name="Группа 8">
            <a:extLst>
              <a:ext uri="{FF2B5EF4-FFF2-40B4-BE49-F238E27FC236}">
                <a16:creationId xmlns:a16="http://schemas.microsoft.com/office/drawing/2014/main" xmlns="" id="{E4E0BB36-3F9C-CB47-A08C-19FFBE7D0DA6}"/>
              </a:ext>
            </a:extLst>
          </p:cNvPr>
          <p:cNvGrpSpPr/>
          <p:nvPr/>
        </p:nvGrpSpPr>
        <p:grpSpPr>
          <a:xfrm>
            <a:off x="709233" y="2996952"/>
            <a:ext cx="2030821" cy="3103643"/>
            <a:chOff x="358190" y="4023291"/>
            <a:chExt cx="1382749" cy="2345263"/>
          </a:xfrm>
        </p:grpSpPr>
        <p:pic>
          <p:nvPicPr>
            <p:cNvPr id="10" name="Picture 2" descr="G:\Бином\Реклама\Обложки\Окружающий мир Подготовительная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0" y="5234653"/>
              <a:ext cx="769339" cy="1133901"/>
            </a:xfrm>
            <a:prstGeom prst="rect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5" descr="G:\Бином\Реклама\Обложки\Окружающий мир Старшая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5858" y="4815379"/>
              <a:ext cx="759928" cy="1133901"/>
            </a:xfrm>
            <a:prstGeom prst="rect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4" descr="G:\Бином\Реклама\Обложки\Окружающий мир Средняя.jp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2265" y="4437112"/>
              <a:ext cx="764004" cy="1133901"/>
            </a:xfrm>
            <a:prstGeom prst="rect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3" descr="G:\Бином\Реклама\Обложки\Окружающий мир Младшая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8190" y="4023291"/>
              <a:ext cx="794667" cy="1133901"/>
            </a:xfrm>
            <a:prstGeom prst="rect">
              <a:avLst/>
            </a:prstGeom>
            <a:noFill/>
            <a:ln>
              <a:solidFill>
                <a:schemeClr val="tx2">
                  <a:lumMod val="20000"/>
                  <a:lumOff val="80000"/>
                </a:schemeClr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026" name="Picture 2" descr="Лилия Тимофеева - Ребёнок и окружающий мир. Альбом наблюдений. 5 - 6 лет обложка книги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7644" y="2457488"/>
            <a:ext cx="1308812" cy="1713160"/>
          </a:xfrm>
          <a:prstGeom prst="rect">
            <a:avLst/>
          </a:prstGeom>
          <a:noFill/>
          <a:effectLst>
            <a:innerShdw blurRad="63500" dist="50800" dir="27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files.sch2000.ru/img/vospitateljam/riom/17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1424" y="2230778"/>
            <a:ext cx="1290741" cy="1701146"/>
          </a:xfrm>
          <a:prstGeom prst="rect">
            <a:avLst/>
          </a:prstGeom>
          <a:noFill/>
          <a:effectLst>
            <a:innerShdw blurRad="63500" dist="50800" dir="27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files.sch2000.ru/img/vospitateljam/riom/16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2414" y="2480103"/>
            <a:ext cx="1320044" cy="1700343"/>
          </a:xfrm>
          <a:prstGeom prst="rect">
            <a:avLst/>
          </a:prstGeom>
          <a:noFill/>
          <a:effectLst>
            <a:innerShdw blurRad="63500" dist="50800" dir="27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Лилия Тимофеева - От лета до лета. Ребёнок и окружающий мир. Альбом наблюдений4-5 лет. ФГОС ДО обложка книги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5713" y="2484960"/>
            <a:ext cx="1299675" cy="1695486"/>
          </a:xfrm>
          <a:prstGeom prst="rect">
            <a:avLst/>
          </a:prstGeom>
          <a:noFill/>
          <a:effectLst>
            <a:innerShdw blurRad="63500" dist="50800" dir="2700000">
              <a:prstClr val="black">
                <a:alpha val="50000"/>
              </a:prstClr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6326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76672"/>
            <a:ext cx="76691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ru-RU" sz="2000" b="1" dirty="0" smtClean="0">
                <a:solidFill>
                  <a:srgbClr val="993366"/>
                </a:solidFill>
              </a:rPr>
              <a:t>Виды экспериментов</a:t>
            </a:r>
            <a:endParaRPr lang="ru-RU" sz="1400" b="1" dirty="0">
              <a:solidFill>
                <a:srgbClr val="993366"/>
              </a:solidFill>
            </a:endParaRPr>
          </a:p>
        </p:txBody>
      </p:sp>
      <p:pic>
        <p:nvPicPr>
          <p:cNvPr id="15" name="Рисунок 1" descr="LOGO-GOOD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978" y="245075"/>
            <a:ext cx="1263413" cy="126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741110656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146" name="Picture 2" descr="https://previews.123rf.com/images/popmarleo/popmarleo1912/popmarleo191200127/136665073-cute-boy-baby-toddler-having-curious-playtime-with-blocks-funny-hand-drawn-vector-cartoon-illustrati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39" t="21824" r="6240" b="10383"/>
          <a:stretch/>
        </p:blipFill>
        <p:spPr bwMode="auto">
          <a:xfrm>
            <a:off x="1619672" y="3573016"/>
            <a:ext cx="1224136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previews.123rf.com/images/robuart/robuart1911/robuart191100514/133438706-chemistry-lesson-vector-isolated-boy-and-girl-conducting-experiment-with-substances-and-chemicals-te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" t="3057" r="54447" b="7684"/>
          <a:stretch/>
        </p:blipFill>
        <p:spPr bwMode="auto">
          <a:xfrm>
            <a:off x="1691680" y="1445267"/>
            <a:ext cx="1080120" cy="792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previews.123rf.com/images/ellagrin/ellagrin1510/ellagrin151000091/46206229-hand-drawing-illustration-cartoon-boy-with-icons-education-.jp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98" t="39023" r="10449" b="5883"/>
          <a:stretch/>
        </p:blipFill>
        <p:spPr bwMode="auto">
          <a:xfrm>
            <a:off x="1619672" y="4573899"/>
            <a:ext cx="1224136" cy="799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s://previews.123rf.com/images/sabelskaya/sabelskaya1807/sabelskaya180701559/114909627-little-kids-look-thoughtfully-and-stand-under-lot-of-question-marks-set-isolated-on-white-background.jp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0" t="16748" r="7530" b="13345"/>
          <a:stretch/>
        </p:blipFill>
        <p:spPr bwMode="auto">
          <a:xfrm>
            <a:off x="1619672" y="2550197"/>
            <a:ext cx="1209567" cy="734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1544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260648"/>
            <a:ext cx="63367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ru-RU" sz="2000" b="1" dirty="0" smtClean="0">
                <a:solidFill>
                  <a:srgbClr val="993366"/>
                </a:solidFill>
              </a:rPr>
              <a:t>Примеры экспериментов</a:t>
            </a:r>
          </a:p>
          <a:p>
            <a:pPr algn="ctr" eaLnBrk="1" hangingPunct="1">
              <a:defRPr/>
            </a:pPr>
            <a:endParaRPr lang="ru-RU" sz="1200" b="1" dirty="0">
              <a:solidFill>
                <a:srgbClr val="993366"/>
              </a:solidFill>
            </a:endParaRPr>
          </a:p>
          <a:p>
            <a:pPr algn="ctr" eaLnBrk="1" hangingPunct="1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Демонстрационный эксперимент </a:t>
            </a:r>
          </a:p>
          <a:p>
            <a:pPr algn="ctr" eaLnBrk="1" hangingPunct="1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«ПОЧЕМУ ПОД СНЕГОМ ТЕПЛЕЕ?»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1697971"/>
              </p:ext>
            </p:extLst>
          </p:nvPr>
        </p:nvGraphicFramePr>
        <p:xfrm>
          <a:off x="870023" y="1999380"/>
          <a:ext cx="1702920" cy="3520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2920"/>
              </a:tblGrid>
              <a:tr h="502920"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rgbClr val="002060"/>
                          </a:solidFill>
                        </a:rPr>
                        <a:t>Гипотеза</a:t>
                      </a:r>
                      <a:endParaRPr lang="ru-RU" b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9EF"/>
                    </a:solidFill>
                  </a:tcPr>
                </a:tc>
              </a:tr>
              <a:tr h="502920"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rgbClr val="002060"/>
                          </a:solidFill>
                        </a:rPr>
                        <a:t>Выбор условий</a:t>
                      </a:r>
                      <a:endParaRPr lang="ru-RU" b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920"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rgbClr val="002060"/>
                          </a:solidFill>
                        </a:rPr>
                        <a:t>Планирование</a:t>
                      </a:r>
                      <a:endParaRPr lang="ru-RU" b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92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dirty="0" smtClean="0">
                          <a:solidFill>
                            <a:srgbClr val="002060"/>
                          </a:solidFill>
                        </a:rPr>
                        <a:t>Осуществление</a:t>
                      </a:r>
                      <a:endParaRPr lang="ru-RU" b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92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dirty="0" smtClean="0">
                          <a:solidFill>
                            <a:srgbClr val="002060"/>
                          </a:solidFill>
                        </a:rPr>
                        <a:t>Анализ</a:t>
                      </a:r>
                      <a:r>
                        <a:rPr lang="ru-RU" b="0" baseline="0" dirty="0" smtClean="0">
                          <a:solidFill>
                            <a:srgbClr val="002060"/>
                          </a:solidFill>
                        </a:rPr>
                        <a:t> результатов</a:t>
                      </a:r>
                      <a:endParaRPr lang="ru-RU" b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92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dirty="0" smtClean="0">
                          <a:solidFill>
                            <a:srgbClr val="002060"/>
                          </a:solidFill>
                        </a:rPr>
                        <a:t>Применение </a:t>
                      </a:r>
                      <a:r>
                        <a:rPr lang="ru-RU" b="0" baseline="0" dirty="0" smtClean="0">
                          <a:solidFill>
                            <a:srgbClr val="002060"/>
                          </a:solidFill>
                        </a:rPr>
                        <a:t>результатов</a:t>
                      </a:r>
                      <a:endParaRPr lang="ru-RU" b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920"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rgbClr val="002060"/>
                          </a:solidFill>
                        </a:rPr>
                        <a:t>Рефлексия</a:t>
                      </a:r>
                      <a:endParaRPr lang="ru-RU" b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371412" y="1643409"/>
            <a:ext cx="46085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</a:rPr>
              <a:t>Почему снег называют белым одеялом?</a:t>
            </a:r>
          </a:p>
        </p:txBody>
      </p:sp>
      <p:pic>
        <p:nvPicPr>
          <p:cNvPr id="9" name="Picture 2" descr="https://ds04.infourok.ru/uploads/ex/0bde/00021b35-bcc6017d/hello_html_15cf8387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340694" y="313127"/>
            <a:ext cx="2232249" cy="1417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Похожее 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209398"/>
            <a:ext cx="4464496" cy="41711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" descr="LOGO-GOOD-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5846" y="140417"/>
            <a:ext cx="1263413" cy="126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435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60648"/>
            <a:ext cx="7200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ru-RU" sz="2000" b="1" dirty="0" smtClean="0">
                <a:solidFill>
                  <a:srgbClr val="993366"/>
                </a:solidFill>
              </a:rPr>
              <a:t>Примеры экспериментов</a:t>
            </a:r>
          </a:p>
          <a:p>
            <a:pPr algn="ctr" eaLnBrk="1" hangingPunct="1">
              <a:defRPr/>
            </a:pPr>
            <a:endParaRPr lang="ru-RU" sz="1200" b="1" dirty="0">
              <a:solidFill>
                <a:srgbClr val="993366"/>
              </a:solidFill>
            </a:endParaRPr>
          </a:p>
          <a:p>
            <a:pPr algn="ctr" eaLnBrk="1" hangingPunct="1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Фронтальный эксперимент </a:t>
            </a:r>
          </a:p>
          <a:p>
            <a:pPr algn="ctr" eaLnBrk="1" hangingPunct="1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«СТАНЕТ ЛИ ЗЕЛЕНЫМ?»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1697971"/>
              </p:ext>
            </p:extLst>
          </p:nvPr>
        </p:nvGraphicFramePr>
        <p:xfrm>
          <a:off x="870023" y="1999380"/>
          <a:ext cx="1702920" cy="3520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2920"/>
              </a:tblGrid>
              <a:tr h="502920"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rgbClr val="002060"/>
                          </a:solidFill>
                        </a:rPr>
                        <a:t>Гипотеза</a:t>
                      </a:r>
                      <a:endParaRPr lang="ru-RU" b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9EF"/>
                    </a:solidFill>
                  </a:tcPr>
                </a:tc>
              </a:tr>
              <a:tr h="502920"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rgbClr val="002060"/>
                          </a:solidFill>
                        </a:rPr>
                        <a:t>Выбор условий</a:t>
                      </a:r>
                      <a:endParaRPr lang="ru-RU" b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920"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rgbClr val="002060"/>
                          </a:solidFill>
                        </a:rPr>
                        <a:t>Планирование</a:t>
                      </a:r>
                      <a:endParaRPr lang="ru-RU" b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92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dirty="0" smtClean="0">
                          <a:solidFill>
                            <a:srgbClr val="002060"/>
                          </a:solidFill>
                        </a:rPr>
                        <a:t>Осуществление</a:t>
                      </a:r>
                      <a:endParaRPr lang="ru-RU" b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92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dirty="0" smtClean="0">
                          <a:solidFill>
                            <a:srgbClr val="002060"/>
                          </a:solidFill>
                        </a:rPr>
                        <a:t>Анализ</a:t>
                      </a:r>
                      <a:r>
                        <a:rPr lang="ru-RU" b="0" baseline="0" dirty="0" smtClean="0">
                          <a:solidFill>
                            <a:srgbClr val="002060"/>
                          </a:solidFill>
                        </a:rPr>
                        <a:t> результатов</a:t>
                      </a:r>
                      <a:endParaRPr lang="ru-RU" b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92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dirty="0" smtClean="0">
                          <a:solidFill>
                            <a:srgbClr val="002060"/>
                          </a:solidFill>
                        </a:rPr>
                        <a:t>Применение </a:t>
                      </a:r>
                      <a:r>
                        <a:rPr lang="ru-RU" b="0" baseline="0" dirty="0" smtClean="0">
                          <a:solidFill>
                            <a:srgbClr val="002060"/>
                          </a:solidFill>
                        </a:rPr>
                        <a:t>результатов</a:t>
                      </a:r>
                      <a:endParaRPr lang="ru-RU" b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920"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rgbClr val="002060"/>
                          </a:solidFill>
                        </a:rPr>
                        <a:t>Рефлексия</a:t>
                      </a:r>
                      <a:endParaRPr lang="ru-RU" b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177936" y="1715967"/>
            <a:ext cx="46085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</a:rPr>
              <a:t>Станут ли вновь зелеными осенние листья?</a:t>
            </a:r>
          </a:p>
        </p:txBody>
      </p:sp>
      <p:pic>
        <p:nvPicPr>
          <p:cNvPr id="9220" name="Picture 4" descr="https://cdn.clipart-db.ru/rastr/autumn_leaves_02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276872"/>
            <a:ext cx="4366576" cy="4425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Рисунок 1" descr="LOGO-GOOD-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270577"/>
            <a:ext cx="1263413" cy="126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9610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260648"/>
            <a:ext cx="63367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ru-RU" sz="2000" b="1" dirty="0" smtClean="0">
                <a:solidFill>
                  <a:srgbClr val="993366"/>
                </a:solidFill>
              </a:rPr>
              <a:t>Примеры экспериментов</a:t>
            </a:r>
          </a:p>
          <a:p>
            <a:pPr algn="ctr" eaLnBrk="1" hangingPunct="1">
              <a:defRPr/>
            </a:pPr>
            <a:endParaRPr lang="ru-RU" sz="1200" b="1" dirty="0">
              <a:solidFill>
                <a:srgbClr val="993366"/>
              </a:solidFill>
            </a:endParaRPr>
          </a:p>
          <a:p>
            <a:pPr algn="ctr" eaLnBrk="1" hangingPunct="1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Самостоятельное экспериментирование </a:t>
            </a:r>
          </a:p>
          <a:p>
            <a:pPr algn="ctr" eaLnBrk="1" hangingPunct="1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«ПОЧЕМУ НЕ ПРЫГАЕТ МЯЧ?»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1697971"/>
              </p:ext>
            </p:extLst>
          </p:nvPr>
        </p:nvGraphicFramePr>
        <p:xfrm>
          <a:off x="870023" y="1999380"/>
          <a:ext cx="1702920" cy="3520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2920"/>
              </a:tblGrid>
              <a:tr h="502920"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rgbClr val="002060"/>
                          </a:solidFill>
                        </a:rPr>
                        <a:t>Гипотеза</a:t>
                      </a:r>
                      <a:endParaRPr lang="ru-RU" b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9EF"/>
                    </a:solidFill>
                  </a:tcPr>
                </a:tc>
              </a:tr>
              <a:tr h="502920"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rgbClr val="002060"/>
                          </a:solidFill>
                        </a:rPr>
                        <a:t>Выбор условий</a:t>
                      </a:r>
                      <a:endParaRPr lang="ru-RU" b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920"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rgbClr val="002060"/>
                          </a:solidFill>
                        </a:rPr>
                        <a:t>Планирование</a:t>
                      </a:r>
                      <a:endParaRPr lang="ru-RU" b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92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dirty="0" smtClean="0">
                          <a:solidFill>
                            <a:srgbClr val="002060"/>
                          </a:solidFill>
                        </a:rPr>
                        <a:t>Осуществление</a:t>
                      </a:r>
                      <a:endParaRPr lang="ru-RU" b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92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dirty="0" smtClean="0">
                          <a:solidFill>
                            <a:srgbClr val="002060"/>
                          </a:solidFill>
                        </a:rPr>
                        <a:t>Анализ</a:t>
                      </a:r>
                      <a:r>
                        <a:rPr lang="ru-RU" b="0" baseline="0" dirty="0" smtClean="0">
                          <a:solidFill>
                            <a:srgbClr val="002060"/>
                          </a:solidFill>
                        </a:rPr>
                        <a:t> результатов</a:t>
                      </a:r>
                      <a:endParaRPr lang="ru-RU" b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92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dirty="0" smtClean="0">
                          <a:solidFill>
                            <a:srgbClr val="002060"/>
                          </a:solidFill>
                        </a:rPr>
                        <a:t>Применение </a:t>
                      </a:r>
                      <a:r>
                        <a:rPr lang="ru-RU" b="0" baseline="0" dirty="0" smtClean="0">
                          <a:solidFill>
                            <a:srgbClr val="002060"/>
                          </a:solidFill>
                        </a:rPr>
                        <a:t>результатов</a:t>
                      </a:r>
                      <a:endParaRPr lang="ru-RU" b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920"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rgbClr val="002060"/>
                          </a:solidFill>
                        </a:rPr>
                        <a:t>Рефлексия</a:t>
                      </a:r>
                      <a:endParaRPr lang="ru-RU" b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8" name="Рисунок 1" descr="LOGO-GOOD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5955" y="260648"/>
            <a:ext cx="1263413" cy="126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8" name="Picture 2" descr="https://shkolaradosti.ua/assets/images/vyberi-svoi-detskiy-sad/spor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541216"/>
            <a:ext cx="2172522" cy="201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https://lh3.googleusercontent.com/proxy/G7n_tplqkX5MyPdEOEE3kiXDSxo51wSx6Za4Z3dmJQPgC75DcDAx3PT6H6_5mPh4dRtRjaa5ez6Spr1ttQcUrslIziWlFnS39prWfeOanIjIECk3uWTd-L7tNZtAZfNozIe6BGy4abkIXq1qD_gGSm3REWrzaP-PF2auAU5-WImPp9rKQ4W1Y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1884" y="2132856"/>
            <a:ext cx="2688299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https://lh4.googleusercontent.com/proxy/8JU1x3rL2O8Boi6VwKb46DCGg_9dmkk2scq0M0LP2cqiiV2IsX29E6_S9ZVdCfVtRE-TC6ShXsluv4HnFk9mu3RCqsNZGvcydqAtIelgldHhzvwgNGKfBIpaJJGML20sCsZDE5OMW9rXTccYCvUYIRn_hg8Hw1CODQvBcIU6BfVZokFnyN9i5F9_1gI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0084" y="4674255"/>
            <a:ext cx="1291107" cy="1301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243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260648"/>
            <a:ext cx="7200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ru-RU" sz="2000" b="1" dirty="0" smtClean="0">
                <a:solidFill>
                  <a:srgbClr val="993366"/>
                </a:solidFill>
              </a:rPr>
              <a:t>Примеры экспериментов</a:t>
            </a:r>
          </a:p>
          <a:p>
            <a:pPr algn="ctr" eaLnBrk="1" hangingPunct="1">
              <a:defRPr/>
            </a:pPr>
            <a:endParaRPr lang="ru-RU" sz="1200" b="1" dirty="0">
              <a:solidFill>
                <a:srgbClr val="993366"/>
              </a:solidFill>
            </a:endParaRPr>
          </a:p>
          <a:p>
            <a:pPr algn="ctr" eaLnBrk="1" hangingPunct="1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Экспериментальная задача </a:t>
            </a:r>
          </a:p>
          <a:p>
            <a:pPr algn="ctr" eaLnBrk="1" hangingPunct="1">
              <a:defRPr/>
            </a:pPr>
            <a:r>
              <a:rPr lang="ru-RU" sz="2000" b="1" dirty="0" smtClean="0">
                <a:solidFill>
                  <a:srgbClr val="002060"/>
                </a:solidFill>
              </a:rPr>
              <a:t>«ВЫБЕРЕМ ЛОЖКИ»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1697971"/>
              </p:ext>
            </p:extLst>
          </p:nvPr>
        </p:nvGraphicFramePr>
        <p:xfrm>
          <a:off x="870023" y="1999380"/>
          <a:ext cx="1702920" cy="3520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2920"/>
              </a:tblGrid>
              <a:tr h="502920"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rgbClr val="002060"/>
                          </a:solidFill>
                        </a:rPr>
                        <a:t>Гипотеза</a:t>
                      </a:r>
                      <a:endParaRPr lang="ru-RU" b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9EF"/>
                    </a:solidFill>
                  </a:tcPr>
                </a:tc>
              </a:tr>
              <a:tr h="502920"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rgbClr val="002060"/>
                          </a:solidFill>
                        </a:rPr>
                        <a:t>Выбор условий</a:t>
                      </a:r>
                      <a:endParaRPr lang="ru-RU" b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920"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rgbClr val="002060"/>
                          </a:solidFill>
                        </a:rPr>
                        <a:t>Планирование</a:t>
                      </a:r>
                      <a:endParaRPr lang="ru-RU" b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92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dirty="0" smtClean="0">
                          <a:solidFill>
                            <a:srgbClr val="002060"/>
                          </a:solidFill>
                        </a:rPr>
                        <a:t>Осуществление</a:t>
                      </a:r>
                      <a:endParaRPr lang="ru-RU" b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92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dirty="0" smtClean="0">
                          <a:solidFill>
                            <a:srgbClr val="002060"/>
                          </a:solidFill>
                        </a:rPr>
                        <a:t>Анализ</a:t>
                      </a:r>
                      <a:r>
                        <a:rPr lang="ru-RU" b="0" baseline="0" dirty="0" smtClean="0">
                          <a:solidFill>
                            <a:srgbClr val="002060"/>
                          </a:solidFill>
                        </a:rPr>
                        <a:t> результатов</a:t>
                      </a:r>
                      <a:endParaRPr lang="ru-RU" b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92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dirty="0" smtClean="0">
                          <a:solidFill>
                            <a:srgbClr val="002060"/>
                          </a:solidFill>
                        </a:rPr>
                        <a:t>Применение </a:t>
                      </a:r>
                      <a:r>
                        <a:rPr lang="ru-RU" b="0" baseline="0" dirty="0" smtClean="0">
                          <a:solidFill>
                            <a:srgbClr val="002060"/>
                          </a:solidFill>
                        </a:rPr>
                        <a:t>результатов</a:t>
                      </a:r>
                      <a:endParaRPr lang="ru-RU" b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920"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rgbClr val="002060"/>
                          </a:solidFill>
                        </a:rPr>
                        <a:t>Рефлексия</a:t>
                      </a:r>
                      <a:endParaRPr lang="ru-RU" b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275856" y="1570492"/>
            <a:ext cx="46085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solidFill>
                  <a:srgbClr val="002060"/>
                </a:solidFill>
              </a:rPr>
              <a:t>Нужно выбрать ложки для разных блюд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5856" y="2132856"/>
            <a:ext cx="4680520" cy="4422061"/>
          </a:xfrm>
          <a:prstGeom prst="rect">
            <a:avLst/>
          </a:prstGeom>
        </p:spPr>
      </p:pic>
      <p:pic>
        <p:nvPicPr>
          <p:cNvPr id="8" name="Рисунок 1" descr="LOGO-GOOD-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5846" y="140417"/>
            <a:ext cx="1263413" cy="126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923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260648"/>
            <a:ext cx="6336704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ru-RU" sz="2000" b="1" dirty="0" smtClean="0">
                <a:solidFill>
                  <a:srgbClr val="993366"/>
                </a:solidFill>
              </a:rPr>
              <a:t>Примеры экспериментов</a:t>
            </a:r>
          </a:p>
          <a:p>
            <a:pPr algn="ctr" eaLnBrk="1" hangingPunct="1">
              <a:defRPr/>
            </a:pPr>
            <a:endParaRPr lang="ru-RU" sz="1200" b="1" dirty="0">
              <a:solidFill>
                <a:srgbClr val="993366"/>
              </a:solidFill>
            </a:endParaRPr>
          </a:p>
          <a:p>
            <a:pPr algn="ctr" eaLnBrk="1" hangingPunct="1">
              <a:defRPr/>
            </a:pPr>
            <a:r>
              <a:rPr lang="ru-RU" sz="2000" b="1" dirty="0">
                <a:solidFill>
                  <a:srgbClr val="002060"/>
                </a:solidFill>
              </a:rPr>
              <a:t>Детская </a:t>
            </a:r>
            <a:r>
              <a:rPr lang="ru-RU" sz="2000" b="1" dirty="0" smtClean="0">
                <a:solidFill>
                  <a:srgbClr val="002060"/>
                </a:solidFill>
              </a:rPr>
              <a:t>лаборатория «БЕЛЫЙ ЛЕС»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1697971"/>
              </p:ext>
            </p:extLst>
          </p:nvPr>
        </p:nvGraphicFramePr>
        <p:xfrm>
          <a:off x="870023" y="1999380"/>
          <a:ext cx="1702920" cy="3520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2920"/>
              </a:tblGrid>
              <a:tr h="502920"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rgbClr val="002060"/>
                          </a:solidFill>
                        </a:rPr>
                        <a:t>Гипотеза</a:t>
                      </a:r>
                      <a:endParaRPr lang="ru-RU" b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9EF"/>
                    </a:solidFill>
                  </a:tcPr>
                </a:tc>
              </a:tr>
              <a:tr h="502920"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rgbClr val="002060"/>
                          </a:solidFill>
                        </a:rPr>
                        <a:t>Выбор условий</a:t>
                      </a:r>
                      <a:endParaRPr lang="ru-RU" b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920"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rgbClr val="002060"/>
                          </a:solidFill>
                        </a:rPr>
                        <a:t>Планирование</a:t>
                      </a:r>
                      <a:endParaRPr lang="ru-RU" b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92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dirty="0" smtClean="0">
                          <a:solidFill>
                            <a:srgbClr val="002060"/>
                          </a:solidFill>
                        </a:rPr>
                        <a:t>Осуществление</a:t>
                      </a:r>
                      <a:endParaRPr lang="ru-RU" b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92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dirty="0" smtClean="0">
                          <a:solidFill>
                            <a:srgbClr val="002060"/>
                          </a:solidFill>
                        </a:rPr>
                        <a:t>Анализ</a:t>
                      </a:r>
                      <a:r>
                        <a:rPr lang="ru-RU" b="0" baseline="0" dirty="0" smtClean="0">
                          <a:solidFill>
                            <a:srgbClr val="002060"/>
                          </a:solidFill>
                        </a:rPr>
                        <a:t> результатов</a:t>
                      </a:r>
                      <a:endParaRPr lang="ru-RU" b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92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dirty="0" smtClean="0">
                          <a:solidFill>
                            <a:srgbClr val="002060"/>
                          </a:solidFill>
                        </a:rPr>
                        <a:t>Применение </a:t>
                      </a:r>
                      <a:r>
                        <a:rPr lang="ru-RU" b="0" baseline="0" dirty="0" smtClean="0">
                          <a:solidFill>
                            <a:srgbClr val="002060"/>
                          </a:solidFill>
                        </a:rPr>
                        <a:t>результатов</a:t>
                      </a:r>
                      <a:endParaRPr lang="ru-RU" b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2920"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rgbClr val="002060"/>
                          </a:solidFill>
                        </a:rPr>
                        <a:t>Рефлексия</a:t>
                      </a:r>
                      <a:endParaRPr lang="ru-RU" b="0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987824" y="1710815"/>
            <a:ext cx="46085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dirty="0" smtClean="0">
              <a:solidFill>
                <a:srgbClr val="002060"/>
              </a:solidFill>
            </a:endParaRPr>
          </a:p>
          <a:p>
            <a:r>
              <a:rPr lang="ru-RU" sz="1600" dirty="0" smtClean="0">
                <a:solidFill>
                  <a:srgbClr val="993366"/>
                </a:solidFill>
              </a:rPr>
              <a:t>СРАВНИТЕЛЬНОЕ НАБЛЮДЕНИЕ 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Чем похожи и чем отличаются снег и иней? </a:t>
            </a:r>
            <a:endParaRPr lang="ru-RU" sz="1600" dirty="0">
              <a:solidFill>
                <a:srgbClr val="002060"/>
              </a:solidFill>
            </a:endParaRPr>
          </a:p>
          <a:p>
            <a:endParaRPr lang="ru-RU" sz="1600" dirty="0" smtClean="0">
              <a:solidFill>
                <a:srgbClr val="002060"/>
              </a:solidFill>
            </a:endParaRPr>
          </a:p>
          <a:p>
            <a:r>
              <a:rPr lang="ru-RU" sz="1600" dirty="0" smtClean="0">
                <a:solidFill>
                  <a:srgbClr val="993366"/>
                </a:solidFill>
              </a:rPr>
              <a:t>ФРОНТАЛЬНЫЙ ЭКСПЕРИМЕНТ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Из чего состоят снег и иней?</a:t>
            </a:r>
          </a:p>
          <a:p>
            <a:endParaRPr lang="ru-RU" sz="1600" dirty="0">
              <a:solidFill>
                <a:srgbClr val="002060"/>
              </a:solidFill>
            </a:endParaRPr>
          </a:p>
          <a:p>
            <a:r>
              <a:rPr lang="ru-RU" sz="1600" dirty="0" smtClean="0">
                <a:solidFill>
                  <a:srgbClr val="993366"/>
                </a:solidFill>
              </a:rPr>
              <a:t>ДЕМОНСТРАЦИННЫЙ ЭКСПЕРИМЕНТ</a:t>
            </a:r>
          </a:p>
          <a:p>
            <a:r>
              <a:rPr lang="ru-RU" sz="1600" dirty="0" smtClean="0">
                <a:solidFill>
                  <a:srgbClr val="002060"/>
                </a:solidFill>
              </a:rPr>
              <a:t>Как образуется иней?</a:t>
            </a:r>
            <a:endParaRPr lang="ru-RU" sz="1600" dirty="0">
              <a:solidFill>
                <a:srgbClr val="002060"/>
              </a:solidFill>
            </a:endParaRPr>
          </a:p>
        </p:txBody>
      </p:sp>
      <p:pic>
        <p:nvPicPr>
          <p:cNvPr id="11266" name="Picture 2" descr="https://zelo.club/uploads/content/main/00751/disney-snowflakes-1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6632"/>
            <a:ext cx="1776165" cy="1776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Похожее 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2714" y="4149080"/>
            <a:ext cx="3526667" cy="2348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" descr="LOGO-GOOD-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4963" y="260648"/>
            <a:ext cx="1263413" cy="126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4465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04664"/>
            <a:ext cx="77048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ru-RU" sz="2000" b="1" dirty="0" smtClean="0">
                <a:solidFill>
                  <a:srgbClr val="993366"/>
                </a:solidFill>
              </a:rPr>
              <a:t>Особенности личностно ориентированных образовательных ситуаций</a:t>
            </a:r>
            <a:endParaRPr lang="ru-RU" sz="2000" b="1" dirty="0">
              <a:solidFill>
                <a:srgbClr val="993366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65566" y="1475127"/>
            <a:ext cx="788487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eaLnBrk="1" hangingPunct="1">
              <a:buFont typeface="Arial" panose="020B0604020202020204" pitchFamily="34" charset="0"/>
              <a:buChar char="•"/>
              <a:defRPr/>
            </a:pP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</a:rPr>
              <a:t>субъектная 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позиция ребенка;</a:t>
            </a:r>
          </a:p>
          <a:p>
            <a:pPr marL="285750" indent="-285750" algn="just" eaLnBrk="1" hangingPunct="1"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непосредственное погружение в деятельность, активность и самостоятельность детей;</a:t>
            </a:r>
          </a:p>
          <a:p>
            <a:pPr marL="285750" indent="-285750" algn="just" eaLnBrk="1" hangingPunct="1"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партнерская позиция 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</a:rPr>
              <a:t>педагога («не вместо, а вместе»); </a:t>
            </a:r>
            <a:endParaRPr lang="ru-RU" sz="1600" dirty="0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 algn="just" eaLnBrk="1" hangingPunct="1"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развивающий 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</a:rPr>
              <a:t>характер (инициативность, воображение, коммуникация, мышление и 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д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</a:rPr>
              <a:t>ругие психические процессы); </a:t>
            </a:r>
            <a:endParaRPr lang="ru-RU" sz="1600" dirty="0">
              <a:solidFill>
                <a:schemeClr val="accent5">
                  <a:lumMod val="75000"/>
                </a:schemeClr>
              </a:solidFill>
            </a:endParaRPr>
          </a:p>
          <a:p>
            <a:pPr marL="285750" indent="-285750" algn="just" eaLnBrk="1" hangingPunct="1">
              <a:buFont typeface="Arial" panose="020B0604020202020204" pitchFamily="34" charset="0"/>
              <a:buChar char="•"/>
              <a:defRPr/>
            </a:pP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потенциал для формирования предпосылок учебной деятельности;</a:t>
            </a:r>
          </a:p>
          <a:p>
            <a:pPr marL="285750" indent="-285750" algn="just" eaLnBrk="1" hangingPunct="1">
              <a:buFont typeface="Arial" panose="020B0604020202020204" pitchFamily="34" charset="0"/>
              <a:buChar char="•"/>
              <a:defRPr/>
            </a:pP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</a:rPr>
              <a:t>создание условий для осмысления и применения 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детьми знаний, умений и опыта, формирования 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</a:rPr>
              <a:t>начал ключевых компетенций;</a:t>
            </a:r>
          </a:p>
          <a:p>
            <a:pPr marL="285750" indent="-285750" algn="just" eaLnBrk="1" hangingPunct="1">
              <a:buFont typeface="Arial" panose="020B0604020202020204" pitchFamily="34" charset="0"/>
              <a:buChar char="•"/>
              <a:defRPr/>
            </a:pP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</a:rPr>
              <a:t>воспитание ценностного отношения к природе, окружающим людям, знаниям и способности познавать мир;</a:t>
            </a:r>
          </a:p>
          <a:p>
            <a:pPr marL="285750" indent="-285750" algn="just" eaLnBrk="1" hangingPunct="1">
              <a:buFont typeface="Arial" panose="020B0604020202020204" pitchFamily="34" charset="0"/>
              <a:buChar char="•"/>
              <a:defRPr/>
            </a:pP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1600" dirty="0">
                <a:solidFill>
                  <a:schemeClr val="accent5">
                    <a:lumMod val="75000"/>
                  </a:schemeClr>
                </a:solidFill>
              </a:rPr>
              <a:t>широкие возможности для индивидуализации образовательного </a:t>
            </a:r>
            <a:r>
              <a:rPr lang="ru-RU" sz="1600" dirty="0" smtClean="0">
                <a:solidFill>
                  <a:schemeClr val="accent5">
                    <a:lumMod val="75000"/>
                  </a:schemeClr>
                </a:solidFill>
              </a:rPr>
              <a:t>процесса.</a:t>
            </a:r>
            <a:endParaRPr lang="ru-RU" sz="16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Рисунок 1" descr="LOGO-GOOD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434" y="230698"/>
            <a:ext cx="1263413" cy="126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Горизонтальный свиток 4"/>
          <p:cNvSpPr/>
          <p:nvPr/>
        </p:nvSpPr>
        <p:spPr>
          <a:xfrm>
            <a:off x="845586" y="4797152"/>
            <a:ext cx="7704856" cy="1603582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Помоги мне это сделать самому!</a:t>
            </a:r>
            <a:endParaRPr lang="ru-RU" sz="3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110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12306</TotalTime>
  <Words>286</Words>
  <Application>Microsoft Office PowerPoint</Application>
  <PresentationFormat>Экран (4:3)</PresentationFormat>
  <Paragraphs>92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SOHO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Пользователь Windows</cp:lastModifiedBy>
  <cp:revision>610</cp:revision>
  <dcterms:created xsi:type="dcterms:W3CDTF">2004-04-14T06:55:57Z</dcterms:created>
  <dcterms:modified xsi:type="dcterms:W3CDTF">2020-08-25T16:33:23Z</dcterms:modified>
</cp:coreProperties>
</file>