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2" r:id="rId6"/>
    <p:sldId id="273" r:id="rId7"/>
    <p:sldId id="263" r:id="rId8"/>
    <p:sldId id="272" r:id="rId9"/>
    <p:sldId id="274" r:id="rId10"/>
    <p:sldId id="264" r:id="rId11"/>
    <p:sldId id="275" r:id="rId12"/>
    <p:sldId id="265" r:id="rId13"/>
    <p:sldId id="276" r:id="rId14"/>
    <p:sldId id="266" r:id="rId15"/>
    <p:sldId id="267" r:id="rId16"/>
    <p:sldId id="268" r:id="rId17"/>
    <p:sldId id="270" r:id="rId18"/>
    <p:sldId id="269" r:id="rId19"/>
    <p:sldId id="271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1A698A38-99A3-40C7-AAAD-A8570F7C2B72}">
          <p14:sldIdLst>
            <p14:sldId id="256"/>
            <p14:sldId id="257"/>
            <p14:sldId id="258"/>
            <p14:sldId id="259"/>
            <p14:sldId id="262"/>
            <p14:sldId id="273"/>
            <p14:sldId id="263"/>
            <p14:sldId id="272"/>
            <p14:sldId id="274"/>
          </p14:sldIdLst>
        </p14:section>
        <p14:section name="Раздел без заголовка" id="{67CCB613-1109-4DDE-8304-00BDCD56BCA7}">
          <p14:sldIdLst>
            <p14:sldId id="264"/>
            <p14:sldId id="275"/>
            <p14:sldId id="265"/>
            <p14:sldId id="276"/>
            <p14:sldId id="266"/>
            <p14:sldId id="267"/>
            <p14:sldId id="268"/>
            <p14:sldId id="270"/>
            <p14:sldId id="269"/>
            <p14:sldId id="271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304" autoAdjust="0"/>
    <p:restoredTop sz="94714" autoAdjust="0"/>
  </p:normalViewPr>
  <p:slideViewPr>
    <p:cSldViewPr>
      <p:cViewPr varScale="1">
        <p:scale>
          <a:sx n="78" d="100"/>
          <a:sy n="78" d="100"/>
        </p:scale>
        <p:origin x="-142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2365F-0477-48D5-8FEE-19E8E91C2D22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EE494-8EF6-4447-942F-BAC897EB4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4758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EE494-8EF6-4447-942F-BAC897EB45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zankov.ru/images/_user/news/pic5.jp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nkov.ru/images/_user/news/pic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zankov.ru/images/_user/news/pic4.jpg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nkov.ru/images/_user/news/pic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zankov.ru/images/_user/news/pic2.jpg" TargetMode="Externa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4632" cy="30243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Методы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 приемы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развития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исследовательского поведения дошкольников</a:t>
            </a:r>
            <a:endParaRPr lang="ru-RU" b="1" dirty="0">
              <a:blipFill>
                <a:blip r:embed="rId3"/>
                <a:tile tx="0" ty="0" sx="100000" sy="100000" flip="none" algn="tl"/>
              </a:blip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                    </a:t>
            </a:r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Коркина Н.Н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Учимся давать определения и понятия </a:t>
            </a:r>
            <a:r>
              <a:rPr lang="ru-RU" sz="3600" dirty="0" smtClean="0"/>
              <a:t>(приёмы)</a:t>
            </a:r>
            <a:r>
              <a:rPr lang="ru-RU" sz="4000" b="1" dirty="0" smtClean="0"/>
              <a:t>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Описание(не строгое </a:t>
            </a:r>
            <a:r>
              <a:rPr lang="ru-RU" dirty="0" err="1" smtClean="0"/>
              <a:t>отличение</a:t>
            </a:r>
            <a:r>
              <a:rPr lang="ru-RU" dirty="0" smtClean="0"/>
              <a:t> предмета)</a:t>
            </a:r>
          </a:p>
          <a:p>
            <a:r>
              <a:rPr lang="ru-RU" dirty="0" smtClean="0"/>
              <a:t>Характеристика (Е. </a:t>
            </a:r>
            <a:r>
              <a:rPr lang="ru-RU" dirty="0" err="1" smtClean="0"/>
              <a:t>Чарушин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Сравнение (И. Бунин)</a:t>
            </a:r>
            <a:r>
              <a:rPr lang="ru-RU" u="sng" dirty="0" smtClean="0"/>
              <a:t> </a:t>
            </a:r>
          </a:p>
          <a:p>
            <a:r>
              <a:rPr lang="ru-RU" dirty="0" smtClean="0"/>
              <a:t>Разъяснение посредством примера</a:t>
            </a:r>
          </a:p>
          <a:p>
            <a:r>
              <a:rPr lang="ru-RU" dirty="0" smtClean="0"/>
              <a:t>Загадки как определение понятий</a:t>
            </a:r>
          </a:p>
          <a:p>
            <a:r>
              <a:rPr lang="ru-RU" dirty="0" smtClean="0"/>
              <a:t>Игра «Трудные слова» </a:t>
            </a:r>
          </a:p>
          <a:p>
            <a:r>
              <a:rPr lang="ru-RU" dirty="0" smtClean="0"/>
              <a:t>Различение (яблоко и помидор)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Учимся давать определения и понятия </a:t>
            </a:r>
            <a:r>
              <a:rPr lang="ru-RU" sz="3600" dirty="0" smtClean="0"/>
              <a:t>(приёмы)</a:t>
            </a:r>
            <a:r>
              <a:rPr lang="ru-RU" sz="4000" b="1" dirty="0" smtClean="0"/>
              <a:t>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D:\Картинки\Ягодки\c7c26982081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68760"/>
            <a:ext cx="4391854" cy="439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Картинки\Ягодки\Strawberry_photos_Fresh_Strawberry_Picture_F0450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43354"/>
            <a:ext cx="4139319" cy="259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57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Учимся классифицировать: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8640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Задание: найдите предметы и явления, которые можно поделить надвое.</a:t>
            </a:r>
          </a:p>
        </p:txBody>
      </p:sp>
      <p:pic>
        <p:nvPicPr>
          <p:cNvPr id="3074" name="Picture 2" descr="http://www.zankov.ru/images/_user/news/pic5.jpg"/>
          <p:cNvPicPr>
            <a:picLocks noChangeAspect="1" noChangeArrowheads="1"/>
          </p:cNvPicPr>
          <p:nvPr/>
        </p:nvPicPr>
        <p:blipFill>
          <a:blip r:embed="rId3" r:link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10680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Учимся классифицировать: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Подберите слова с противоположным значением к словам: 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dirty="0" smtClean="0"/>
              <a:t> игрушки             животные           рыбы</a:t>
            </a:r>
          </a:p>
          <a:p>
            <a:pPr>
              <a:buNone/>
            </a:pPr>
            <a:r>
              <a:rPr lang="ru-RU" dirty="0" smtClean="0"/>
              <a:t> инструменты    автомобили        планеты</a:t>
            </a:r>
          </a:p>
          <a:p>
            <a:pPr>
              <a:buNone/>
            </a:pPr>
            <a:r>
              <a:rPr lang="ru-RU" dirty="0" smtClean="0"/>
              <a:t>                летние                 весёлые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430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Учимся наблюдать: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1044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Наблюдение –вид восприятия, характеризующийся целенаправленностью.</a:t>
            </a:r>
          </a:p>
          <a:p>
            <a:r>
              <a:rPr lang="ru-RU" dirty="0" smtClean="0"/>
              <a:t>Упражнения на развитие зрительного восприятия, внимания, памяти: «Парные картинки», «Четвёртый лишний», «Найди отличия», «Зашумлённые картинки», «Нарисуй по памяти» и т. 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Проводим  эксперимент: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Мысленный эксперимент (представляем).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Эксперименты с реальными объектами.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Учимся рассуждать и анализировать: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Задания:</a:t>
            </a:r>
          </a:p>
          <a:p>
            <a:r>
              <a:rPr lang="ru-RU" dirty="0" smtClean="0"/>
              <a:t>Проверьте правильность утверждений …</a:t>
            </a:r>
          </a:p>
          <a:p>
            <a:r>
              <a:rPr lang="ru-RU" dirty="0" smtClean="0"/>
              <a:t>Скажите, на что похожи…(облака).</a:t>
            </a:r>
          </a:p>
          <a:p>
            <a:r>
              <a:rPr lang="ru-RU" dirty="0" smtClean="0"/>
              <a:t>Назовите предметы, одновременно твёрдые и прозрачные.</a:t>
            </a:r>
          </a:p>
          <a:p>
            <a:r>
              <a:rPr lang="ru-RU" dirty="0" smtClean="0"/>
              <a:t>Что изображено на рисунке?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Учимся делать выводы и умозаключения: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dirty="0" smtClean="0"/>
              <a:t>Приём «Подведение под идею». </a:t>
            </a:r>
          </a:p>
          <a:p>
            <a:r>
              <a:rPr lang="ru-RU" dirty="0" smtClean="0"/>
              <a:t>«Разные люди на мир смотрят по - разному». </a:t>
            </a:r>
          </a:p>
          <a:p>
            <a:r>
              <a:rPr lang="ru-RU" dirty="0" smtClean="0"/>
              <a:t>«Правы были все, но каждый по-своему».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Литератур</a:t>
            </a:r>
            <a:r>
              <a:rPr lang="ru-RU" sz="3600" dirty="0" smtClean="0"/>
              <a:t>а  А.И. Савенкова</a:t>
            </a:r>
            <a:endParaRPr lang="ru-RU" sz="3600" dirty="0"/>
          </a:p>
        </p:txBody>
      </p:sp>
      <p:pic>
        <p:nvPicPr>
          <p:cNvPr id="4" name="Содержимое 3" descr="&amp;Acy;&amp;lcy;&amp;iecy;&amp;kcy;&amp;scy;&amp;acy;&amp;ncy;&amp;dcy;&amp;rcy; &amp;Scy;&amp;acy;&amp;vcy;&amp;iecy;&amp;ncy;&amp;kcy;&amp;ocy;&amp;vcy; - &amp;YAcy; - &amp;icy;&amp;scy;&amp;scy;&amp;lcy;&amp;iecy;&amp;dcy;&amp;ocy;&amp;vcy;&amp;acy;&amp;tcy;&amp;iecy;&amp;lcy;&amp;softcy;. &amp;Rcy;&amp;acy;&amp;bcy;&amp;ocy;&amp;chcy;&amp;acy;&amp;yacy; &amp;tcy;&amp;iecy;&amp;tcy;&amp;rcy;&amp;acy;&amp;dcy;&amp;softcy; &amp;dcy;&amp;lcy;&amp;yacy; &amp;mcy;&amp;lcy;&amp;acy;&amp;dcy;&amp;shcy;&amp;icy;&amp;khcy; &amp;shcy;&amp;kcy;&amp;ocy;&amp;lcy;&amp;softcy;&amp;ncy;&amp;icy;&amp;kcy;&amp;ocy;&amp;vcy; &amp;ocy;&amp;bcy;&amp;lcy;&amp;ocy;&amp;zhcy;&amp;kcy;&amp;acy; &amp;kcy;&amp;ncy;&amp;icy;&amp;gcy;&amp;icy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37600"/>
            <a:ext cx="172819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53069" descr="http://img1.labirint.ru/books26/253069/bi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341806"/>
            <a:ext cx="1656184" cy="225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img2.labirint.ru/books33/326350/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714" y="1577731"/>
            <a:ext cx="1584176" cy="2304256"/>
          </a:xfrm>
          <a:prstGeom prst="rect">
            <a:avLst/>
          </a:prstGeom>
          <a:noFill/>
        </p:spPr>
      </p:pic>
      <p:pic>
        <p:nvPicPr>
          <p:cNvPr id="4100" name="Picture 4" descr="http://img2.labirint.ru/books29/286962/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1556792"/>
            <a:ext cx="1649338" cy="2448272"/>
          </a:xfrm>
          <a:prstGeom prst="rect">
            <a:avLst/>
          </a:prstGeom>
          <a:noFill/>
        </p:spPr>
      </p:pic>
      <p:pic>
        <p:nvPicPr>
          <p:cNvPr id="4102" name="Picture 6" descr="http://img2.labirint.ru/books26/250104/big.jpg"/>
          <p:cNvPicPr>
            <a:picLocks noChangeAspect="1" noChangeArrowheads="1"/>
          </p:cNvPicPr>
          <p:nvPr/>
        </p:nvPicPr>
        <p:blipFill rotWithShape="1">
          <a:blip r:embed="rId7" cstate="print"/>
          <a:srcRect t="3746" b="3125"/>
          <a:stretch/>
        </p:blipFill>
        <p:spPr bwMode="auto">
          <a:xfrm>
            <a:off x="611560" y="4341806"/>
            <a:ext cx="1577330" cy="2232248"/>
          </a:xfrm>
          <a:prstGeom prst="rect">
            <a:avLst/>
          </a:prstGeom>
          <a:noFill/>
        </p:spPr>
      </p:pic>
      <p:pic>
        <p:nvPicPr>
          <p:cNvPr id="4104" name="Picture 8" descr="http://img2.labirint.ru/books31/300410/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4341806"/>
            <a:ext cx="1649338" cy="2288016"/>
          </a:xfrm>
          <a:prstGeom prst="rect">
            <a:avLst/>
          </a:prstGeom>
          <a:noFill/>
        </p:spPr>
      </p:pic>
      <p:pic>
        <p:nvPicPr>
          <p:cNvPr id="4106" name="Picture 10" descr="http://static2.ozone.ru/multimedia/c200/100030138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784" y="1556792"/>
            <a:ext cx="1728192" cy="2304256"/>
          </a:xfrm>
          <a:prstGeom prst="rect">
            <a:avLst/>
          </a:prstGeom>
          <a:noFill/>
        </p:spPr>
      </p:pic>
      <p:pic>
        <p:nvPicPr>
          <p:cNvPr id="4108" name="Picture 12" descr="http://static.ozone.ru/multimedia/c200/100014926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1800" y="4341806"/>
            <a:ext cx="158417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используемой литературы: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Савенков А. И. Детское исследование как метод обучения старших дошкольников</a:t>
            </a:r>
          </a:p>
          <a:p>
            <a:r>
              <a:rPr lang="ru-RU" sz="2800" dirty="0" smtClean="0"/>
              <a:t>Савенков А. И.  Развитие творческого мышления. Рабочая тетрадь для детей 5 – 6 лет</a:t>
            </a:r>
          </a:p>
          <a:p>
            <a:r>
              <a:rPr lang="ru-RU" sz="2800" dirty="0" smtClean="0"/>
              <a:t>Савенков А. И. Маленький исследователь. Как  научить дошкольника приобретать знания</a:t>
            </a:r>
          </a:p>
          <a:p>
            <a:r>
              <a:rPr lang="ru-RU" sz="2800" dirty="0" smtClean="0"/>
              <a:t>Савенков А. И. Лекция 6. Особенности разработки программы исследовательского обучения в детском саду </a:t>
            </a:r>
          </a:p>
          <a:p>
            <a:r>
              <a:rPr lang="ru-RU" sz="2800" dirty="0" smtClean="0"/>
              <a:t>Савенков А. И. Лекция 8. Методы и приемы активизации учебно-исследовательской деятельности дошкольников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«Опыт </a:t>
            </a:r>
            <a:r>
              <a:rPr lang="ru-RU" sz="4400" dirty="0"/>
              <a:t>и наблюдение — таковы величайшие </a:t>
            </a:r>
            <a:r>
              <a:rPr lang="ru-RU" sz="4400" dirty="0" smtClean="0"/>
              <a:t>источники мудрости, </a:t>
            </a:r>
            <a:r>
              <a:rPr lang="ru-RU" sz="4400" dirty="0"/>
              <a:t>доступ к которым открыт для каждого человека</a:t>
            </a:r>
            <a:r>
              <a:rPr lang="ru-RU" sz="4400" dirty="0" smtClean="0"/>
              <a:t>.» </a:t>
            </a:r>
          </a:p>
          <a:p>
            <a:pPr marL="0" indent="0" algn="r">
              <a:buNone/>
            </a:pPr>
            <a:r>
              <a:rPr lang="ru-RU" sz="4000" dirty="0" err="1" smtClean="0"/>
              <a:t>Чэннинг</a:t>
            </a:r>
            <a:r>
              <a:rPr lang="ru-RU" sz="4000" dirty="0" smtClean="0"/>
              <a:t> У.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653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23728" y="692696"/>
            <a:ext cx="6336704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Александр Ильич Савенков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332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Программа исследовательского обучения в детском саду включает три элемента:</a:t>
            </a:r>
          </a:p>
          <a:p>
            <a:pPr lvl="0"/>
            <a:r>
              <a:rPr lang="ru-RU" dirty="0" smtClean="0"/>
              <a:t>развитие у детей исследовательских умений и навыков;</a:t>
            </a:r>
          </a:p>
          <a:p>
            <a:pPr lvl="0"/>
            <a:r>
              <a:rPr lang="ru-RU" dirty="0" smtClean="0"/>
              <a:t>детскую исследовательскую практику;</a:t>
            </a:r>
          </a:p>
          <a:p>
            <a:pPr lvl="0"/>
            <a:r>
              <a:rPr lang="ru-RU" dirty="0" smtClean="0"/>
              <a:t>мониторинг исследовательской деятельности дошкольников.</a:t>
            </a:r>
          </a:p>
          <a:p>
            <a:endParaRPr lang="ru-RU" dirty="0"/>
          </a:p>
        </p:txBody>
      </p:sp>
      <p:pic>
        <p:nvPicPr>
          <p:cNvPr id="8" name="Рисунок 7" descr="http://nbcmedia.ru.images.1c-bitrix-cdn.ru/upload/resize_cache/iblock/b94/140_140_1/b944ce68ffb7e15f11fa37d6b8708a33.jpg?1413274129696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059"/>
            <a:ext cx="129614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/>
              <a:t>Воспитанники должны научиться:</a:t>
            </a:r>
            <a:br>
              <a:rPr lang="ru-RU" sz="3600" b="1" dirty="0" smtClean="0"/>
            </a:b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40769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видеть проблемы;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ставить и задавать вопросы;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давать определение понятиям;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классифицировать;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наблюдать;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проводить эксперименты;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делать умозаключения и выводы;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структурировать материал;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готовить собственные мини-доклады;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/>
              <a:t>объяснять, доказывать и защищать свои идеи.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Учимся видеть проблемы: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«Посмотрите на мир чужими глазами».</a:t>
            </a:r>
          </a:p>
          <a:p>
            <a:r>
              <a:rPr lang="ru-RU" dirty="0" smtClean="0"/>
              <a:t>«Сколько значений у предмета».</a:t>
            </a:r>
          </a:p>
          <a:p>
            <a:r>
              <a:rPr lang="ru-RU" dirty="0" smtClean="0"/>
              <a:t>«Сколько признаков у предмета».</a:t>
            </a:r>
          </a:p>
          <a:p>
            <a:r>
              <a:rPr lang="ru-RU" dirty="0" smtClean="0"/>
              <a:t>«Тема одна — сюжетов много»(рисование).</a:t>
            </a:r>
          </a:p>
          <a:p>
            <a:r>
              <a:rPr lang="ru-RU" dirty="0"/>
              <a:t>«Составьте рассказ от имени другого персонажа».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Учимся видеть проблемы:</a:t>
            </a:r>
            <a:endParaRPr lang="ru-RU" sz="4000" b="1" dirty="0"/>
          </a:p>
        </p:txBody>
      </p:sp>
      <p:pic>
        <p:nvPicPr>
          <p:cNvPr id="1026" name="Picture 2" descr="http://www.zankov.ru/images/_user/news/pic4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r:link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68405"/>
            <a:ext cx="8229600" cy="438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124744"/>
            <a:ext cx="8496944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/>
              <a:t>Представь, что ты вдруг станешь каким-нибудь предметом или животным, например дверью в твоей комнате, настольной лампой, авторучкой, ножницами, цветком в поле, птицей или мышкой… Опиши один день своей воображаемой жизни</a:t>
            </a:r>
            <a:r>
              <a:rPr lang="ru-RU" sz="2400" dirty="0" smtClean="0"/>
              <a:t>.</a:t>
            </a:r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26783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000" b="1" dirty="0" smtClean="0"/>
              <a:t>Учимся задавать вопросы: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«Кто больше задаст вопросов о предмете».</a:t>
            </a:r>
          </a:p>
          <a:p>
            <a:r>
              <a:rPr lang="ru-RU" dirty="0" smtClean="0"/>
              <a:t>Постановка  вопросов от лица какого-нибудь  существа или предмета. </a:t>
            </a:r>
          </a:p>
          <a:p>
            <a:r>
              <a:rPr lang="ru-RU" dirty="0" smtClean="0"/>
              <a:t>Придумывание сказочных ситуаций.</a:t>
            </a:r>
          </a:p>
          <a:p>
            <a:r>
              <a:rPr lang="ru-RU" dirty="0" smtClean="0"/>
              <a:t>Упражнения по описанию предметов.</a:t>
            </a:r>
          </a:p>
          <a:p>
            <a:r>
              <a:rPr lang="ru-RU" dirty="0" smtClean="0"/>
              <a:t>Упражнение «Исправление ошибок»;</a:t>
            </a:r>
          </a:p>
          <a:p>
            <a:r>
              <a:rPr lang="ru-RU" dirty="0" smtClean="0"/>
              <a:t>Игра «Угадай, о чём спросили?»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Учимся выдвигать гипотезы: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Гипотетические предположения о причинах событий.</a:t>
            </a:r>
          </a:p>
          <a:p>
            <a:r>
              <a:rPr lang="ru-RU" dirty="0"/>
              <a:t>Гипотезы, прогнозирующие возможные последствия событий.</a:t>
            </a:r>
          </a:p>
          <a:p>
            <a:r>
              <a:rPr lang="ru-RU" dirty="0" smtClean="0"/>
              <a:t>Упражнения на обстоятельства.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673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Учимся выдвигать гипотезы:</a:t>
            </a: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12961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 каких условиях эти предметы будут очень полезными, и при каких условиях эти предметы будут совершенно бесполезны и даже вредны</a:t>
            </a:r>
            <a:endParaRPr lang="ru-RU" dirty="0"/>
          </a:p>
        </p:txBody>
      </p:sp>
      <p:pic>
        <p:nvPicPr>
          <p:cNvPr id="2051" name="Picture 3" descr="http://www.zankov.ru/images/_user/news/pic2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8065" b="47589"/>
          <a:stretch>
            <a:fillRect/>
          </a:stretch>
        </p:blipFill>
        <p:spPr bwMode="auto">
          <a:xfrm>
            <a:off x="899592" y="2635286"/>
            <a:ext cx="6615763" cy="369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1906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566</Words>
  <Application>Microsoft Office PowerPoint</Application>
  <PresentationFormat>Экран (4:3)</PresentationFormat>
  <Paragraphs>93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Методы и приемы  развития исследовательского поведения дошкольников</vt:lpstr>
      <vt:lpstr>Слайд 2</vt:lpstr>
      <vt:lpstr>Александр Ильич Савенков</vt:lpstr>
      <vt:lpstr> Воспитанники должны научиться: </vt:lpstr>
      <vt:lpstr>Учимся видеть проблемы:</vt:lpstr>
      <vt:lpstr>Учимся видеть проблемы:</vt:lpstr>
      <vt:lpstr>Учимся задавать вопросы:</vt:lpstr>
      <vt:lpstr>Учимся выдвигать гипотезы:</vt:lpstr>
      <vt:lpstr>Учимся выдвигать гипотезы:</vt:lpstr>
      <vt:lpstr>Учимся давать определения и понятия (приёмы):</vt:lpstr>
      <vt:lpstr>Учимся давать определения и понятия (приёмы):</vt:lpstr>
      <vt:lpstr>Учимся классифицировать:</vt:lpstr>
      <vt:lpstr>Учимся классифицировать:</vt:lpstr>
      <vt:lpstr>Учимся наблюдать:</vt:lpstr>
      <vt:lpstr>Проводим  эксперимент:</vt:lpstr>
      <vt:lpstr>Учимся рассуждать и анализировать: </vt:lpstr>
      <vt:lpstr>Учимся делать выводы и умозаключения:</vt:lpstr>
      <vt:lpstr>Литература  А.И. Савенкова</vt:lpstr>
      <vt:lpstr>Список используемой литературы: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55</cp:revision>
  <dcterms:modified xsi:type="dcterms:W3CDTF">2020-01-30T11:59:45Z</dcterms:modified>
</cp:coreProperties>
</file>