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34"/>
  </p:notesMasterIdLst>
  <p:sldIdLst>
    <p:sldId id="256" r:id="rId6"/>
    <p:sldId id="347" r:id="rId7"/>
    <p:sldId id="351" r:id="rId8"/>
    <p:sldId id="258" r:id="rId9"/>
    <p:sldId id="259" r:id="rId10"/>
    <p:sldId id="260" r:id="rId11"/>
    <p:sldId id="368" r:id="rId12"/>
    <p:sldId id="261" r:id="rId13"/>
    <p:sldId id="365" r:id="rId14"/>
    <p:sldId id="364" r:id="rId15"/>
    <p:sldId id="359" r:id="rId16"/>
    <p:sldId id="361" r:id="rId17"/>
    <p:sldId id="362" r:id="rId18"/>
    <p:sldId id="262" r:id="rId19"/>
    <p:sldId id="330" r:id="rId20"/>
    <p:sldId id="264" r:id="rId21"/>
    <p:sldId id="355" r:id="rId22"/>
    <p:sldId id="290" r:id="rId23"/>
    <p:sldId id="367" r:id="rId24"/>
    <p:sldId id="369" r:id="rId25"/>
    <p:sldId id="353" r:id="rId26"/>
    <p:sldId id="266" r:id="rId27"/>
    <p:sldId id="293" r:id="rId28"/>
    <p:sldId id="357" r:id="rId29"/>
    <p:sldId id="314" r:id="rId30"/>
    <p:sldId id="363" r:id="rId31"/>
    <p:sldId id="366" r:id="rId32"/>
    <p:sldId id="322" r:id="rId33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66846" autoAdjust="0"/>
  </p:normalViewPr>
  <p:slideViewPr>
    <p:cSldViewPr>
      <p:cViewPr>
        <p:scale>
          <a:sx n="106" d="100"/>
          <a:sy n="106" d="100"/>
        </p:scale>
        <p:origin x="-336" y="93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3540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2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615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51459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6750" cy="3359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sz="11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0613" y="933450"/>
            <a:ext cx="4484687" cy="33639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092200" y="933450"/>
            <a:ext cx="4478338" cy="33607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1875" y="4624388"/>
            <a:ext cx="4597400" cy="37242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CCE1604-1B23-41A9-A0A4-BBA0071243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C6C79F-892F-4C80-BE72-F8817DF7E0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6063" y="128588"/>
            <a:ext cx="20447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86463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A635612-2803-4816-8242-6BFA60E71C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DE3B01E-150A-4148-BA93-6724113D6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3" y="139700"/>
            <a:ext cx="7789862" cy="18684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7937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1850" y="1906588"/>
            <a:ext cx="3819525" cy="45069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34516E1-C4DA-452C-A5BC-7BE99D1CF7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6275" cy="6273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3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4788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600200"/>
            <a:ext cx="4016375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9E6D487-8310-442C-AB43-04A8C6D5A2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906588"/>
            <a:ext cx="3819525" cy="450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B9775E-1E74-4879-9FED-891B954D9A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139700"/>
            <a:ext cx="1947863" cy="6275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39700"/>
            <a:ext cx="5691187" cy="6275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EAA008-142C-484E-87D7-A7E1792546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0F817C3-0D3A-45B7-91F2-52C2AEF340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B614C1B-1FAB-412C-BEFA-96AAA3065C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6B17ABB-CFCE-40BE-A2E0-657A30F3E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8356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3563" cy="450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49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087563" cy="430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</a:defRPr>
            </a:lvl1pPr>
          </a:lstStyle>
          <a:p>
            <a:fld id="{281405C8-099F-4E0D-85DA-CE855C4674A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708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89862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89862" cy="4506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366713" y="1717675"/>
            <a:ext cx="8775700" cy="5140325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36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39700"/>
            <a:ext cx="7791450" cy="1868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906588"/>
            <a:ext cx="7791450" cy="4508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2160588"/>
            <a:ext cx="165100" cy="833437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0" y="1060450"/>
            <a:ext cx="165100" cy="833438"/>
          </a:xfrm>
          <a:prstGeom prst="roundRect">
            <a:avLst>
              <a:gd name="adj" fmla="val 958"/>
            </a:avLst>
          </a:prstGeom>
          <a:solidFill>
            <a:srgbClr val="125C8D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ea typeface="Lucida Sans Unicode" pitchFamily="32" charset="0"/>
          <a:cs typeface="Lucida Sans Unicode" pitchFamily="32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214291"/>
            <a:ext cx="8389968" cy="2428892"/>
          </a:xfrm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28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8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РМ</a:t>
            </a:r>
            <a:r>
              <a:rPr lang="ru-RU" sz="4000" i="1" dirty="0" smtClean="0">
                <a:solidFill>
                  <a:srgbClr val="CC0000"/>
                </a:solidFill>
              </a:rPr>
              <a:t/>
            </a:r>
            <a:br>
              <a:rPr lang="ru-RU" sz="4000" i="1" dirty="0" smtClean="0">
                <a:solidFill>
                  <a:srgbClr val="CC0000"/>
                </a:solidFill>
              </a:rPr>
            </a:br>
            <a:r>
              <a:rPr lang="ru-RU" sz="4000" i="1" dirty="0" smtClean="0">
                <a:solidFill>
                  <a:srgbClr val="CC0000"/>
                </a:solidFill>
              </a:rPr>
              <a:t/>
            </a:r>
            <a:br>
              <a:rPr lang="ru-RU" sz="4000" i="1" dirty="0" smtClean="0">
                <a:solidFill>
                  <a:srgbClr val="CC0000"/>
                </a:solidFill>
              </a:rPr>
            </a:br>
            <a:r>
              <a:rPr lang="ru-RU" sz="3200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solidFill>
                  <a:srgbClr val="000099"/>
                </a:solidFill>
              </a:rPr>
              <a:t/>
            </a:r>
            <a:br>
              <a:rPr lang="ru-RU" sz="2800" i="1" dirty="0">
                <a:solidFill>
                  <a:srgbClr val="000099"/>
                </a:solidFill>
              </a:rPr>
            </a:br>
            <a:r>
              <a:rPr lang="ru-RU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Белоглазовой Натальи Михайловны, </a:t>
            </a:r>
            <a:br>
              <a:rPr lang="ru-RU" sz="28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воспитателя ОСП «Детский сад №1»  МБДОУ «</a:t>
            </a:r>
            <a:r>
              <a:rPr lang="ru-RU" sz="2000" i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Большеберезниковский</a:t>
            </a:r>
            <a:r>
              <a:rPr lang="ru-RU" sz="2000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детский сад «Теремок»</a:t>
            </a:r>
            <a:r>
              <a:rPr lang="ru-RU" sz="2800" i="1" dirty="0">
                <a:solidFill>
                  <a:srgbClr val="000099"/>
                </a:solidFill>
              </a:rPr>
              <a:t/>
            </a:r>
            <a:br>
              <a:rPr lang="ru-RU" sz="2800" i="1" dirty="0">
                <a:solidFill>
                  <a:srgbClr val="000099"/>
                </a:solidFill>
              </a:rPr>
            </a:br>
            <a:endParaRPr lang="ru-RU" sz="2800" i="1" dirty="0">
              <a:solidFill>
                <a:srgbClr val="000099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57158" y="2571744"/>
            <a:ext cx="5857916" cy="4071966"/>
          </a:xfrm>
          <a:ln/>
        </p:spPr>
        <p:txBody>
          <a:bodyPr lIns="90000" tIns="46800" rIns="90000" bIns="46800"/>
          <a:lstStyle/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Дата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рождения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26.10.63 г.</a:t>
            </a: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lv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Проф. образование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среднее специальное, окончила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Зубово-Полянское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 педагогическое училище  по специальности «Дошкольное  воспитание» ,</a:t>
            </a:r>
          </a:p>
          <a:p>
            <a:pPr marL="0" lv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 диплом  ЖТ №284536 , </a:t>
            </a:r>
          </a:p>
          <a:p>
            <a:pPr marL="0" lv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дата выдачи   1983 г.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</a:b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lv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Общий трудовой стаж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37 лет</a:t>
            </a: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Стаж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педагогической работы (по специальности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): 37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Занимаемая должность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воспитатель 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Наличие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квалификационной категории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первая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800" u="sng" dirty="0" smtClean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8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Дата </a:t>
            </a:r>
            <a:r>
              <a:rPr lang="ru-RU" sz="1800" u="sng" dirty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последней аттестации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6" charset="0"/>
              </a:rPr>
              <a:t>: 19.10.2015 год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  <a:p>
            <a:pPr marL="0" indent="0">
              <a:lnSpc>
                <a:spcPct val="80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6" charset="0"/>
            </a:endParaRPr>
          </a:p>
        </p:txBody>
      </p:sp>
      <p:pic>
        <p:nvPicPr>
          <p:cNvPr id="1026" name="Picture 2" descr="C:\Users\1\Desktop\фото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571744"/>
            <a:ext cx="2500330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Республиканский  уровень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3074" name="Picture 2" descr="C:\Users\1\Desktop\дипло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8538" y="1428736"/>
            <a:ext cx="2462222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5786478" cy="1142984"/>
          </a:xfrm>
        </p:spPr>
        <p:txBody>
          <a:bodyPr/>
          <a:lstStyle/>
          <a:p>
            <a:r>
              <a:rPr lang="ru-RU" sz="2800" i="1" dirty="0" smtClean="0">
                <a:solidFill>
                  <a:srgbClr val="99284C"/>
                </a:solidFill>
              </a:rPr>
              <a:t>Российский уровень</a:t>
            </a:r>
            <a:endParaRPr lang="ru-RU" sz="2800" dirty="0"/>
          </a:p>
        </p:txBody>
      </p:sp>
      <p:sp>
        <p:nvSpPr>
          <p:cNvPr id="3077" name="AutoShape 5" descr="https://nsportal.ru/sites/default/files/portfolio_photos/2020/08/09/pcsimg-diplo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 descr="https://nsportal.ru/sites/default/files/portfolio_photos/2020/08/09/pcsimg-diplo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Picture 4" descr="C:\Users\1\Desktop\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000108"/>
            <a:ext cx="3000364" cy="4285211"/>
          </a:xfrm>
          <a:prstGeom prst="rect">
            <a:avLst/>
          </a:prstGeom>
          <a:noFill/>
        </p:spPr>
      </p:pic>
      <p:pic>
        <p:nvPicPr>
          <p:cNvPr id="15" name="Picture 3" descr="C:\Users\1\Desktop\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714620"/>
            <a:ext cx="2786082" cy="3929090"/>
          </a:xfrm>
          <a:prstGeom prst="rect">
            <a:avLst/>
          </a:prstGeom>
          <a:noFill/>
        </p:spPr>
      </p:pic>
      <p:pic>
        <p:nvPicPr>
          <p:cNvPr id="16" name="Picture 1" descr="C:\Users\1\Desktop\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142984"/>
            <a:ext cx="271464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" descr="C:\Users\1\Desktop\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900"/>
            <a:ext cx="2571736" cy="4142857"/>
          </a:xfrm>
          <a:prstGeom prst="rect">
            <a:avLst/>
          </a:prstGeom>
          <a:noFill/>
        </p:spPr>
      </p:pic>
      <p:pic>
        <p:nvPicPr>
          <p:cNvPr id="5" name="Picture 2" descr="C:\Users\1\Desktop\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000108"/>
            <a:ext cx="2357454" cy="3786214"/>
          </a:xfrm>
          <a:prstGeom prst="rect">
            <a:avLst/>
          </a:prstGeom>
          <a:noFill/>
        </p:spPr>
      </p:pic>
      <p:pic>
        <p:nvPicPr>
          <p:cNvPr id="1026" name="Picture 2" descr="C:\Users\1\Desktop\diplom_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928802"/>
            <a:ext cx="2019300" cy="3429024"/>
          </a:xfrm>
          <a:prstGeom prst="rect">
            <a:avLst/>
          </a:prstGeom>
          <a:noFill/>
        </p:spPr>
      </p:pic>
      <p:pic>
        <p:nvPicPr>
          <p:cNvPr id="4098" name="Picture 2" descr="C:\Users\1\Desktop\IMG-20200527-WA0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500174"/>
            <a:ext cx="214314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0" kern="1200" dirty="0" smtClean="0">
                <a:solidFill>
                  <a:srgbClr val="C00000"/>
                </a:solidFill>
                <a:latin typeface="Times New Roman" pitchFamily="18" charset="0"/>
                <a:ea typeface="MS Gothic" charset="-128"/>
                <a:cs typeface="Times New Roman" pitchFamily="18" charset="0"/>
              </a:rPr>
              <a:t>Международный уровень</a:t>
            </a:r>
            <a:endParaRPr lang="ru-RU" sz="28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pcsimg-diplo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4002" y="1906588"/>
            <a:ext cx="3184884" cy="450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58750"/>
            <a:ext cx="7759700" cy="1662113"/>
          </a:xfrm>
          <a:ln/>
        </p:spPr>
        <p:txBody>
          <a:bodyPr/>
          <a:lstStyle/>
          <a:p>
            <a:pPr>
              <a:lnSpc>
                <a:spcPct val="101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B80047"/>
                </a:solidFill>
                <a:ea typeface="Lucida Sans Unicode" pitchFamily="34" charset="0"/>
              </a:rPr>
              <a:t>5. Наличие авторских программ, методических пособий</a:t>
            </a:r>
            <a:endParaRPr lang="ru-RU" sz="3200" i="1" dirty="0">
              <a:solidFill>
                <a:srgbClr val="A50021"/>
              </a:solidFill>
            </a:endParaRP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42910" y="1857364"/>
            <a:ext cx="7756525" cy="3541713"/>
          </a:xfrm>
          <a:ln/>
        </p:spPr>
        <p:txBody>
          <a:bodyPr/>
          <a:lstStyle/>
          <a:p>
            <a:pPr marL="2392363" lvl="4" indent="-677863" algn="ctr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endParaRPr lang="ru-RU" sz="2400" dirty="0" smtClean="0">
              <a:solidFill>
                <a:srgbClr val="28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9450" indent="-679450">
              <a:buFont typeface="Times New Roman" pitchFamily="16" charset="0"/>
              <a:buChar char="•"/>
              <a:tabLst>
                <a:tab pos="6794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ru-RU" i="1" dirty="0">
              <a:solidFill>
                <a:srgbClr val="99284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428596" y="0"/>
            <a:ext cx="8715403" cy="1681163"/>
          </a:xfrm>
          <a:prstGeom prst="rect">
            <a:avLst/>
          </a:prstGeom>
          <a:solidFill>
            <a:srgbClr val="CCCCFF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Lucida Sans Unicode" pitchFamily="34" charset="0"/>
                <a:cs typeface="+mj-cs"/>
              </a:rPr>
              <a:t>6. Выступления на научно-практических конференциях, педагогических чтениях, семинарах, секциях, методических объединениях</a:t>
            </a:r>
            <a: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1" u="none" strike="noStrike" kern="0" cap="none" spc="0" normalizeH="0" baseline="0" noProof="0" dirty="0" smtClean="0">
                <a:ln>
                  <a:noFill/>
                </a:ln>
                <a:solidFill>
                  <a:srgbClr val="B80047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1" u="none" strike="noStrike" kern="0" cap="none" spc="0" normalizeH="0" baseline="0" noProof="0" dirty="0">
              <a:ln>
                <a:noFill/>
              </a:ln>
              <a:solidFill>
                <a:srgbClr val="B80047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C:\Users\1\Desktop\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7" y="1214422"/>
            <a:ext cx="264320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7750175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 smtClean="0">
                <a:solidFill>
                  <a:srgbClr val="A50021"/>
                </a:solidFill>
                <a:ea typeface="Lucida Sans Unicode" pitchFamily="34" charset="0"/>
              </a:rPr>
              <a:t>7.Проведение открытых занятий мастер- классов, мероприятий</a:t>
            </a:r>
            <a:endParaRPr lang="ru-RU" sz="2800" i="1" dirty="0">
              <a:solidFill>
                <a:srgbClr val="A50021"/>
              </a:solidFill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41375" y="2317750"/>
            <a:ext cx="7620000" cy="4140200"/>
          </a:xfrm>
          <a:ln/>
        </p:spPr>
        <p:txBody>
          <a:bodyPr/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rgbClr val="000099"/>
                </a:solidFill>
              </a:rPr>
              <a:t>  </a:t>
            </a:r>
            <a:endParaRPr lang="ru-RU" i="1" dirty="0">
              <a:solidFill>
                <a:srgbClr val="000099"/>
              </a:solidFill>
            </a:endParaRPr>
          </a:p>
        </p:txBody>
      </p:sp>
      <p:pic>
        <p:nvPicPr>
          <p:cNvPr id="3074" name="Picture 2" descr="C:\Users\1\Desktop\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7087" y="1757362"/>
            <a:ext cx="2409825" cy="410053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8.Экспертная деятельность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802458"/>
            <a:ext cx="7789862" cy="5554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89862" cy="1868488"/>
          </a:xfrm>
        </p:spPr>
        <p:txBody>
          <a:bodyPr/>
          <a:lstStyle/>
          <a:p>
            <a:r>
              <a:rPr lang="ru-RU" sz="2400" i="1" dirty="0" smtClean="0">
                <a:solidFill>
                  <a:srgbClr val="A50021"/>
                </a:solidFill>
                <a:cs typeface="Times New Roman" pitchFamily="18" charset="0"/>
              </a:rPr>
              <a:t>9. Общественная активность педагога: участие в экспертных комиссиях, в жюри конкурсов, депутатская деятельность и т.д.</a:t>
            </a:r>
            <a:endParaRPr lang="ru-RU" sz="2400" dirty="0"/>
          </a:p>
        </p:txBody>
      </p:sp>
      <p:pic>
        <p:nvPicPr>
          <p:cNvPr id="3" name="Picture 2" descr="C:\Users\1\Desktop\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57364"/>
            <a:ext cx="3286148" cy="4357718"/>
          </a:xfrm>
          <a:prstGeom prst="rect">
            <a:avLst/>
          </a:prstGeom>
          <a:noFill/>
        </p:spPr>
      </p:pic>
      <p:pic>
        <p:nvPicPr>
          <p:cNvPr id="2050" name="Picture 2" descr="C:\Users\1\Desktop\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857364"/>
            <a:ext cx="2500330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1\Desktop\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2643206" cy="3857652"/>
          </a:xfrm>
          <a:prstGeom prst="rect">
            <a:avLst/>
          </a:prstGeom>
          <a:noFill/>
        </p:spPr>
      </p:pic>
      <p:pic>
        <p:nvPicPr>
          <p:cNvPr id="5124" name="Picture 4" descr="C:\Users\1\Desktop\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71612"/>
            <a:ext cx="2643206" cy="3843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Представление  инновационного  педагогического опыта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671513" y="1906588"/>
            <a:ext cx="8186767" cy="450691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6" charset="0"/>
                <a:cs typeface="Times New Roman" pitchFamily="16" charset="0"/>
              </a:rPr>
              <a:t>Представление педагогического опыта  </a:t>
            </a:r>
            <a:br>
              <a:rPr lang="ru-RU" sz="2800" dirty="0" smtClean="0">
                <a:latin typeface="Times New Roman" pitchFamily="16" charset="0"/>
                <a:cs typeface="Times New Roman" pitchFamily="16" charset="0"/>
              </a:rPr>
            </a:br>
            <a:r>
              <a:rPr lang="ru-RU" sz="2800" dirty="0" smtClean="0">
                <a:latin typeface="Times New Roman" pitchFamily="16" charset="0"/>
                <a:cs typeface="Times New Roman" pitchFamily="16" charset="0"/>
              </a:rPr>
              <a:t>воспитателя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Белоглазовой Натальи Михайловны</a:t>
            </a:r>
          </a:p>
          <a:p>
            <a:endParaRPr lang="ru-RU" sz="2800" dirty="0" smtClean="0">
              <a:latin typeface="Times New Roman" pitchFamily="16" charset="0"/>
              <a:cs typeface="Times New Roman" pitchFamily="16" charset="0"/>
            </a:endParaRPr>
          </a:p>
          <a:p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 Официальный сайт МБДОУ «</a:t>
            </a:r>
            <a:r>
              <a:rPr lang="ru-RU" sz="2400" dirty="0" err="1" smtClean="0">
                <a:latin typeface="Times New Roman" pitchFamily="16" charset="0"/>
                <a:cs typeface="Times New Roman" pitchFamily="16" charset="0"/>
              </a:rPr>
              <a:t>Большеберезниковский</a:t>
            </a:r>
            <a:r>
              <a:rPr lang="ru-RU" sz="2400" dirty="0" smtClean="0">
                <a:latin typeface="Times New Roman" pitchFamily="16" charset="0"/>
                <a:cs typeface="Times New Roman" pitchFamily="16" charset="0"/>
              </a:rPr>
              <a:t>   детский сад «Теремок»:</a:t>
            </a:r>
          </a:p>
          <a:p>
            <a:pPr algn="ctr"/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http://dsterember.schoolrm.ru/</a:t>
            </a:r>
            <a:endParaRPr lang="ru-RU" sz="2400" b="1" i="1" u="sng" dirty="0" smtClean="0">
              <a:solidFill>
                <a:srgbClr val="262699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ru-RU" sz="2000" dirty="0" smtClean="0">
                <a:latin typeface="Times New Roman" pitchFamily="16" charset="0"/>
                <a:cs typeface="Times New Roman" pitchFamily="16" charset="0"/>
              </a:rPr>
              <a:t>Личный сайт</a:t>
            </a:r>
            <a:r>
              <a:rPr lang="ru-RU" sz="2000" b="1" i="1" dirty="0" smtClean="0">
                <a:solidFill>
                  <a:srgbClr val="262699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sz="2400" b="1" i="1" dirty="0" smtClean="0">
                <a:solidFill>
                  <a:srgbClr val="2626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b="1" i="1" dirty="0" smtClean="0">
                <a:solidFill>
                  <a:srgbClr val="262699"/>
                </a:solidFill>
                <a:latin typeface="Times New Roman" pitchFamily="18" charset="0"/>
                <a:cs typeface="Times New Roman" pitchFamily="18" charset="0"/>
              </a:rPr>
              <a:t> https://nsportal.ru/beloglazova-nataliya-mihaylovna</a:t>
            </a:r>
            <a:endParaRPr lang="en-US" sz="2400" dirty="0" smtClean="0"/>
          </a:p>
          <a:p>
            <a:endParaRPr lang="en-US" sz="2400" dirty="0" smtClean="0"/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u="sng" dirty="0" smtClean="0">
              <a:solidFill>
                <a:srgbClr val="262699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002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142984"/>
            <a:ext cx="2786082" cy="4429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0"/>
            <a:ext cx="4572000" cy="1294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i="1" kern="0" dirty="0" smtClean="0">
                <a:solidFill>
                  <a:srgbClr val="A50021"/>
                </a:solidFill>
                <a:latin typeface="+mj-lt"/>
                <a:ea typeface="Lucida Sans Unicode" pitchFamily="34" charset="0"/>
                <a:cs typeface="Times New Roman" pitchFamily="18" charset="0"/>
              </a:rPr>
              <a:t>10. Позитивные результаты работы</a:t>
            </a:r>
            <a:br>
              <a:rPr lang="ru-RU" sz="2800" b="1" i="1" kern="0" dirty="0" smtClean="0">
                <a:solidFill>
                  <a:srgbClr val="A50021"/>
                </a:solidFill>
                <a:latin typeface="+mj-lt"/>
                <a:ea typeface="Lucida Sans Unicode" pitchFamily="34" charset="0"/>
                <a:cs typeface="Times New Roman" pitchFamily="18" charset="0"/>
              </a:rPr>
            </a:br>
            <a:r>
              <a:rPr lang="ru-RU" sz="2800" b="1" i="1" kern="0" dirty="0" smtClean="0">
                <a:solidFill>
                  <a:srgbClr val="A50021"/>
                </a:solidFill>
                <a:latin typeface="+mj-lt"/>
                <a:ea typeface="Lucida Sans Unicode" pitchFamily="34" charset="0"/>
                <a:cs typeface="Times New Roman" pitchFamily="18" charset="0"/>
              </a:rPr>
              <a:t> с воспитанниками</a:t>
            </a:r>
            <a:endParaRPr lang="ru-RU" sz="2800" b="1" i="1" kern="0" dirty="0">
              <a:solidFill>
                <a:srgbClr val="A5002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170" name="Picture 2" descr="C:\Users\1\Desktop\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357298"/>
            <a:ext cx="2409825" cy="3343275"/>
          </a:xfrm>
          <a:prstGeom prst="rect">
            <a:avLst/>
          </a:prstGeom>
          <a:noFill/>
        </p:spPr>
      </p:pic>
      <p:pic>
        <p:nvPicPr>
          <p:cNvPr id="7171" name="Picture 3" descr="C:\Users\1\Desktop\0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428737"/>
            <a:ext cx="2409825" cy="3286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39700"/>
            <a:ext cx="8066117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99284C"/>
                </a:solidFill>
                <a:ea typeface="Lucida Sans Unicode" pitchFamily="34" charset="0"/>
              </a:rPr>
              <a:t>11</a:t>
            </a:r>
            <a:r>
              <a:rPr lang="ru-RU" sz="3200" i="1" dirty="0" smtClean="0">
                <a:solidFill>
                  <a:srgbClr val="99284C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 </a:t>
            </a:r>
            <a:r>
              <a:rPr lang="ru-RU" sz="2400" i="1" dirty="0" smtClean="0">
                <a:solidFill>
                  <a:srgbClr val="99284C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КАЧЕСТВО ВЗАИМОДЕЙСТВИЯ С РОДИТЕЛЯМИ</a:t>
            </a:r>
            <a:endParaRPr lang="ru-RU" sz="16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71513" y="1906588"/>
            <a:ext cx="7799387" cy="4516437"/>
          </a:xfrm>
          <a:ln/>
        </p:spPr>
        <p:txBody>
          <a:bodyPr/>
          <a:lstStyle/>
          <a:p>
            <a:pPr algn="ctr">
              <a:lnSpc>
                <a:spcPct val="8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rgbClr val="000099"/>
                </a:solidFill>
              </a:rPr>
              <a:t> </a:t>
            </a:r>
            <a:endParaRPr lang="ru-RU" i="1" dirty="0">
              <a:solidFill>
                <a:srgbClr val="000099"/>
              </a:solidFill>
            </a:endParaRPr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14348" y="142852"/>
            <a:ext cx="8066117" cy="147955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1600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esktop\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2409825" cy="3343275"/>
          </a:xfrm>
          <a:prstGeom prst="rect">
            <a:avLst/>
          </a:prstGeom>
          <a:noFill/>
        </p:spPr>
      </p:pic>
      <p:pic>
        <p:nvPicPr>
          <p:cNvPr id="8195" name="Picture 3" descr="C:\Users\1\Desktop\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643050"/>
            <a:ext cx="2409825" cy="3343275"/>
          </a:xfrm>
          <a:prstGeom prst="rect">
            <a:avLst/>
          </a:prstGeom>
          <a:noFill/>
        </p:spPr>
      </p:pic>
      <p:pic>
        <p:nvPicPr>
          <p:cNvPr id="8196" name="Picture 4" descr="C:\Users\1\Desktop\007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643050"/>
            <a:ext cx="2409825" cy="348615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428604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9284C"/>
                </a:solidFill>
                <a:latin typeface="Times New Roman" pitchFamily="18" charset="0"/>
                <a:cs typeface="Times New Roman" pitchFamily="18" charset="0"/>
              </a:rPr>
              <a:t>12.Работа с детьми из социально-неблагополучных семей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1\Desktop\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7088" y="1757363"/>
            <a:ext cx="2490796" cy="3600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42918"/>
            <a:ext cx="7772400" cy="2357455"/>
          </a:xfrm>
        </p:spPr>
        <p:txBody>
          <a:bodyPr/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13. Участие педагога в профессиональных конкурсах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256"/>
            <a:ext cx="7772400" cy="1206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1\Desktop\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643050"/>
            <a:ext cx="2500330" cy="4429156"/>
          </a:xfrm>
          <a:prstGeom prst="rect">
            <a:avLst/>
          </a:prstGeom>
          <a:noFill/>
        </p:spPr>
      </p:pic>
      <p:pic>
        <p:nvPicPr>
          <p:cNvPr id="3074" name="Picture 2" descr="C:\Users\1\Desktop\23933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714488"/>
            <a:ext cx="2584450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0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99284C"/>
                </a:solidFill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11. Награды и поощрения педагога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nsportal.ru/sites/default/files/portfolio_photos/2018/02/06/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1\Desktop\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214422"/>
            <a:ext cx="2214578" cy="3714776"/>
          </a:xfrm>
          <a:prstGeom prst="rect">
            <a:avLst/>
          </a:prstGeom>
          <a:noFill/>
        </p:spPr>
      </p:pic>
      <p:pic>
        <p:nvPicPr>
          <p:cNvPr id="1027" name="Picture 3" descr="C:\Users\1\Desktop\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142984"/>
            <a:ext cx="400052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7088" y="1757363"/>
            <a:ext cx="2409825" cy="3343275"/>
          </a:xfrm>
          <a:prstGeom prst="rect">
            <a:avLst/>
          </a:prstGeom>
          <a:noFill/>
        </p:spPr>
      </p:pic>
      <p:pic>
        <p:nvPicPr>
          <p:cNvPr id="1026" name="Picture 2" descr="C:\Users\1\Desktop\004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714488"/>
            <a:ext cx="2571768" cy="3700465"/>
          </a:xfrm>
          <a:prstGeom prst="rect">
            <a:avLst/>
          </a:prstGeom>
          <a:noFill/>
        </p:spPr>
      </p:pic>
      <p:pic>
        <p:nvPicPr>
          <p:cNvPr id="4098" name="Picture 2" descr="C:\Users\1\Desktop\blagodarnost_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571612"/>
            <a:ext cx="2143140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7088" y="1757363"/>
            <a:ext cx="2409825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357430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Благодарю за внимание!</a:t>
            </a:r>
            <a:endParaRPr lang="ru-RU" sz="5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0" name="AutoShape 4" descr="https://apf.mail.ru/cgi-bin/readmsg/020.jpg?id=15450705440000000690%3B0%3B2&amp;x-email=elena.svet.2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0" name="Picture 2" descr="C:\Users\1\Desktop\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3286148" cy="4929222"/>
          </a:xfrm>
          <a:prstGeom prst="rect">
            <a:avLst/>
          </a:prstGeom>
          <a:noFill/>
        </p:spPr>
      </p:pic>
      <p:pic>
        <p:nvPicPr>
          <p:cNvPr id="12291" name="Picture 3" descr="C:\Users\1\Desktop\0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642918"/>
            <a:ext cx="3071834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14300"/>
            <a:ext cx="7940675" cy="1506538"/>
          </a:xfrm>
          <a:solidFill>
            <a:srgbClr val="CCCCFF"/>
          </a:solidFill>
          <a:ln/>
        </p:spPr>
        <p:txBody>
          <a:bodyPr lIns="90000" tIns="46800" rIns="90000" bIns="468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1.Участие в инновационной (</a:t>
            </a:r>
            <a:r>
              <a:rPr lang="ru-RU" sz="3200" i="1" dirty="0" err="1" smtClean="0">
                <a:solidFill>
                  <a:srgbClr val="A50021"/>
                </a:solidFill>
                <a:ea typeface="Lucida Sans Unicode" pitchFamily="34" charset="0"/>
              </a:rPr>
              <a:t>эксперементальной</a:t>
            </a: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) деятельности</a:t>
            </a:r>
            <a:endParaRPr lang="ru-RU" sz="3200" i="1" dirty="0">
              <a:solidFill>
                <a:srgbClr val="A50021"/>
              </a:solidFill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6143636" y="4500570"/>
            <a:ext cx="2386002" cy="1439855"/>
          </a:xfrm>
          <a:ln/>
        </p:spPr>
        <p:txBody>
          <a:bodyPr tIns="20160" anchor="ctr"/>
          <a:lstStyle/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>
              <a:solidFill>
                <a:srgbClr val="000099"/>
              </a:solidFill>
              <a:latin typeface="Times New Roman" pitchFamily="16" charset="0"/>
            </a:endParaRPr>
          </a:p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 smtClean="0">
              <a:solidFill>
                <a:srgbClr val="000099"/>
              </a:solidFill>
              <a:latin typeface="Times New Roman" pitchFamily="16" charset="0"/>
            </a:endParaRPr>
          </a:p>
          <a:p>
            <a:pPr marL="296863" indent="-296863" algn="ctr">
              <a:lnSpc>
                <a:spcPct val="95000"/>
              </a:lnSpc>
              <a:tabLst>
                <a:tab pos="298450" algn="l"/>
                <a:tab pos="403225" algn="l"/>
                <a:tab pos="852488" algn="l"/>
                <a:tab pos="1301750" algn="l"/>
                <a:tab pos="1751013" algn="l"/>
                <a:tab pos="2200275" algn="l"/>
                <a:tab pos="2649538" algn="l"/>
                <a:tab pos="3098800" algn="l"/>
                <a:tab pos="3548063" algn="l"/>
                <a:tab pos="3997325" algn="l"/>
                <a:tab pos="4446588" algn="l"/>
                <a:tab pos="4895850" algn="l"/>
                <a:tab pos="5345113" algn="l"/>
                <a:tab pos="5794375" algn="l"/>
                <a:tab pos="6243638" algn="l"/>
                <a:tab pos="6692900" algn="l"/>
                <a:tab pos="7142163" algn="l"/>
                <a:tab pos="7591425" algn="l"/>
                <a:tab pos="8040688" algn="l"/>
                <a:tab pos="8489950" algn="l"/>
                <a:tab pos="8939213" algn="l"/>
              </a:tabLst>
            </a:pPr>
            <a:endParaRPr lang="ru-RU" b="1" dirty="0">
              <a:solidFill>
                <a:srgbClr val="000099"/>
              </a:solidFill>
              <a:latin typeface="Times New Roman" pitchFamily="16" charset="0"/>
            </a:endParaRPr>
          </a:p>
        </p:txBody>
      </p:sp>
      <p:sp>
        <p:nvSpPr>
          <p:cNvPr id="28674" name="AutoShape 2" descr="https://nsportal.ru/sites/default/files/portfolio_photos/2020/01/26/metodicheskaya_razrabotk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nsportal.ru/sites/default/files/portfolio_photos/2020/01/26/metodicheskaya_razrabotk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0363" y="84138"/>
            <a:ext cx="8367712" cy="1535112"/>
          </a:xfrm>
          <a:solidFill>
            <a:srgbClr val="CCCCFF"/>
          </a:solidFill>
          <a:ln/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</a:rPr>
              <a:t> </a:t>
            </a: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2.Наставничество</a:t>
            </a:r>
            <a:endParaRPr lang="ru-RU" sz="3200" i="1" dirty="0">
              <a:solidFill>
                <a:srgbClr val="A50021"/>
              </a:solidFill>
            </a:endParaRPr>
          </a:p>
        </p:txBody>
      </p:sp>
      <p:pic>
        <p:nvPicPr>
          <p:cNvPr id="13314" name="Picture 2" descr="C:\Users\1\Desktop\0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2552701" cy="4143404"/>
          </a:xfrm>
          <a:prstGeom prst="rect">
            <a:avLst/>
          </a:prstGeom>
          <a:noFill/>
        </p:spPr>
      </p:pic>
      <p:pic>
        <p:nvPicPr>
          <p:cNvPr id="13315" name="Picture 3" descr="C:\Users\1\Desktop\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357298"/>
            <a:ext cx="2500330" cy="4200531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84150"/>
            <a:ext cx="7748588" cy="14351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i="1" dirty="0" smtClean="0">
                <a:solidFill>
                  <a:srgbClr val="A50021"/>
                </a:solidFill>
                <a:ea typeface="Lucida Sans Unicode" pitchFamily="34" charset="0"/>
              </a:rPr>
              <a:t>3. Наличие публикаций</a:t>
            </a:r>
            <a:endParaRPr lang="ru-RU" sz="3200" i="1" dirty="0">
              <a:solidFill>
                <a:srgbClr val="A50021"/>
              </a:solidFill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714348" y="1928802"/>
            <a:ext cx="3900487" cy="4514850"/>
          </a:xfrm>
          <a:ln/>
        </p:spPr>
        <p:txBody>
          <a:bodyPr/>
          <a:lstStyle/>
          <a:p>
            <a:pPr>
              <a:lnSpc>
                <a:spcPct val="8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 i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677863" indent="-677863">
              <a:buFont typeface="Times New Roman" pitchFamily="16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</a:pPr>
            <a:endParaRPr lang="ru-RU" sz="2800" i="1" dirty="0">
              <a:solidFill>
                <a:srgbClr val="280099"/>
              </a:solidFill>
            </a:endParaRPr>
          </a:p>
        </p:txBody>
      </p:sp>
      <p:pic>
        <p:nvPicPr>
          <p:cNvPr id="14338" name="Picture 2" descr="C:\Users\1\Desktop\0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2481263" cy="3786214"/>
          </a:xfrm>
          <a:prstGeom prst="rect">
            <a:avLst/>
          </a:prstGeom>
          <a:noFill/>
        </p:spPr>
      </p:pic>
      <p:pic>
        <p:nvPicPr>
          <p:cNvPr id="14339" name="Picture 3" descr="C:\Users\1\Desktop\0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500174"/>
            <a:ext cx="2409825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1\Desktop\svidetelstvo_n.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2824" y="2000250"/>
            <a:ext cx="2233621" cy="3357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720725" y="179388"/>
            <a:ext cx="7750175" cy="14398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 smtClean="0">
                <a:solidFill>
                  <a:srgbClr val="B80047"/>
                </a:solidFill>
                <a:ea typeface="Lucida Sans Unicode" pitchFamily="34" charset="0"/>
              </a:rPr>
              <a:t>4. Результаты участия воспитанников в конкурсах, выставках, турнирах, соревнованиях, акциях, фестивалях</a:t>
            </a:r>
            <a:endParaRPr lang="ru-RU" sz="2800" i="1" dirty="0">
              <a:solidFill>
                <a:srgbClr val="B80047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143117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 smtClean="0">
              <a:solidFill>
                <a:srgbClr val="B84700"/>
              </a:solidFill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280099"/>
                </a:solidFill>
              </a:rPr>
              <a:t>   </a:t>
            </a:r>
            <a:endParaRPr lang="ru-RU" i="1" dirty="0">
              <a:solidFill>
                <a:srgbClr val="280099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997839"/>
            <a:ext cx="36433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Уровень ДОУ</a:t>
            </a:r>
            <a:r>
              <a:rPr lang="ru-RU" i="1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i="1" dirty="0" smtClean="0">
              <a:solidFill>
                <a:srgbClr val="B847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280099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— 3</a:t>
            </a:r>
            <a:endParaRPr lang="ru-RU" i="1" dirty="0" smtClean="0">
              <a:solidFill>
                <a:srgbClr val="B847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уровень: 1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280099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— 1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уровень-1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B84700"/>
                </a:solidFill>
                <a:latin typeface="Times New Roman" pitchFamily="18" charset="0"/>
                <a:cs typeface="Times New Roman" pitchFamily="18" charset="0"/>
              </a:rPr>
              <a:t>Российский уровень: 7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280099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-5</a:t>
            </a:r>
            <a:endParaRPr lang="ru-RU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Международный уровень: 1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-1</a:t>
            </a:r>
          </a:p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785927"/>
            <a:ext cx="507209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99284C"/>
                </a:solidFill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99284C"/>
                </a:solidFill>
              </a:rPr>
              <a:t>Уровень ДОУ</a:t>
            </a:r>
            <a:endParaRPr lang="ru-RU" sz="2800" dirty="0"/>
          </a:p>
        </p:txBody>
      </p:sp>
      <p:pic>
        <p:nvPicPr>
          <p:cNvPr id="4" name="Picture 2" descr="C:\Users\1\Desktop\IMG-20200818-WA0000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643182"/>
            <a:ext cx="2500298" cy="3500462"/>
          </a:xfrm>
          <a:prstGeom prst="rect">
            <a:avLst/>
          </a:prstGeom>
          <a:noFill/>
        </p:spPr>
      </p:pic>
      <p:pic>
        <p:nvPicPr>
          <p:cNvPr id="2" name="Picture 2" descr="C:\Users\1\Desktop\IMG-20200813-WA00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3" y="2571744"/>
            <a:ext cx="2643207" cy="35719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139700"/>
            <a:ext cx="5214942" cy="1360474"/>
          </a:xfrm>
        </p:spPr>
        <p:txBody>
          <a:bodyPr/>
          <a:lstStyle/>
          <a:p>
            <a:r>
              <a:rPr lang="ru-RU" sz="2800" i="1" dirty="0" smtClean="0">
                <a:solidFill>
                  <a:srgbClr val="99284C"/>
                </a:solidFill>
              </a:rPr>
              <a:t>Муниципальный уровень</a:t>
            </a:r>
            <a:r>
              <a:rPr lang="ru-RU" i="1" dirty="0" smtClean="0">
                <a:solidFill>
                  <a:srgbClr val="99284C"/>
                </a:solidFill>
              </a:rPr>
              <a:t> </a:t>
            </a:r>
            <a:br>
              <a:rPr lang="ru-RU" i="1" dirty="0" smtClean="0">
                <a:solidFill>
                  <a:srgbClr val="99284C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85723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67408" y="100963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19808" y="1162032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85728"/>
            <a:ext cx="35004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99284C"/>
                </a:solidFill>
              </a:rPr>
              <a:t>Уровень ДОУ</a:t>
            </a:r>
            <a:endParaRPr lang="ru-RU" sz="2800" dirty="0"/>
          </a:p>
        </p:txBody>
      </p:sp>
      <p:pic>
        <p:nvPicPr>
          <p:cNvPr id="11" name="Picture 1" descr="C:\Users\1\Desktop\IMG-20200813-WA000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2500298" cy="3500462"/>
          </a:xfrm>
          <a:prstGeom prst="rect">
            <a:avLst/>
          </a:prstGeom>
          <a:noFill/>
        </p:spPr>
      </p:pic>
      <p:pic>
        <p:nvPicPr>
          <p:cNvPr id="1026" name="Picture 2" descr="C:\Users\1\Desktop\y_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00174"/>
            <a:ext cx="2143140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4182</TotalTime>
  <Words>222</Words>
  <Application>Microsoft Office PowerPoint</Application>
  <PresentationFormat>Экран (4:3)</PresentationFormat>
  <Paragraphs>61</Paragraphs>
  <Slides>28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Тема Office</vt:lpstr>
      <vt:lpstr>Тема Office</vt:lpstr>
      <vt:lpstr>Тема Office</vt:lpstr>
      <vt:lpstr>Тема Office</vt:lpstr>
      <vt:lpstr>Тема Office</vt:lpstr>
      <vt:lpstr>Министерство образования РМ  Портфолио  Белоглазовой Натальи Михайловны,  воспитателя ОСП «Детский сад №1»  МБДОУ «Большеберезниковский детский сад «Теремок» </vt:lpstr>
      <vt:lpstr>Представление  инновационного  педагогического опыта</vt:lpstr>
      <vt:lpstr>Слайд 3</vt:lpstr>
      <vt:lpstr>1.Участие в инновационной (эксперементальной) деятельности</vt:lpstr>
      <vt:lpstr> 2.Наставничество</vt:lpstr>
      <vt:lpstr>3. Наличие публикаций</vt:lpstr>
      <vt:lpstr>Слайд 7</vt:lpstr>
      <vt:lpstr>4. Результаты участия воспитанников в конкурсах, выставках, турнирах, соревнованиях, акциях, фестивалях</vt:lpstr>
      <vt:lpstr>Муниципальный уровень  </vt:lpstr>
      <vt:lpstr>Республиканский  уровень</vt:lpstr>
      <vt:lpstr>Российский уровень</vt:lpstr>
      <vt:lpstr>Слайд 12</vt:lpstr>
      <vt:lpstr>Международный уровень</vt:lpstr>
      <vt:lpstr>5. Наличие авторских программ, методических пособий</vt:lpstr>
      <vt:lpstr>Слайд 15</vt:lpstr>
      <vt:lpstr>7.Проведение открытых занятий мастер- классов, мероприятий</vt:lpstr>
      <vt:lpstr>8.Экспертная деятельность</vt:lpstr>
      <vt:lpstr>9. Общественная активность педагога: участие в экспертных комиссиях, в жюри конкурсов, депутатская деятельность и т.д.</vt:lpstr>
      <vt:lpstr>Слайд 19</vt:lpstr>
      <vt:lpstr>Слайд 20</vt:lpstr>
      <vt:lpstr>Слайд 21</vt:lpstr>
      <vt:lpstr>11. КАЧЕСТВО ВЗАИМОДЕЙСТВИЯ С РОДИТЕЛЯМИ</vt:lpstr>
      <vt:lpstr>Слайд 23</vt:lpstr>
      <vt:lpstr>13. Участие педагога в профессиональных конкурсах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ПНПО в развитии (модернизации) образования страны</dc:title>
  <dc:creator>User User</dc:creator>
  <cp:lastModifiedBy>1</cp:lastModifiedBy>
  <cp:revision>480</cp:revision>
  <cp:lastPrinted>1601-01-01T00:00:00Z</cp:lastPrinted>
  <dcterms:created xsi:type="dcterms:W3CDTF">2010-08-04T11:06:49Z</dcterms:created>
  <dcterms:modified xsi:type="dcterms:W3CDTF">2020-08-25T20:50:34Z</dcterms:modified>
</cp:coreProperties>
</file>