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6" r:id="rId4"/>
    <p:sldId id="276" r:id="rId5"/>
    <p:sldId id="288" r:id="rId6"/>
    <p:sldId id="290" r:id="rId7"/>
    <p:sldId id="291" r:id="rId8"/>
    <p:sldId id="295" r:id="rId9"/>
    <p:sldId id="293" r:id="rId10"/>
    <p:sldId id="303" r:id="rId11"/>
  </p:sldIdLst>
  <p:sldSz cx="9144000" cy="6858000" type="screen4x3"/>
  <p:notesSz cx="6815138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99C2"/>
    <a:srgbClr val="388CB2"/>
    <a:srgbClr val="0099CC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002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FEB1E7-6298-458D-AEE1-7B83E622779C}" type="doc">
      <dgm:prSet loTypeId="urn:microsoft.com/office/officeart/2005/8/layout/chevron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AC7B8542-0BF7-4D3A-BD30-AA862629FDB0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C50B9F79-3CC2-488C-9F7E-722C8B24A470}" type="parTrans" cxnId="{A0F7FF24-8267-419D-852C-69E60E3426ED}">
      <dgm:prSet/>
      <dgm:spPr/>
      <dgm:t>
        <a:bodyPr/>
        <a:lstStyle/>
        <a:p>
          <a:endParaRPr lang="ru-RU"/>
        </a:p>
      </dgm:t>
    </dgm:pt>
    <dgm:pt modelId="{A30FF69A-5004-45AE-8B7D-14493B702512}" type="sibTrans" cxnId="{A0F7FF24-8267-419D-852C-69E60E3426ED}">
      <dgm:prSet/>
      <dgm:spPr/>
      <dgm:t>
        <a:bodyPr/>
        <a:lstStyle/>
        <a:p>
          <a:endParaRPr lang="ru-RU"/>
        </a:p>
      </dgm:t>
    </dgm:pt>
    <dgm:pt modelId="{D974536B-2ECB-41F1-8E48-19B5D3565DF0}">
      <dgm:prSet phldrT="[Текст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pPr algn="l"/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отслеживание психологической адаптации детей  в образовательной среде и динамики развития ребенка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E59B98-B60B-42F5-BAA6-E75B1BDDE952}" type="parTrans" cxnId="{23B90F99-17B6-4063-8177-EF6F9DF29815}">
      <dgm:prSet/>
      <dgm:spPr/>
      <dgm:t>
        <a:bodyPr/>
        <a:lstStyle/>
        <a:p>
          <a:endParaRPr lang="ru-RU"/>
        </a:p>
      </dgm:t>
    </dgm:pt>
    <dgm:pt modelId="{09F7BC27-58F5-40CD-A56E-474EB22ECB1D}" type="sibTrans" cxnId="{23B90F99-17B6-4063-8177-EF6F9DF29815}">
      <dgm:prSet/>
      <dgm:spPr/>
      <dgm:t>
        <a:bodyPr/>
        <a:lstStyle/>
        <a:p>
          <a:endParaRPr lang="ru-RU"/>
        </a:p>
      </dgm:t>
    </dgm:pt>
    <dgm:pt modelId="{D826AAA9-C473-440B-8C72-2974B777B3CB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7CDA6BD5-3F14-491A-A188-5D98D1628553}" type="parTrans" cxnId="{3467D9B3-10E2-4024-B119-C102C6D60C31}">
      <dgm:prSet/>
      <dgm:spPr/>
      <dgm:t>
        <a:bodyPr/>
        <a:lstStyle/>
        <a:p>
          <a:endParaRPr lang="ru-RU"/>
        </a:p>
      </dgm:t>
    </dgm:pt>
    <dgm:pt modelId="{B715BE4D-849C-4CC2-8F32-2CFDFC9808F8}" type="sibTrans" cxnId="{3467D9B3-10E2-4024-B119-C102C6D60C31}">
      <dgm:prSet/>
      <dgm:spPr/>
      <dgm:t>
        <a:bodyPr/>
        <a:lstStyle/>
        <a:p>
          <a:endParaRPr lang="ru-RU"/>
        </a:p>
      </dgm:t>
    </dgm:pt>
    <dgm:pt modelId="{266AC07F-EC6C-4CD3-AD74-BB4BF89D8713}">
      <dgm:prSet phldrT="[Текст]"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Разработка и реализация плана индивидуального психолого-педагогического сопровождения семьи «группы риска»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1A1E661-9E14-4B8A-9561-5640DAB19763}" type="parTrans" cxnId="{E48C27C8-DECE-450D-98B0-7DAF592A3DD0}">
      <dgm:prSet/>
      <dgm:spPr/>
      <dgm:t>
        <a:bodyPr/>
        <a:lstStyle/>
        <a:p>
          <a:endParaRPr lang="ru-RU"/>
        </a:p>
      </dgm:t>
    </dgm:pt>
    <dgm:pt modelId="{01F4F32D-B5F6-4A7F-B945-1CA1E3F62A46}" type="sibTrans" cxnId="{E48C27C8-DECE-450D-98B0-7DAF592A3DD0}">
      <dgm:prSet/>
      <dgm:spPr/>
      <dgm:t>
        <a:bodyPr/>
        <a:lstStyle/>
        <a:p>
          <a:endParaRPr lang="ru-RU"/>
        </a:p>
      </dgm:t>
    </dgm:pt>
    <dgm:pt modelId="{C31F9EC3-7397-4460-8994-0587BFB18D12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ru-RU" dirty="0" smtClean="0"/>
        </a:p>
        <a:p>
          <a:endParaRPr lang="ru-RU" dirty="0" smtClean="0"/>
        </a:p>
        <a:p>
          <a:endParaRPr lang="ru-RU" dirty="0" smtClean="0"/>
        </a:p>
        <a:p>
          <a:endParaRPr lang="ru-RU" dirty="0" smtClean="0"/>
        </a:p>
      </dgm:t>
    </dgm:pt>
    <dgm:pt modelId="{5FEFBEBE-CE3E-4587-B187-4FD8FD9609F2}" type="parTrans" cxnId="{E6CB1FD1-30D2-46CF-BDA3-A82E3564E87E}">
      <dgm:prSet/>
      <dgm:spPr/>
      <dgm:t>
        <a:bodyPr/>
        <a:lstStyle/>
        <a:p>
          <a:endParaRPr lang="ru-RU"/>
        </a:p>
      </dgm:t>
    </dgm:pt>
    <dgm:pt modelId="{14C90FFE-2CD4-4F97-8D6A-C03A184D3A36}" type="sibTrans" cxnId="{E6CB1FD1-30D2-46CF-BDA3-A82E3564E87E}">
      <dgm:prSet/>
      <dgm:spPr/>
      <dgm:t>
        <a:bodyPr/>
        <a:lstStyle/>
        <a:p>
          <a:endParaRPr lang="ru-RU"/>
        </a:p>
      </dgm:t>
    </dgm:pt>
    <dgm:pt modelId="{4C401F53-3AE0-4117-9459-32947E732F50}">
      <dgm:prSet phldrT="[Текст]" custT="1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специализированной помощи всем участникам образовательного процесса в соответствии с рекомендациями </a:t>
          </a:r>
          <a:r>
            <a:rPr lang="ru-RU" sz="20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ПМПк</a:t>
          </a:r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 планом межведомственного взаимодействия</a:t>
          </a:r>
          <a:endParaRPr lang="ru-RU" sz="1500" dirty="0"/>
        </a:p>
      </dgm:t>
    </dgm:pt>
    <dgm:pt modelId="{E2D465C8-7AE7-47CE-AAA4-3753BCE575CB}" type="parTrans" cxnId="{746E7AD2-B83F-429E-A140-53DF870EA88E}">
      <dgm:prSet/>
      <dgm:spPr/>
      <dgm:t>
        <a:bodyPr/>
        <a:lstStyle/>
        <a:p>
          <a:endParaRPr lang="ru-RU"/>
        </a:p>
      </dgm:t>
    </dgm:pt>
    <dgm:pt modelId="{A754D7DC-17F7-48EA-86A7-CA0076158493}" type="sibTrans" cxnId="{746E7AD2-B83F-429E-A140-53DF870EA88E}">
      <dgm:prSet/>
      <dgm:spPr/>
      <dgm:t>
        <a:bodyPr/>
        <a:lstStyle/>
        <a:p>
          <a:endParaRPr lang="ru-RU"/>
        </a:p>
      </dgm:t>
    </dgm:pt>
    <dgm:pt modelId="{F6FCD14B-69A7-45A1-859C-5CF23CDD76E8}" type="pres">
      <dgm:prSet presAssocID="{F5FEB1E7-6298-458D-AEE1-7B83E622779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0DE5F9-BCB0-4918-867E-434F1C95AB1C}" type="pres">
      <dgm:prSet presAssocID="{AC7B8542-0BF7-4D3A-BD30-AA862629FDB0}" presName="composite" presStyleCnt="0"/>
      <dgm:spPr/>
    </dgm:pt>
    <dgm:pt modelId="{DF15D2B2-D32C-407E-92C1-2A3CA116F504}" type="pres">
      <dgm:prSet presAssocID="{AC7B8542-0BF7-4D3A-BD30-AA862629FDB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D6ACFE-E22C-4E87-9057-863D6D7B2CCC}" type="pres">
      <dgm:prSet presAssocID="{AC7B8542-0BF7-4D3A-BD30-AA862629FDB0}" presName="descendantText" presStyleLbl="alignAcc1" presStyleIdx="0" presStyleCnt="3" custScaleY="122065" custLinFactNeighborX="-144" custLinFactNeighborY="65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B45F58-13D7-4E56-ACEA-17204EBA48C0}" type="pres">
      <dgm:prSet presAssocID="{A30FF69A-5004-45AE-8B7D-14493B702512}" presName="sp" presStyleCnt="0"/>
      <dgm:spPr/>
    </dgm:pt>
    <dgm:pt modelId="{D606424C-B838-4515-AF7B-E598BEB77AA1}" type="pres">
      <dgm:prSet presAssocID="{D826AAA9-C473-440B-8C72-2974B777B3CB}" presName="composite" presStyleCnt="0"/>
      <dgm:spPr/>
    </dgm:pt>
    <dgm:pt modelId="{0F9C572D-F86B-4103-B194-2D14526155AC}" type="pres">
      <dgm:prSet presAssocID="{D826AAA9-C473-440B-8C72-2974B777B3C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59CB9E-6BE6-4610-83A5-49E7139A0790}" type="pres">
      <dgm:prSet presAssocID="{D826AAA9-C473-440B-8C72-2974B777B3CB}" presName="descendantText" presStyleLbl="alignAcc1" presStyleIdx="1" presStyleCnt="3" custLinFactNeighborX="623" custLinFactNeighborY="60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170E29-BD53-42EB-AD89-43430E0F00E8}" type="pres">
      <dgm:prSet presAssocID="{B715BE4D-849C-4CC2-8F32-2CFDFC9808F8}" presName="sp" presStyleCnt="0"/>
      <dgm:spPr/>
    </dgm:pt>
    <dgm:pt modelId="{CFCBA308-BC9A-43AA-9388-7C2745ECA4C9}" type="pres">
      <dgm:prSet presAssocID="{C31F9EC3-7397-4460-8994-0587BFB18D12}" presName="composite" presStyleCnt="0"/>
      <dgm:spPr/>
    </dgm:pt>
    <dgm:pt modelId="{7F859AE7-EFD2-4DE3-8CB0-2E9A8117A11D}" type="pres">
      <dgm:prSet presAssocID="{C31F9EC3-7397-4460-8994-0587BFB18D12}" presName="parentText" presStyleLbl="alignNode1" presStyleIdx="2" presStyleCnt="3" custLinFactNeighborX="2275" custLinFactNeighborY="-600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57B2D8-262F-4C19-BED1-ADCAEEAEC82E}" type="pres">
      <dgm:prSet presAssocID="{C31F9EC3-7397-4460-8994-0587BFB18D12}" presName="descendantText" presStyleLbl="alignAcc1" presStyleIdx="2" presStyleCnt="3" custScaleY="122094" custLinFactNeighborX="1281" custLinFactNeighborY="30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C19DC8-5C64-4357-9766-150A44DC76D4}" type="presOf" srcId="{D974536B-2ECB-41F1-8E48-19B5D3565DF0}" destId="{DAD6ACFE-E22C-4E87-9057-863D6D7B2CCC}" srcOrd="0" destOrd="0" presId="urn:microsoft.com/office/officeart/2005/8/layout/chevron2"/>
    <dgm:cxn modelId="{A0F7FF24-8267-419D-852C-69E60E3426ED}" srcId="{F5FEB1E7-6298-458D-AEE1-7B83E622779C}" destId="{AC7B8542-0BF7-4D3A-BD30-AA862629FDB0}" srcOrd="0" destOrd="0" parTransId="{C50B9F79-3CC2-488C-9F7E-722C8B24A470}" sibTransId="{A30FF69A-5004-45AE-8B7D-14493B702512}"/>
    <dgm:cxn modelId="{72F0F648-94A3-411E-A6C5-4C222CDF1DED}" type="presOf" srcId="{D826AAA9-C473-440B-8C72-2974B777B3CB}" destId="{0F9C572D-F86B-4103-B194-2D14526155AC}" srcOrd="0" destOrd="0" presId="urn:microsoft.com/office/officeart/2005/8/layout/chevron2"/>
    <dgm:cxn modelId="{31465553-C764-4650-93C5-7FEFC17ADCB5}" type="presOf" srcId="{F5FEB1E7-6298-458D-AEE1-7B83E622779C}" destId="{F6FCD14B-69A7-45A1-859C-5CF23CDD76E8}" srcOrd="0" destOrd="0" presId="urn:microsoft.com/office/officeart/2005/8/layout/chevron2"/>
    <dgm:cxn modelId="{E48C27C8-DECE-450D-98B0-7DAF592A3DD0}" srcId="{D826AAA9-C473-440B-8C72-2974B777B3CB}" destId="{266AC07F-EC6C-4CD3-AD74-BB4BF89D8713}" srcOrd="0" destOrd="0" parTransId="{21A1E661-9E14-4B8A-9561-5640DAB19763}" sibTransId="{01F4F32D-B5F6-4A7F-B945-1CA1E3F62A46}"/>
    <dgm:cxn modelId="{726A24C2-2E27-4BD1-8AFC-E21A59EEE9E8}" type="presOf" srcId="{AC7B8542-0BF7-4D3A-BD30-AA862629FDB0}" destId="{DF15D2B2-D32C-407E-92C1-2A3CA116F504}" srcOrd="0" destOrd="0" presId="urn:microsoft.com/office/officeart/2005/8/layout/chevron2"/>
    <dgm:cxn modelId="{E6CB1FD1-30D2-46CF-BDA3-A82E3564E87E}" srcId="{F5FEB1E7-6298-458D-AEE1-7B83E622779C}" destId="{C31F9EC3-7397-4460-8994-0587BFB18D12}" srcOrd="2" destOrd="0" parTransId="{5FEFBEBE-CE3E-4587-B187-4FD8FD9609F2}" sibTransId="{14C90FFE-2CD4-4F97-8D6A-C03A184D3A36}"/>
    <dgm:cxn modelId="{23B90F99-17B6-4063-8177-EF6F9DF29815}" srcId="{AC7B8542-0BF7-4D3A-BD30-AA862629FDB0}" destId="{D974536B-2ECB-41F1-8E48-19B5D3565DF0}" srcOrd="0" destOrd="0" parTransId="{BBE59B98-B60B-42F5-BAA6-E75B1BDDE952}" sibTransId="{09F7BC27-58F5-40CD-A56E-474EB22ECB1D}"/>
    <dgm:cxn modelId="{12BDBE63-668C-4400-8398-EB6F326A816C}" type="presOf" srcId="{266AC07F-EC6C-4CD3-AD74-BB4BF89D8713}" destId="{B559CB9E-6BE6-4610-83A5-49E7139A0790}" srcOrd="0" destOrd="0" presId="urn:microsoft.com/office/officeart/2005/8/layout/chevron2"/>
    <dgm:cxn modelId="{746E7AD2-B83F-429E-A140-53DF870EA88E}" srcId="{C31F9EC3-7397-4460-8994-0587BFB18D12}" destId="{4C401F53-3AE0-4117-9459-32947E732F50}" srcOrd="0" destOrd="0" parTransId="{E2D465C8-7AE7-47CE-AAA4-3753BCE575CB}" sibTransId="{A754D7DC-17F7-48EA-86A7-CA0076158493}"/>
    <dgm:cxn modelId="{1BAC659A-E624-4E18-9C8C-FD97E794FFD9}" type="presOf" srcId="{C31F9EC3-7397-4460-8994-0587BFB18D12}" destId="{7F859AE7-EFD2-4DE3-8CB0-2E9A8117A11D}" srcOrd="0" destOrd="0" presId="urn:microsoft.com/office/officeart/2005/8/layout/chevron2"/>
    <dgm:cxn modelId="{3467D9B3-10E2-4024-B119-C102C6D60C31}" srcId="{F5FEB1E7-6298-458D-AEE1-7B83E622779C}" destId="{D826AAA9-C473-440B-8C72-2974B777B3CB}" srcOrd="1" destOrd="0" parTransId="{7CDA6BD5-3F14-491A-A188-5D98D1628553}" sibTransId="{B715BE4D-849C-4CC2-8F32-2CFDFC9808F8}"/>
    <dgm:cxn modelId="{811FA31D-D29A-4F7A-A180-775D73081AD3}" type="presOf" srcId="{4C401F53-3AE0-4117-9459-32947E732F50}" destId="{F557B2D8-262F-4C19-BED1-ADCAEEAEC82E}" srcOrd="0" destOrd="0" presId="urn:microsoft.com/office/officeart/2005/8/layout/chevron2"/>
    <dgm:cxn modelId="{68530029-DDBE-4720-9E6A-31A9F7987758}" type="presParOf" srcId="{F6FCD14B-69A7-45A1-859C-5CF23CDD76E8}" destId="{130DE5F9-BCB0-4918-867E-434F1C95AB1C}" srcOrd="0" destOrd="0" presId="urn:microsoft.com/office/officeart/2005/8/layout/chevron2"/>
    <dgm:cxn modelId="{D19A5742-E191-431A-8F59-BF21F5176301}" type="presParOf" srcId="{130DE5F9-BCB0-4918-867E-434F1C95AB1C}" destId="{DF15D2B2-D32C-407E-92C1-2A3CA116F504}" srcOrd="0" destOrd="0" presId="urn:microsoft.com/office/officeart/2005/8/layout/chevron2"/>
    <dgm:cxn modelId="{051F47C3-06AC-4F9E-9F30-A10A59977B5C}" type="presParOf" srcId="{130DE5F9-BCB0-4918-867E-434F1C95AB1C}" destId="{DAD6ACFE-E22C-4E87-9057-863D6D7B2CCC}" srcOrd="1" destOrd="0" presId="urn:microsoft.com/office/officeart/2005/8/layout/chevron2"/>
    <dgm:cxn modelId="{70E26098-2C69-41B0-A2EF-689E36ACF5FB}" type="presParOf" srcId="{F6FCD14B-69A7-45A1-859C-5CF23CDD76E8}" destId="{78B45F58-13D7-4E56-ACEA-17204EBA48C0}" srcOrd="1" destOrd="0" presId="urn:microsoft.com/office/officeart/2005/8/layout/chevron2"/>
    <dgm:cxn modelId="{BAD57A08-8419-4DA9-8FDB-3124DCBD7AAA}" type="presParOf" srcId="{F6FCD14B-69A7-45A1-859C-5CF23CDD76E8}" destId="{D606424C-B838-4515-AF7B-E598BEB77AA1}" srcOrd="2" destOrd="0" presId="urn:microsoft.com/office/officeart/2005/8/layout/chevron2"/>
    <dgm:cxn modelId="{42C33887-6988-44AD-AD17-88978F5E2881}" type="presParOf" srcId="{D606424C-B838-4515-AF7B-E598BEB77AA1}" destId="{0F9C572D-F86B-4103-B194-2D14526155AC}" srcOrd="0" destOrd="0" presId="urn:microsoft.com/office/officeart/2005/8/layout/chevron2"/>
    <dgm:cxn modelId="{17D78F4A-120C-43C7-BA83-222142F5F7E3}" type="presParOf" srcId="{D606424C-B838-4515-AF7B-E598BEB77AA1}" destId="{B559CB9E-6BE6-4610-83A5-49E7139A0790}" srcOrd="1" destOrd="0" presId="urn:microsoft.com/office/officeart/2005/8/layout/chevron2"/>
    <dgm:cxn modelId="{2F455106-97A6-4285-A0F5-6AA2B94DABF0}" type="presParOf" srcId="{F6FCD14B-69A7-45A1-859C-5CF23CDD76E8}" destId="{D7170E29-BD53-42EB-AD89-43430E0F00E8}" srcOrd="3" destOrd="0" presId="urn:microsoft.com/office/officeart/2005/8/layout/chevron2"/>
    <dgm:cxn modelId="{74F6EDCA-546C-41FC-9224-37F261522E2B}" type="presParOf" srcId="{F6FCD14B-69A7-45A1-859C-5CF23CDD76E8}" destId="{CFCBA308-BC9A-43AA-9388-7C2745ECA4C9}" srcOrd="4" destOrd="0" presId="urn:microsoft.com/office/officeart/2005/8/layout/chevron2"/>
    <dgm:cxn modelId="{B9315731-54C5-4409-B886-47188A897204}" type="presParOf" srcId="{CFCBA308-BC9A-43AA-9388-7C2745ECA4C9}" destId="{7F859AE7-EFD2-4DE3-8CB0-2E9A8117A11D}" srcOrd="0" destOrd="0" presId="urn:microsoft.com/office/officeart/2005/8/layout/chevron2"/>
    <dgm:cxn modelId="{A95F92AF-C71F-4DEE-BE34-4128785B93C4}" type="presParOf" srcId="{CFCBA308-BC9A-43AA-9388-7C2745ECA4C9}" destId="{F557B2D8-262F-4C19-BED1-ADCAEEAEC82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993A25-5CFA-4282-AC3A-7D9A8D2D3F3A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3D97D974-3B8A-4337-95F7-94AAF78810BA}">
      <dgm:prSet phldrT="[Текст]" custT="1"/>
      <dgm:spPr>
        <a:solidFill>
          <a:schemeClr val="accent4">
            <a:lumMod val="60000"/>
            <a:lumOff val="40000"/>
            <a:alpha val="90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2800" b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сказкотерапия</a:t>
          </a:r>
          <a:endParaRPr lang="ru-RU" sz="28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B2FB02-7728-4DB1-9D8F-359B5B538403}" type="parTrans" cxnId="{6C2CF418-D090-4E7E-94DB-A2E2ABF5EB71}">
      <dgm:prSet/>
      <dgm:spPr/>
      <dgm:t>
        <a:bodyPr/>
        <a:lstStyle/>
        <a:p>
          <a:endParaRPr lang="ru-RU"/>
        </a:p>
      </dgm:t>
    </dgm:pt>
    <dgm:pt modelId="{477338FE-0009-4507-A709-AA606B25D2B6}" type="sibTrans" cxnId="{6C2CF418-D090-4E7E-94DB-A2E2ABF5EB71}">
      <dgm:prSet/>
      <dgm:spPr/>
      <dgm:t>
        <a:bodyPr/>
        <a:lstStyle/>
        <a:p>
          <a:endParaRPr lang="ru-RU"/>
        </a:p>
      </dgm:t>
    </dgm:pt>
    <dgm:pt modelId="{8722DA73-B265-4860-8474-4DE67B32AEE5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2800" b="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игротерапия</a:t>
          </a:r>
          <a:endParaRPr lang="ru-RU" sz="28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A1CB80-F641-4DAA-9960-A83AD24D2859}" type="parTrans" cxnId="{ED9C7837-59CB-4C18-B235-09E3948FDF06}">
      <dgm:prSet/>
      <dgm:spPr/>
      <dgm:t>
        <a:bodyPr/>
        <a:lstStyle/>
        <a:p>
          <a:endParaRPr lang="ru-RU"/>
        </a:p>
      </dgm:t>
    </dgm:pt>
    <dgm:pt modelId="{8916F14F-5B33-4ECC-ACF0-2A1B468CAE34}" type="sibTrans" cxnId="{ED9C7837-59CB-4C18-B235-09E3948FDF06}">
      <dgm:prSet/>
      <dgm:spPr/>
      <dgm:t>
        <a:bodyPr/>
        <a:lstStyle/>
        <a:p>
          <a:endParaRPr lang="ru-RU"/>
        </a:p>
      </dgm:t>
    </dgm:pt>
    <dgm:pt modelId="{FA51707F-6C37-43A2-87DE-CBC50FFD82A0}">
      <dgm:prSet custT="1"/>
      <dgm:spPr>
        <a:solidFill>
          <a:schemeClr val="accent2">
            <a:lumMod val="40000"/>
            <a:lumOff val="60000"/>
            <a:alpha val="90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28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элементы песочной терапии</a:t>
          </a:r>
          <a:endParaRPr lang="ru-RU" sz="28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95FFFB-FFBE-473D-AB8F-DBD3DCC88AD8}" type="parTrans" cxnId="{C2090B07-8E59-426D-A53B-AADB1258C838}">
      <dgm:prSet/>
      <dgm:spPr/>
      <dgm:t>
        <a:bodyPr/>
        <a:lstStyle/>
        <a:p>
          <a:endParaRPr lang="ru-RU"/>
        </a:p>
      </dgm:t>
    </dgm:pt>
    <dgm:pt modelId="{C2AF4B43-0DA6-4E63-A92D-67779F35764D}" type="sibTrans" cxnId="{C2090B07-8E59-426D-A53B-AADB1258C838}">
      <dgm:prSet/>
      <dgm:spPr/>
      <dgm:t>
        <a:bodyPr/>
        <a:lstStyle/>
        <a:p>
          <a:endParaRPr lang="ru-RU"/>
        </a:p>
      </dgm:t>
    </dgm:pt>
    <dgm:pt modelId="{71695295-F4C2-4AF8-B714-060208D20E73}" type="pres">
      <dgm:prSet presAssocID="{16993A25-5CFA-4282-AC3A-7D9A8D2D3F3A}" presName="compositeShape" presStyleCnt="0">
        <dgm:presLayoutVars>
          <dgm:dir/>
          <dgm:resizeHandles/>
        </dgm:presLayoutVars>
      </dgm:prSet>
      <dgm:spPr/>
    </dgm:pt>
    <dgm:pt modelId="{718B7CBE-C417-43F0-962D-35C51FA3A689}" type="pres">
      <dgm:prSet presAssocID="{16993A25-5CFA-4282-AC3A-7D9A8D2D3F3A}" presName="pyramid" presStyleLbl="node1" presStyleIdx="0" presStyleCnt="1" custLinFactNeighborX="801" custLinFactNeighborY="28738"/>
      <dgm:spPr>
        <a:solidFill>
          <a:schemeClr val="accent1">
            <a:lumMod val="75000"/>
          </a:schemeClr>
        </a:solidFill>
        <a:scene3d>
          <a:camera prst="orthographicFront"/>
          <a:lightRig rig="threePt" dir="t"/>
        </a:scene3d>
        <a:sp3d>
          <a:bevelT w="165100" prst="coolSlant"/>
        </a:sp3d>
      </dgm:spPr>
    </dgm:pt>
    <dgm:pt modelId="{E0818B22-8D48-42B4-AE8E-74436526638C}" type="pres">
      <dgm:prSet presAssocID="{16993A25-5CFA-4282-AC3A-7D9A8D2D3F3A}" presName="theList" presStyleCnt="0"/>
      <dgm:spPr/>
    </dgm:pt>
    <dgm:pt modelId="{44F41216-D5D5-4050-B9F9-F3A66F5A48AB}" type="pres">
      <dgm:prSet presAssocID="{FA51707F-6C37-43A2-87DE-CBC50FFD82A0}" presName="aNode" presStyleLbl="fgAcc1" presStyleIdx="0" presStyleCnt="3" custScaleX="106745" custScaleY="138858" custLinFactNeighborX="336" custLinFactNeighborY="324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8BEE56-F584-48D1-A70C-84A2CA40EAF8}" type="pres">
      <dgm:prSet presAssocID="{FA51707F-6C37-43A2-87DE-CBC50FFD82A0}" presName="aSpace" presStyleCnt="0"/>
      <dgm:spPr/>
    </dgm:pt>
    <dgm:pt modelId="{A9F2700A-5DC1-48E3-9D7D-35DDF894EA62}" type="pres">
      <dgm:prSet presAssocID="{3D97D974-3B8A-4337-95F7-94AAF78810BA}" presName="aNode" presStyleLbl="fgAcc1" presStyleIdx="1" presStyleCnt="3" custScaleX="106232" custScaleY="82888" custLinFactNeighborX="-939" custLinFactNeighborY="-134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FBC8F9-5DDD-439D-B7B8-7905E70C2912}" type="pres">
      <dgm:prSet presAssocID="{3D97D974-3B8A-4337-95F7-94AAF78810BA}" presName="aSpace" presStyleCnt="0"/>
      <dgm:spPr/>
    </dgm:pt>
    <dgm:pt modelId="{07583AC4-117B-4759-B027-A922768F55A4}" type="pres">
      <dgm:prSet presAssocID="{8722DA73-B265-4860-8474-4DE67B32AEE5}" presName="aNode" presStyleLbl="fgAcc1" presStyleIdx="2" presStyleCnt="3" custScaleX="106994" custLinFactNeighborX="-302" custLinFactNeighborY="-470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A69CF1-51D5-46E6-888D-1A77FE9A0D9B}" type="pres">
      <dgm:prSet presAssocID="{8722DA73-B265-4860-8474-4DE67B32AEE5}" presName="aSpace" presStyleCnt="0"/>
      <dgm:spPr/>
    </dgm:pt>
  </dgm:ptLst>
  <dgm:cxnLst>
    <dgm:cxn modelId="{ED9C7837-59CB-4C18-B235-09E3948FDF06}" srcId="{16993A25-5CFA-4282-AC3A-7D9A8D2D3F3A}" destId="{8722DA73-B265-4860-8474-4DE67B32AEE5}" srcOrd="2" destOrd="0" parTransId="{51A1CB80-F641-4DAA-9960-A83AD24D2859}" sibTransId="{8916F14F-5B33-4ECC-ACF0-2A1B468CAE34}"/>
    <dgm:cxn modelId="{4665529A-7B39-4AE1-93DA-DD8672C14180}" type="presOf" srcId="{FA51707F-6C37-43A2-87DE-CBC50FFD82A0}" destId="{44F41216-D5D5-4050-B9F9-F3A66F5A48AB}" srcOrd="0" destOrd="0" presId="urn:microsoft.com/office/officeart/2005/8/layout/pyramid2"/>
    <dgm:cxn modelId="{5B33A833-A62A-463D-B954-0B76E9394912}" type="presOf" srcId="{16993A25-5CFA-4282-AC3A-7D9A8D2D3F3A}" destId="{71695295-F4C2-4AF8-B714-060208D20E73}" srcOrd="0" destOrd="0" presId="urn:microsoft.com/office/officeart/2005/8/layout/pyramid2"/>
    <dgm:cxn modelId="{6C2CF418-D090-4E7E-94DB-A2E2ABF5EB71}" srcId="{16993A25-5CFA-4282-AC3A-7D9A8D2D3F3A}" destId="{3D97D974-3B8A-4337-95F7-94AAF78810BA}" srcOrd="1" destOrd="0" parTransId="{06B2FB02-7728-4DB1-9D8F-359B5B538403}" sibTransId="{477338FE-0009-4507-A709-AA606B25D2B6}"/>
    <dgm:cxn modelId="{C2090B07-8E59-426D-A53B-AADB1258C838}" srcId="{16993A25-5CFA-4282-AC3A-7D9A8D2D3F3A}" destId="{FA51707F-6C37-43A2-87DE-CBC50FFD82A0}" srcOrd="0" destOrd="0" parTransId="{8195FFFB-FFBE-473D-AB8F-DBD3DCC88AD8}" sibTransId="{C2AF4B43-0DA6-4E63-A92D-67779F35764D}"/>
    <dgm:cxn modelId="{010AD044-22BA-4AAA-A178-38C45431A136}" type="presOf" srcId="{3D97D974-3B8A-4337-95F7-94AAF78810BA}" destId="{A9F2700A-5DC1-48E3-9D7D-35DDF894EA62}" srcOrd="0" destOrd="0" presId="urn:microsoft.com/office/officeart/2005/8/layout/pyramid2"/>
    <dgm:cxn modelId="{D2B28E4F-F7D3-488F-819E-26C45E5DDA9A}" type="presOf" srcId="{8722DA73-B265-4860-8474-4DE67B32AEE5}" destId="{07583AC4-117B-4759-B027-A922768F55A4}" srcOrd="0" destOrd="0" presId="urn:microsoft.com/office/officeart/2005/8/layout/pyramid2"/>
    <dgm:cxn modelId="{DABE1180-F3CE-4B47-9B7E-3D189359B9EC}" type="presParOf" srcId="{71695295-F4C2-4AF8-B714-060208D20E73}" destId="{718B7CBE-C417-43F0-962D-35C51FA3A689}" srcOrd="0" destOrd="0" presId="urn:microsoft.com/office/officeart/2005/8/layout/pyramid2"/>
    <dgm:cxn modelId="{A1458C8E-8129-484E-BB50-1A0D4CEA2DE0}" type="presParOf" srcId="{71695295-F4C2-4AF8-B714-060208D20E73}" destId="{E0818B22-8D48-42B4-AE8E-74436526638C}" srcOrd="1" destOrd="0" presId="urn:microsoft.com/office/officeart/2005/8/layout/pyramid2"/>
    <dgm:cxn modelId="{3FF925B4-D0C3-4339-8DE1-6CB128AB04C7}" type="presParOf" srcId="{E0818B22-8D48-42B4-AE8E-74436526638C}" destId="{44F41216-D5D5-4050-B9F9-F3A66F5A48AB}" srcOrd="0" destOrd="0" presId="urn:microsoft.com/office/officeart/2005/8/layout/pyramid2"/>
    <dgm:cxn modelId="{AE5CDCF6-ABE4-4122-A0D5-934BFABFE7A1}" type="presParOf" srcId="{E0818B22-8D48-42B4-AE8E-74436526638C}" destId="{708BEE56-F584-48D1-A70C-84A2CA40EAF8}" srcOrd="1" destOrd="0" presId="urn:microsoft.com/office/officeart/2005/8/layout/pyramid2"/>
    <dgm:cxn modelId="{B3400F2B-945A-4CAE-B643-B17106177672}" type="presParOf" srcId="{E0818B22-8D48-42B4-AE8E-74436526638C}" destId="{A9F2700A-5DC1-48E3-9D7D-35DDF894EA62}" srcOrd="2" destOrd="0" presId="urn:microsoft.com/office/officeart/2005/8/layout/pyramid2"/>
    <dgm:cxn modelId="{DB3620F5-ED54-434C-8E1A-3967C086C232}" type="presParOf" srcId="{E0818B22-8D48-42B4-AE8E-74436526638C}" destId="{2CFBC8F9-5DDD-439D-B7B8-7905E70C2912}" srcOrd="3" destOrd="0" presId="urn:microsoft.com/office/officeart/2005/8/layout/pyramid2"/>
    <dgm:cxn modelId="{A83DC93F-8D3B-4048-9376-C926604846B2}" type="presParOf" srcId="{E0818B22-8D48-42B4-AE8E-74436526638C}" destId="{07583AC4-117B-4759-B027-A922768F55A4}" srcOrd="4" destOrd="0" presId="urn:microsoft.com/office/officeart/2005/8/layout/pyramid2"/>
    <dgm:cxn modelId="{0546B784-958A-4305-851E-2AC894FF80CB}" type="presParOf" srcId="{E0818B22-8D48-42B4-AE8E-74436526638C}" destId="{7AA69CF1-51D5-46E6-888D-1A77FE9A0D9B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15D2B2-D32C-407E-92C1-2A3CA116F504}">
      <dsp:nvSpPr>
        <dsp:cNvPr id="0" name=""/>
        <dsp:cNvSpPr/>
      </dsp:nvSpPr>
      <dsp:spPr>
        <a:xfrm rot="5400000">
          <a:off x="-222873" y="338531"/>
          <a:ext cx="1485822" cy="1040075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/>
        </a:p>
      </dsp:txBody>
      <dsp:txXfrm rot="-5400000">
        <a:off x="1" y="635696"/>
        <a:ext cx="1040075" cy="445747"/>
      </dsp:txXfrm>
    </dsp:sp>
    <dsp:sp modelId="{DAD6ACFE-E22C-4E87-9057-863D6D7B2CCC}">
      <dsp:nvSpPr>
        <dsp:cNvPr id="0" name=""/>
        <dsp:cNvSpPr/>
      </dsp:nvSpPr>
      <dsp:spPr>
        <a:xfrm rot="5400000">
          <a:off x="3318520" y="-2214718"/>
          <a:ext cx="1178884" cy="5752340"/>
        </a:xfrm>
        <a:prstGeom prst="round2SameRect">
          <a:avLst/>
        </a:prstGeom>
        <a:solidFill>
          <a:schemeClr val="accent4">
            <a:lumMod val="20000"/>
            <a:lumOff val="80000"/>
            <a:alpha val="9000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отслеживание психологической адаптации детей  в образовательной среде и динамики развития ребенка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031792" y="129558"/>
        <a:ext cx="5694792" cy="1063788"/>
      </dsp:txXfrm>
    </dsp:sp>
    <dsp:sp modelId="{0F9C572D-F86B-4103-B194-2D14526155AC}">
      <dsp:nvSpPr>
        <dsp:cNvPr id="0" name=""/>
        <dsp:cNvSpPr/>
      </dsp:nvSpPr>
      <dsp:spPr>
        <a:xfrm rot="5400000">
          <a:off x="-222873" y="1640132"/>
          <a:ext cx="1485822" cy="1040075"/>
        </a:xfrm>
        <a:prstGeom prst="chevron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/>
        </a:p>
      </dsp:txBody>
      <dsp:txXfrm rot="-5400000">
        <a:off x="1" y="1937297"/>
        <a:ext cx="1040075" cy="445747"/>
      </dsp:txXfrm>
    </dsp:sp>
    <dsp:sp modelId="{B559CB9E-6BE6-4610-83A5-49E7139A0790}">
      <dsp:nvSpPr>
        <dsp:cNvPr id="0" name=""/>
        <dsp:cNvSpPr/>
      </dsp:nvSpPr>
      <dsp:spPr>
        <a:xfrm rot="5400000">
          <a:off x="3433353" y="-917444"/>
          <a:ext cx="965784" cy="5752340"/>
        </a:xfrm>
        <a:prstGeom prst="round2Same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Разработка и реализация плана индивидуального психолого-педагогического сопровождения семьи «группы риска»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040075" y="1522980"/>
        <a:ext cx="5705194" cy="871492"/>
      </dsp:txXfrm>
    </dsp:sp>
    <dsp:sp modelId="{7F859AE7-EFD2-4DE3-8CB0-2E9A8117A11D}">
      <dsp:nvSpPr>
        <dsp:cNvPr id="0" name=""/>
        <dsp:cNvSpPr/>
      </dsp:nvSpPr>
      <dsp:spPr>
        <a:xfrm rot="5400000">
          <a:off x="-199211" y="2959184"/>
          <a:ext cx="1485822" cy="1040075"/>
        </a:xfrm>
        <a:prstGeom prst="chevron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</dsp:txBody>
      <dsp:txXfrm rot="-5400000">
        <a:off x="23663" y="3256349"/>
        <a:ext cx="1040075" cy="445747"/>
      </dsp:txXfrm>
    </dsp:sp>
    <dsp:sp modelId="{F557B2D8-262F-4C19-BED1-ADCAEEAEC82E}">
      <dsp:nvSpPr>
        <dsp:cNvPr id="0" name=""/>
        <dsp:cNvSpPr/>
      </dsp:nvSpPr>
      <dsp:spPr>
        <a:xfrm rot="5400000">
          <a:off x="3326663" y="461863"/>
          <a:ext cx="1179164" cy="5752340"/>
        </a:xfrm>
        <a:prstGeom prst="round2SameRect">
          <a:avLst/>
        </a:prstGeom>
        <a:solidFill>
          <a:schemeClr val="accent5">
            <a:lumMod val="20000"/>
            <a:lumOff val="80000"/>
            <a:alpha val="9000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специализированной помощи всем участникам образовательного процесса в соответствии с рекомендациями </a:t>
          </a:r>
          <a:r>
            <a:rPr lang="ru-RU" sz="20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ПМПк</a:t>
          </a: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 планом межведомственного взаимодействия</a:t>
          </a:r>
          <a:endParaRPr lang="ru-RU" sz="1500" kern="1200" dirty="0"/>
        </a:p>
      </dsp:txBody>
      <dsp:txXfrm rot="-5400000">
        <a:off x="1040075" y="2806013"/>
        <a:ext cx="5694778" cy="10640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8B7CBE-C417-43F0-962D-35C51FA3A689}">
      <dsp:nvSpPr>
        <dsp:cNvPr id="0" name=""/>
        <dsp:cNvSpPr/>
      </dsp:nvSpPr>
      <dsp:spPr>
        <a:xfrm>
          <a:off x="1177674" y="0"/>
          <a:ext cx="3960440" cy="3960440"/>
        </a:xfrm>
        <a:prstGeom prst="triangle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F41216-D5D5-4050-B9F9-F3A66F5A48AB}">
      <dsp:nvSpPr>
        <dsp:cNvPr id="0" name=""/>
        <dsp:cNvSpPr/>
      </dsp:nvSpPr>
      <dsp:spPr>
        <a:xfrm>
          <a:off x="3048003" y="432048"/>
          <a:ext cx="2747921" cy="1224473"/>
        </a:xfrm>
        <a:prstGeom prst="round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элементы песочной терапии</a:t>
          </a:r>
          <a:endParaRPr lang="ru-RU" sz="28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07777" y="491822"/>
        <a:ext cx="2628373" cy="1104925"/>
      </dsp:txXfrm>
    </dsp:sp>
    <dsp:sp modelId="{A9F2700A-5DC1-48E3-9D7D-35DDF894EA62}">
      <dsp:nvSpPr>
        <dsp:cNvPr id="0" name=""/>
        <dsp:cNvSpPr/>
      </dsp:nvSpPr>
      <dsp:spPr>
        <a:xfrm>
          <a:off x="3021784" y="1716145"/>
          <a:ext cx="2734715" cy="730920"/>
        </a:xfrm>
        <a:prstGeom prst="roundRect">
          <a:avLst/>
        </a:prstGeom>
        <a:solidFill>
          <a:schemeClr val="accent4">
            <a:lumMod val="60000"/>
            <a:lumOff val="4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сказкотерапия</a:t>
          </a:r>
          <a:endParaRPr lang="ru-RU" sz="28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57465" y="1751826"/>
        <a:ext cx="2663353" cy="659558"/>
      </dsp:txXfrm>
    </dsp:sp>
    <dsp:sp modelId="{07583AC4-117B-4759-B027-A922768F55A4}">
      <dsp:nvSpPr>
        <dsp:cNvPr id="0" name=""/>
        <dsp:cNvSpPr/>
      </dsp:nvSpPr>
      <dsp:spPr>
        <a:xfrm>
          <a:off x="3028374" y="2520280"/>
          <a:ext cx="2754331" cy="881816"/>
        </a:xfrm>
        <a:prstGeom prst="round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игротерапия</a:t>
          </a:r>
          <a:endParaRPr lang="ru-RU" sz="28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71421" y="2563327"/>
        <a:ext cx="2668237" cy="7957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Прямоугольник 85"/>
          <p:cNvSpPr/>
          <p:nvPr userDrawn="1"/>
        </p:nvSpPr>
        <p:spPr>
          <a:xfrm>
            <a:off x="714348" y="285728"/>
            <a:ext cx="8215370" cy="635798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2556"/>
            <a:ext cx="150016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kern="12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© Фокина Лидия Петровна </a:t>
            </a:r>
            <a:endParaRPr lang="ru-RU" sz="800" kern="1200" dirty="0">
              <a:solidFill>
                <a:schemeClr val="accent5">
                  <a:lumMod val="40000"/>
                  <a:lumOff val="60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 userDrawn="1"/>
        </p:nvGrpSpPr>
        <p:grpSpPr>
          <a:xfrm rot="10800000">
            <a:off x="357158" y="6147194"/>
            <a:ext cx="821538" cy="250033"/>
            <a:chOff x="2714612" y="1428736"/>
            <a:chExt cx="2857520" cy="785818"/>
          </a:xfrm>
        </p:grpSpPr>
        <p:sp>
          <p:nvSpPr>
            <p:cNvPr id="9" name="Овал 8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 userDrawn="1"/>
        </p:nvGrpSpPr>
        <p:grpSpPr>
          <a:xfrm rot="10800000">
            <a:off x="357158" y="5436391"/>
            <a:ext cx="821538" cy="250033"/>
            <a:chOff x="2714612" y="1428736"/>
            <a:chExt cx="2857520" cy="785818"/>
          </a:xfrm>
        </p:grpSpPr>
        <p:sp>
          <p:nvSpPr>
            <p:cNvPr id="15" name="Овал 14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7" name="Группа 86"/>
          <p:cNvGrpSpPr/>
          <p:nvPr userDrawn="1"/>
        </p:nvGrpSpPr>
        <p:grpSpPr>
          <a:xfrm rot="10800000">
            <a:off x="357158" y="4725588"/>
            <a:ext cx="821538" cy="250033"/>
            <a:chOff x="2714612" y="1428736"/>
            <a:chExt cx="2857520" cy="785818"/>
          </a:xfrm>
        </p:grpSpPr>
        <p:sp>
          <p:nvSpPr>
            <p:cNvPr id="88" name="Овал 8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Овал 8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Овал 8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Овал 9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3" name="Группа 92"/>
          <p:cNvGrpSpPr/>
          <p:nvPr userDrawn="1"/>
        </p:nvGrpSpPr>
        <p:grpSpPr>
          <a:xfrm rot="10800000">
            <a:off x="357158" y="4014785"/>
            <a:ext cx="821538" cy="250033"/>
            <a:chOff x="2714612" y="1428736"/>
            <a:chExt cx="2857520" cy="785818"/>
          </a:xfrm>
        </p:grpSpPr>
        <p:sp>
          <p:nvSpPr>
            <p:cNvPr id="94" name="Овал 9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Овал 9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Скругленный прямоугольник 9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Группа 98"/>
          <p:cNvGrpSpPr/>
          <p:nvPr userDrawn="1"/>
        </p:nvGrpSpPr>
        <p:grpSpPr>
          <a:xfrm rot="10800000">
            <a:off x="357158" y="3303982"/>
            <a:ext cx="821538" cy="250033"/>
            <a:chOff x="2714612" y="1428736"/>
            <a:chExt cx="2857520" cy="785818"/>
          </a:xfrm>
        </p:grpSpPr>
        <p:sp>
          <p:nvSpPr>
            <p:cNvPr id="100" name="Овал 99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Овал 101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Овал 102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Скругленный прямоугольник 103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5" name="Группа 104"/>
          <p:cNvGrpSpPr/>
          <p:nvPr userDrawn="1"/>
        </p:nvGrpSpPr>
        <p:grpSpPr>
          <a:xfrm rot="10800000">
            <a:off x="357158" y="2593179"/>
            <a:ext cx="821538" cy="250033"/>
            <a:chOff x="2714612" y="1428736"/>
            <a:chExt cx="2857520" cy="785818"/>
          </a:xfrm>
        </p:grpSpPr>
        <p:sp>
          <p:nvSpPr>
            <p:cNvPr id="106" name="Овал 105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Овал 106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Овал 107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Овал 108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Скругленный прямоугольник 109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1" name="Группа 110"/>
          <p:cNvGrpSpPr/>
          <p:nvPr userDrawn="1"/>
        </p:nvGrpSpPr>
        <p:grpSpPr>
          <a:xfrm rot="10800000">
            <a:off x="357158" y="1882376"/>
            <a:ext cx="821538" cy="250033"/>
            <a:chOff x="2714612" y="1428736"/>
            <a:chExt cx="2857520" cy="785818"/>
          </a:xfrm>
        </p:grpSpPr>
        <p:sp>
          <p:nvSpPr>
            <p:cNvPr id="112" name="Овал 111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Овал 112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4" name="Овал 113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Овал 114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Скругленный прямоугольник 115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7" name="Группа 116"/>
          <p:cNvGrpSpPr/>
          <p:nvPr userDrawn="1"/>
        </p:nvGrpSpPr>
        <p:grpSpPr>
          <a:xfrm rot="10800000">
            <a:off x="357158" y="1171573"/>
            <a:ext cx="821538" cy="250033"/>
            <a:chOff x="2714612" y="1428736"/>
            <a:chExt cx="2857520" cy="785818"/>
          </a:xfrm>
        </p:grpSpPr>
        <p:sp>
          <p:nvSpPr>
            <p:cNvPr id="118" name="Овал 11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Скругленный прямоугольник 12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3" name="Группа 122"/>
          <p:cNvGrpSpPr/>
          <p:nvPr userDrawn="1"/>
        </p:nvGrpSpPr>
        <p:grpSpPr>
          <a:xfrm rot="10800000">
            <a:off x="357158" y="460770"/>
            <a:ext cx="821538" cy="250033"/>
            <a:chOff x="2714612" y="1428736"/>
            <a:chExt cx="2857520" cy="785818"/>
          </a:xfrm>
        </p:grpSpPr>
        <p:sp>
          <p:nvSpPr>
            <p:cNvPr id="124" name="Овал 12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Овал 12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Овал 12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Скругленный прямоугольник 12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548681"/>
            <a:ext cx="6958034" cy="1008111"/>
          </a:xfrm>
        </p:spPr>
        <p:txBody>
          <a:bodyPr/>
          <a:lstStyle/>
          <a:p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 города Нижневартовска детский сад №4 </a:t>
            </a:r>
            <a:b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«Сказка»</a:t>
            </a:r>
            <a:endParaRPr lang="ru-RU" sz="1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564904"/>
            <a:ext cx="7358114" cy="180020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педагогического сопровождения несовершеннолетних и семей, находящихся в социально – опасном положении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Педагог-психолог</a:t>
            </a:r>
          </a:p>
          <a:p>
            <a:pPr algn="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Ковальчук Юлия Константиновна        </a:t>
            </a:r>
          </a:p>
          <a:p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Нижневартовск 2018г.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349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2967335"/>
            <a:ext cx="756083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   </a:t>
            </a:r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1518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1785926"/>
            <a:ext cx="7527210" cy="3013506"/>
          </a:xfrm>
        </p:spPr>
        <p:txBody>
          <a:bodyPr/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комплексной системы социально-психолого-педагогического  сопровождения семей, оказавшихся в СОП и находящихся на грани социально опасной ситуации, оказание содействия в их успешной социальной реабилитации и адаптации в современных условиях, психолого-педагогическая поддержка таких семей.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785918" y="357166"/>
            <a:ext cx="6500858" cy="1357322"/>
          </a:xfrm>
          <a:prstGeom prst="horizontalScroll">
            <a:avLst/>
          </a:prstGeom>
          <a:solidFill>
            <a:srgbClr val="3E99C2">
              <a:alpha val="54902"/>
            </a:srgbClr>
          </a:solidFill>
          <a:ln>
            <a:solidFill>
              <a:srgbClr val="388CB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сопровождения 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389559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1785918" y="357166"/>
            <a:ext cx="6500858" cy="1000132"/>
          </a:xfrm>
          <a:prstGeom prst="horizontalScroll">
            <a:avLst/>
          </a:prstGeom>
          <a:solidFill>
            <a:srgbClr val="3E99C2">
              <a:alpha val="54902"/>
            </a:srgbClr>
          </a:solidFill>
          <a:ln>
            <a:solidFill>
              <a:srgbClr val="388CB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44176" y="28573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99943" y="2276872"/>
            <a:ext cx="7272808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Побуждение родителей к сознательной деятельности по развитию и воспитанию ребенка в семье.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Оптимизация и гармонизация детско-родительских отношений.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Повышение психолого-педагогической и правовой компетентности родителей.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Оказание консультативно-методической помощи родителям в вопросах воспитания и развития детей.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 algn="just" fontAlgn="base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Коррекция нарушений в интеллектуальной, поведенческой и коммуникативной сферах развития ребенка.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434991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331640" y="332656"/>
            <a:ext cx="7272808" cy="1224136"/>
          </a:xfrm>
          <a:prstGeom prst="horizontalScroll">
            <a:avLst/>
          </a:prstGeom>
          <a:solidFill>
            <a:srgbClr val="3E99C2">
              <a:alpha val="54902"/>
            </a:srgbClr>
          </a:solidFill>
          <a:ln>
            <a:solidFill>
              <a:srgbClr val="388CB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 </a:t>
            </a:r>
            <a:r>
              <a:rPr lang="ru-RU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педагогического сопровождения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31640" y="1700808"/>
            <a:ext cx="7308812" cy="576064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3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3">
                  <a:lumMod val="60000"/>
                  <a:lumOff val="4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диагностическое обследование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31640" y="2276872"/>
            <a:ext cx="7344816" cy="792088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4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4">
                  <a:lumMod val="40000"/>
                  <a:lumOff val="6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социального уровня семей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31640" y="3081536"/>
            <a:ext cx="7344816" cy="72008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2">
                  <a:lumMod val="40000"/>
                  <a:lumOff val="6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индивидуального маршрута сопровождения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31640" y="3801616"/>
            <a:ext cx="7344816" cy="779512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tx2">
                  <a:lumMod val="40000"/>
                  <a:lumOff val="6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зон взаимодействия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31640" y="4581128"/>
            <a:ext cx="7344816" cy="93610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6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6">
                  <a:lumMod val="60000"/>
                  <a:lumOff val="4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образовательных технологий, методов и приемов работы с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воспитанниками и семьями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351764" y="5508312"/>
            <a:ext cx="7344816" cy="864096"/>
          </a:xfrm>
          <a:prstGeom prst="round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нкетирование родителей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3484563"/>
            <a:ext cx="71262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283804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331640" y="378022"/>
            <a:ext cx="7272808" cy="1357322"/>
          </a:xfrm>
          <a:prstGeom prst="horizontalScroll">
            <a:avLst/>
          </a:prstGeom>
          <a:solidFill>
            <a:srgbClr val="3E99C2">
              <a:alpha val="54902"/>
            </a:srgbClr>
          </a:solidFill>
          <a:ln>
            <a:solidFill>
              <a:srgbClr val="388CB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 </a:t>
            </a:r>
            <a:r>
              <a:rPr lang="ru-RU" sz="3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педагогического сопровождения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991294647"/>
              </p:ext>
            </p:extLst>
          </p:nvPr>
        </p:nvGraphicFramePr>
        <p:xfrm>
          <a:off x="1524000" y="2060848"/>
          <a:ext cx="6792416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0285952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341212" y="188640"/>
            <a:ext cx="7272808" cy="1368152"/>
          </a:xfrm>
          <a:prstGeom prst="horizontalScroll">
            <a:avLst/>
          </a:prstGeom>
          <a:solidFill>
            <a:srgbClr val="3E99C2">
              <a:alpha val="54902"/>
            </a:srgbClr>
          </a:solidFill>
          <a:ln>
            <a:solidFill>
              <a:srgbClr val="388CB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развивающих занятий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341212" y="1556792"/>
            <a:ext cx="2222676" cy="136815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 коррекция эмоционально – личностной сферы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41212" y="3140968"/>
            <a:ext cx="2222676" cy="331236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на развитие мимики, жестов; игры и этюды на выражение черт характера; сюжетно – ролевые игры на коррекцию взаимоотношений детей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23928" y="1556792"/>
            <a:ext cx="2160240" cy="136815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 коррекция познавательной сферы психики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851920" y="3140968"/>
            <a:ext cx="2232248" cy="331236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упражнения на развитие общей осведомленности, восприятия, воли, внимания, мышления, памяти, воображения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72200" y="1628800"/>
            <a:ext cx="2376264" cy="129614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детей приемам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саморасслабления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44208" y="3140968"/>
            <a:ext cx="2304256" cy="331236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этюды на тренировку отдельных групп мышц, комплексы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психомышечной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тренировки</a:t>
            </a:r>
          </a:p>
        </p:txBody>
      </p:sp>
    </p:spTree>
    <p:extLst>
      <p:ext uri="{BB962C8B-B14F-4D97-AF65-F5344CB8AC3E}">
        <p14:creationId xmlns:p14="http://schemas.microsoft.com/office/powerpoint/2010/main" val="26099431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341212" y="404664"/>
            <a:ext cx="7272808" cy="1152128"/>
          </a:xfrm>
          <a:prstGeom prst="horizontalScroll">
            <a:avLst/>
          </a:prstGeom>
          <a:solidFill>
            <a:srgbClr val="3E99C2">
              <a:alpha val="54902"/>
            </a:srgbClr>
          </a:solidFill>
          <a:ln>
            <a:solidFill>
              <a:srgbClr val="388CB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Методики и технологии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259632" y="1588800"/>
            <a:ext cx="2808312" cy="1696184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и задания, направленные на развитие произвольности</a:t>
            </a:r>
          </a:p>
        </p:txBody>
      </p:sp>
      <p:sp>
        <p:nvSpPr>
          <p:cNvPr id="4" name="Овал 3"/>
          <p:cNvSpPr/>
          <p:nvPr/>
        </p:nvSpPr>
        <p:spPr>
          <a:xfrm>
            <a:off x="5508104" y="1588800"/>
            <a:ext cx="3308620" cy="198421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Вербальные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невербальные игры, поисковые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914836" y="3257416"/>
            <a:ext cx="2880320" cy="144016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Релаксация,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психомышечная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тренировка</a:t>
            </a:r>
          </a:p>
        </p:txBody>
      </p:sp>
      <p:sp>
        <p:nvSpPr>
          <p:cNvPr id="6" name="Овал 5"/>
          <p:cNvSpPr/>
          <p:nvPr/>
        </p:nvSpPr>
        <p:spPr>
          <a:xfrm>
            <a:off x="5364088" y="4325208"/>
            <a:ext cx="3249932" cy="184009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упражнения на развитие эмоционально – волевой сферы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114636" y="4721800"/>
            <a:ext cx="3240360" cy="165618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наглядных пособий (рисунков, фотографий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9978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341212" y="404664"/>
            <a:ext cx="7272808" cy="2160240"/>
          </a:xfrm>
          <a:prstGeom prst="horizontalScroll">
            <a:avLst/>
          </a:prstGeom>
          <a:solidFill>
            <a:srgbClr val="3E99C2">
              <a:alpha val="54902"/>
            </a:srgbClr>
          </a:solidFill>
          <a:ln>
            <a:solidFill>
              <a:srgbClr val="388CB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 коррекционно- развивающего воздействия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268557438"/>
              </p:ext>
            </p:extLst>
          </p:nvPr>
        </p:nvGraphicFramePr>
        <p:xfrm>
          <a:off x="1524000" y="2564904"/>
          <a:ext cx="6936432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471678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1331640" y="378022"/>
            <a:ext cx="7272808" cy="1357322"/>
          </a:xfrm>
          <a:prstGeom prst="horizontalScroll">
            <a:avLst/>
          </a:prstGeom>
          <a:solidFill>
            <a:srgbClr val="3E99C2">
              <a:alpha val="54902"/>
            </a:srgbClr>
          </a:solidFill>
          <a:ln>
            <a:solidFill>
              <a:srgbClr val="388CB2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Аналитико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обобщающий этап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431112" y="2803839"/>
            <a:ext cx="2060768" cy="1417249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перспектив работы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64088" y="2803839"/>
            <a:ext cx="3384376" cy="1849296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 итогового мониторинга динамики развития воспитанников на основе реализации индивидуальных программ сопровождения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2315824" y="1701626"/>
            <a:ext cx="484632" cy="978408"/>
          </a:xfrm>
          <a:prstGeom prst="down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689780" y="1702658"/>
            <a:ext cx="484632" cy="978408"/>
          </a:xfrm>
          <a:prstGeom prst="down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842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924</TotalTime>
  <Words>351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Муниципальное автономное дошкольное образовательное учреждение  города Нижневартовска детский сад №4  «Сказка»</vt:lpstr>
      <vt:lpstr>формирование комплексной системы социально-психолого-педагогического  сопровождения семей, оказавшихся в СОП и находящихся на грани социально опасной ситуации, оказание содействия в их успешной социальной реабилитации и адаптации в современных условиях, психолого-педагогическая поддержка таких семей.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Julia</cp:lastModifiedBy>
  <cp:revision>72</cp:revision>
  <cp:lastPrinted>2015-09-02T07:43:40Z</cp:lastPrinted>
  <dcterms:created xsi:type="dcterms:W3CDTF">2014-11-22T17:16:34Z</dcterms:created>
  <dcterms:modified xsi:type="dcterms:W3CDTF">2018-04-05T16:26:02Z</dcterms:modified>
</cp:coreProperties>
</file>