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6" r:id="rId2"/>
    <p:sldId id="257" r:id="rId3"/>
    <p:sldId id="258" r:id="rId4"/>
    <p:sldId id="259" r:id="rId5"/>
    <p:sldId id="261" r:id="rId6"/>
    <p:sldId id="260" r:id="rId7"/>
    <p:sldId id="262" r:id="rId8"/>
    <p:sldId id="263"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94671" autoAdjust="0"/>
  </p:normalViewPr>
  <p:slideViewPr>
    <p:cSldViewPr>
      <p:cViewPr varScale="1">
        <p:scale>
          <a:sx n="70" d="100"/>
          <a:sy n="70" d="100"/>
        </p:scale>
        <p:origin x="-13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19.08.2020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19.08.2020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19.08.2020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19.08.2020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19.08.2020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19.08.2020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19.08.2020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19.08.2020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19.08.2020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19.08.2020</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340769"/>
            <a:ext cx="7702624" cy="2016223"/>
          </a:xfrm>
        </p:spPr>
        <p:txBody>
          <a:bodyPr>
            <a:noAutofit/>
          </a:bodyPr>
          <a:lstStyle/>
          <a:p>
            <a:r>
              <a:rPr lang="ru-RU" sz="3600" b="1" dirty="0"/>
              <a:t>«Педагогическое общение как основной фактор эффективного взаимодействия педагога и ребёнка»</a:t>
            </a:r>
            <a:r>
              <a:rPr lang="ru-RU" sz="3600" dirty="0"/>
              <a:t/>
            </a:r>
            <a:br>
              <a:rPr lang="ru-RU" sz="3600" dirty="0"/>
            </a:br>
            <a:endParaRPr lang="ru-RU" sz="3600" dirty="0"/>
          </a:p>
        </p:txBody>
      </p:sp>
      <p:sp>
        <p:nvSpPr>
          <p:cNvPr id="3" name="Подзаголовок 2"/>
          <p:cNvSpPr>
            <a:spLocks noGrp="1"/>
          </p:cNvSpPr>
          <p:nvPr>
            <p:ph type="subTitle" idx="1"/>
          </p:nvPr>
        </p:nvSpPr>
        <p:spPr/>
        <p:txBody>
          <a:bodyPr/>
          <a:lstStyle/>
          <a:p>
            <a:r>
              <a:rPr lang="ru-RU" b="1" dirty="0" smtClean="0">
                <a:solidFill>
                  <a:schemeClr val="tx1"/>
                </a:solidFill>
              </a:rPr>
              <a:t>Тихонова Ольга Леонидовна</a:t>
            </a:r>
            <a:endParaRPr lang="ru-RU" b="1" dirty="0">
              <a:solidFill>
                <a:schemeClr val="tx1"/>
              </a:solidFill>
            </a:endParaRPr>
          </a:p>
        </p:txBody>
      </p:sp>
      <p:pic>
        <p:nvPicPr>
          <p:cNvPr id="5123" name="Picture 3" descr="C:\Users\user\Desktop\1588585902_14-p-foni-dlya-uchitelei-3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67544" y="2204864"/>
            <a:ext cx="7920880" cy="2554545"/>
          </a:xfrm>
          <a:prstGeom prst="rect">
            <a:avLst/>
          </a:prstGeom>
        </p:spPr>
        <p:txBody>
          <a:bodyPr wrap="square">
            <a:spAutoFit/>
          </a:bodyPr>
          <a:lstStyle/>
          <a:p>
            <a:pPr algn="ctr"/>
            <a:r>
              <a:rPr lang="ru-RU" sz="3200" b="1" dirty="0">
                <a:latin typeface="Times New Roman" pitchFamily="18" charset="0"/>
                <a:cs typeface="Times New Roman" pitchFamily="18" charset="0"/>
              </a:rPr>
              <a:t>«Педагогическое общение как основной фактор эффективного взаимодействия педагога и ребёнка</a:t>
            </a:r>
            <a:r>
              <a:rPr lang="ru-RU" sz="3200" b="1" dirty="0" smtClean="0">
                <a:latin typeface="Times New Roman" pitchFamily="18" charset="0"/>
                <a:cs typeface="Times New Roman" pitchFamily="18" charset="0"/>
              </a:rPr>
              <a:t>»</a:t>
            </a:r>
          </a:p>
          <a:p>
            <a:pPr algn="ct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r>
              <a:rPr lang="ru-RU" sz="3200" dirty="0" smtClean="0">
                <a:latin typeface="Times New Roman" pitchFamily="18" charset="0"/>
                <a:cs typeface="Times New Roman" pitchFamily="18" charset="0"/>
              </a:rPr>
              <a:t>Тихонова Ольга Леонидовна</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4020270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052736"/>
            <a:ext cx="8229600" cy="5400600"/>
          </a:xfrm>
        </p:spPr>
        <p:txBody>
          <a:bodyPr>
            <a:normAutofit/>
          </a:bodyPr>
          <a:lstStyle/>
          <a:p>
            <a:r>
              <a:rPr lang="ru-RU" dirty="0">
                <a:solidFill>
                  <a:schemeClr val="tx1"/>
                </a:solidFill>
              </a:rPr>
              <a:t>Общение - это единственное, что может расположить </a:t>
            </a:r>
            <a:r>
              <a:rPr lang="ru-RU" dirty="0">
                <a:solidFill>
                  <a:schemeClr val="tx1"/>
                </a:solidFill>
                <a:latin typeface="Times New Roman" pitchFamily="18" charset="0"/>
                <a:cs typeface="Times New Roman" pitchFamily="18" charset="0"/>
              </a:rPr>
              <a:t>людей</a:t>
            </a:r>
            <a:r>
              <a:rPr lang="ru-RU" dirty="0">
                <a:solidFill>
                  <a:schemeClr val="tx1"/>
                </a:solidFill>
              </a:rPr>
              <a:t> друг к другу с первого взгляда. Общение между людьми помогает развитию и формированию личности. Общение должно строиться как игра, по определенным правилам. И именно педагоги должны обучить ребёнка правилам этой игры, привить стремление быть лучше, поддерживать себя в равновесии с людьми, то есть уметь правильно и грамотно общаться. В ходе общения ребенок чувствует и понимает, что его любят и ценят, что он нужен своим близким и друзьям. Вместе с тем ребенок реализует свою потребность в общении и демонстрирует уже имеющиеся у него коммуникативные способности и навыки.</a:t>
            </a:r>
            <a:r>
              <a:rPr lang="ru-RU" b="1" dirty="0">
                <a:solidFill>
                  <a:schemeClr val="tx1"/>
                </a:solidFill>
              </a:rPr>
              <a:t> </a:t>
            </a:r>
            <a:endParaRPr lang="ru-RU" dirty="0">
              <a:solidFill>
                <a:schemeClr val="tx1"/>
              </a:solidFill>
            </a:endParaRPr>
          </a:p>
          <a:p>
            <a:endParaRPr lang="ru-RU" dirty="0"/>
          </a:p>
        </p:txBody>
      </p:sp>
      <p:sp>
        <p:nvSpPr>
          <p:cNvPr id="2" name="Заголовок 1"/>
          <p:cNvSpPr>
            <a:spLocks noGrp="1"/>
          </p:cNvSpPr>
          <p:nvPr>
            <p:ph type="title"/>
          </p:nvPr>
        </p:nvSpPr>
        <p:spPr>
          <a:xfrm>
            <a:off x="467544" y="-1143000"/>
            <a:ext cx="8229600" cy="107504"/>
          </a:xfrm>
        </p:spPr>
        <p:txBody>
          <a:bodyPr>
            <a:normAutofit fontScale="90000"/>
          </a:bodyPr>
          <a:lstStyle/>
          <a:p>
            <a:endParaRPr lang="ru-RU" dirty="0"/>
          </a:p>
        </p:txBody>
      </p:sp>
    </p:spTree>
    <p:extLst>
      <p:ext uri="{BB962C8B-B14F-4D97-AF65-F5344CB8AC3E}">
        <p14:creationId xmlns:p14="http://schemas.microsoft.com/office/powerpoint/2010/main" val="39887764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57452" y="452146"/>
            <a:ext cx="8136904" cy="3416320"/>
          </a:xfrm>
          <a:prstGeom prst="rect">
            <a:avLst/>
          </a:prstGeom>
        </p:spPr>
        <p:txBody>
          <a:bodyPr wrap="square">
            <a:spAutoFit/>
          </a:bodyPr>
          <a:lstStyle/>
          <a:p>
            <a:r>
              <a:rPr lang="ru-RU" sz="2400" dirty="0">
                <a:latin typeface="Times New Roman" pitchFamily="18" charset="0"/>
                <a:cs typeface="Times New Roman" pitchFamily="18" charset="0"/>
              </a:rPr>
              <a:t>При организации образовательного процесса функционируют три параллели общения: учитель - ученик, учитель – родитель, ученик – родитель, - т.к. каждая представленная параллель довольно обширна, то целесообразно остановиться непосредственно на участниках учебного</a:t>
            </a:r>
          </a:p>
          <a:p>
            <a:r>
              <a:rPr lang="ru-RU" sz="2400" dirty="0">
                <a:latin typeface="Times New Roman" pitchFamily="18" charset="0"/>
                <a:cs typeface="Times New Roman" pitchFamily="18" charset="0"/>
              </a:rPr>
              <a:t>процесса и рассмотреть параллель ученик – учитель, что вытекает из самого определения понятия «педагогическое общение».</a:t>
            </a:r>
          </a:p>
        </p:txBody>
      </p:sp>
      <p:pic>
        <p:nvPicPr>
          <p:cNvPr id="1026" name="Picture 2" descr="C:\Users\user\Desktop\urok_god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748331"/>
            <a:ext cx="8398820" cy="2993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4754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476672"/>
            <a:ext cx="7776864" cy="2308324"/>
          </a:xfrm>
          <a:prstGeom prst="rect">
            <a:avLst/>
          </a:prstGeom>
        </p:spPr>
        <p:txBody>
          <a:bodyPr wrap="square">
            <a:spAutoFit/>
          </a:bodyPr>
          <a:lstStyle/>
          <a:p>
            <a:r>
              <a:rPr lang="ru-RU" sz="2400" dirty="0">
                <a:latin typeface="Times New Roman" pitchFamily="18" charset="0"/>
                <a:cs typeface="Times New Roman" pitchFamily="18" charset="0"/>
              </a:rPr>
              <a:t>В широком смысле под педагогическим общение понимается многоплановый процесс организации, установления и развития коммуникации, взаимопонимания и взаимодействия между педагогами и учащимися, порождаемый целями и содержанием их совместной деятельности</a:t>
            </a:r>
            <a:endParaRPr lang="ru-RU" sz="2400" dirty="0">
              <a:latin typeface="Times New Roman" pitchFamily="18" charset="0"/>
              <a:cs typeface="Times New Roman" pitchFamily="18" charset="0"/>
            </a:endParaRPr>
          </a:p>
        </p:txBody>
      </p:sp>
      <p:pic>
        <p:nvPicPr>
          <p:cNvPr id="2050" name="Picture 2" descr="C:\Users\user\Desktop\v-kakix-uchrezhdeniyax-mozhet-rabotat-psixolog-pedago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5" y="2784996"/>
            <a:ext cx="8424937" cy="36683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38428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980728"/>
            <a:ext cx="8640960" cy="2308324"/>
          </a:xfrm>
          <a:prstGeom prst="rect">
            <a:avLst/>
          </a:prstGeom>
        </p:spPr>
        <p:txBody>
          <a:bodyPr wrap="square">
            <a:spAutoFit/>
          </a:bodyPr>
          <a:lstStyle/>
          <a:p>
            <a:r>
              <a:rPr lang="ru-RU" sz="2400" dirty="0" smtClean="0">
                <a:latin typeface="Times New Roman" pitchFamily="18" charset="0"/>
                <a:cs typeface="Times New Roman" pitchFamily="18" charset="0"/>
              </a:rPr>
              <a:t>Педагогическое </a:t>
            </a:r>
            <a:r>
              <a:rPr lang="ru-RU" sz="2400" dirty="0">
                <a:latin typeface="Times New Roman" pitchFamily="18" charset="0"/>
                <a:cs typeface="Times New Roman" pitchFamily="18" charset="0"/>
              </a:rPr>
              <a:t>общение должно ориентироваться не только на достоинство человека как важнейшую ценность общения. Большое значение для продуктивного общения имеют такие этические ценности, как честность, откровенность, бескорыстие, доверие, милосердие, благодарность, забота, верность слову. </a:t>
            </a:r>
          </a:p>
        </p:txBody>
      </p:sp>
      <p:pic>
        <p:nvPicPr>
          <p:cNvPr id="3076" name="Picture 4" descr="C:\Users\user\Desktop\3147848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289051"/>
            <a:ext cx="8640960" cy="33083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7711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48680"/>
            <a:ext cx="8496944" cy="1938992"/>
          </a:xfrm>
          <a:prstGeom prst="rect">
            <a:avLst/>
          </a:prstGeom>
        </p:spPr>
        <p:txBody>
          <a:bodyPr wrap="square">
            <a:spAutoFit/>
          </a:bodyPr>
          <a:lstStyle/>
          <a:p>
            <a:r>
              <a:rPr lang="ru-RU" sz="2400" dirty="0">
                <a:latin typeface="Times New Roman" pitchFamily="18" charset="0"/>
                <a:cs typeface="Times New Roman" pitchFamily="18" charset="0"/>
              </a:rPr>
              <a:t>Если говорить конкретно, то педагогическое общение —это профессиональное общение преподавателя с учащимися в целостном педагогическом процессе, развивающееся в двух направлениях: организация отношений с учащимися и управление общением в детском коллективе.</a:t>
            </a:r>
          </a:p>
        </p:txBody>
      </p:sp>
      <p:pic>
        <p:nvPicPr>
          <p:cNvPr id="3" name="Picture 2" descr="C:\Users\user\Desktop\s1200.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857004"/>
            <a:ext cx="8712968" cy="3834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5406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1700808"/>
            <a:ext cx="8352928" cy="830997"/>
          </a:xfrm>
          <a:prstGeom prst="rect">
            <a:avLst/>
          </a:prstGeom>
        </p:spPr>
        <p:txBody>
          <a:bodyPr wrap="square">
            <a:spAutoFit/>
          </a:bodyPr>
          <a:lstStyle/>
          <a:p>
            <a:pPr algn="ctr"/>
            <a:r>
              <a:rPr lang="ru-RU" sz="2400" dirty="0">
                <a:latin typeface="Times New Roman" pitchFamily="18" charset="0"/>
                <a:cs typeface="Times New Roman" pitchFamily="18" charset="0"/>
              </a:rPr>
              <a:t>Педагог должен «вести ребенка по жизни»: обучать, воспитывать, направлять духовное и телесное развитие.</a:t>
            </a:r>
          </a:p>
        </p:txBody>
      </p:sp>
      <p:pic>
        <p:nvPicPr>
          <p:cNvPr id="4098" name="Picture 2" descr="C:\Users\user\Desktop\har_slov_metodov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780928"/>
            <a:ext cx="8352928" cy="3816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4647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24744"/>
            <a:ext cx="8229600" cy="4536504"/>
          </a:xfrm>
        </p:spPr>
        <p:txBody>
          <a:bodyPr>
            <a:normAutofit/>
          </a:bodyPr>
          <a:lstStyle/>
          <a:p>
            <a:endParaRPr lang="ru-RU" sz="6000" i="1" dirty="0">
              <a:solidFill>
                <a:srgbClr val="002060"/>
              </a:solidFill>
              <a:latin typeface="Times New Roman" pitchFamily="18" charset="0"/>
              <a:cs typeface="Times New Roman" pitchFamily="18" charset="0"/>
            </a:endParaRPr>
          </a:p>
        </p:txBody>
      </p:sp>
      <p:pic>
        <p:nvPicPr>
          <p:cNvPr id="6146" name="Picture 2" descr="C:\Users\user\Desktop\img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25252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6582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43</TotalTime>
  <Words>315</Words>
  <Application>Microsoft Office PowerPoint</Application>
  <PresentationFormat>Экран (4:3)</PresentationFormat>
  <Paragraphs>11</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Волна</vt:lpstr>
      <vt:lpstr>«Педагогическое общение как основной фактор эффективного взаимодействия педагога и ребёнка»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«Педагогическое общение как основной фактор эффективного взаимодействия педагога и ребёнка» </dc:title>
  <dc:creator>user</dc:creator>
  <cp:lastModifiedBy>user</cp:lastModifiedBy>
  <cp:revision>8</cp:revision>
  <dcterms:created xsi:type="dcterms:W3CDTF">2020-08-19T09:12:24Z</dcterms:created>
  <dcterms:modified xsi:type="dcterms:W3CDTF">2020-08-19T10:06:43Z</dcterms:modified>
</cp:coreProperties>
</file>