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90" y="-7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210D-EB2E-4EF1-B419-CA4F36EE6416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5D6E-80C5-4568-B620-D5B3E34D2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210D-EB2E-4EF1-B419-CA4F36EE6416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5D6E-80C5-4568-B620-D5B3E34D2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210D-EB2E-4EF1-B419-CA4F36EE6416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5D6E-80C5-4568-B620-D5B3E34D2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210D-EB2E-4EF1-B419-CA4F36EE6416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5D6E-80C5-4568-B620-D5B3E34D2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210D-EB2E-4EF1-B419-CA4F36EE6416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5D6E-80C5-4568-B620-D5B3E34D2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210D-EB2E-4EF1-B419-CA4F36EE6416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5D6E-80C5-4568-B620-D5B3E34D2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210D-EB2E-4EF1-B419-CA4F36EE6416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5D6E-80C5-4568-B620-D5B3E34D2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210D-EB2E-4EF1-B419-CA4F36EE6416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5D6E-80C5-4568-B620-D5B3E34D2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210D-EB2E-4EF1-B419-CA4F36EE6416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5D6E-80C5-4568-B620-D5B3E34D2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210D-EB2E-4EF1-B419-CA4F36EE6416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5D6E-80C5-4568-B620-D5B3E34D2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6210D-EB2E-4EF1-B419-CA4F36EE6416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D5D6E-80C5-4568-B620-D5B3E34D2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6210D-EB2E-4EF1-B419-CA4F36EE6416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D5D6E-80C5-4568-B620-D5B3E34D2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53245"/>
            <a:ext cx="7772400" cy="1728191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ВЕРНЁМСЯ  К  ЗАГАДКАМ…….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53444"/>
            <a:ext cx="6400800" cy="244827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Материалы для обобщающего урока по комедии </a:t>
            </a:r>
            <a:r>
              <a:rPr lang="ru-RU" dirty="0" err="1" smtClean="0">
                <a:solidFill>
                  <a:schemeClr val="tx1"/>
                </a:solidFill>
              </a:rPr>
              <a:t>Грибоедова</a:t>
            </a:r>
            <a:r>
              <a:rPr lang="ru-RU" dirty="0" smtClean="0">
                <a:solidFill>
                  <a:schemeClr val="tx1"/>
                </a:solidFill>
              </a:rPr>
              <a:t> «Горе от ума»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Учитель </a:t>
            </a:r>
            <a:r>
              <a:rPr lang="ru-RU" dirty="0" err="1" smtClean="0">
                <a:solidFill>
                  <a:schemeClr val="tx1"/>
                </a:solidFill>
              </a:rPr>
              <a:t>Сизова</a:t>
            </a:r>
            <a:r>
              <a:rPr lang="ru-RU" dirty="0" smtClean="0">
                <a:solidFill>
                  <a:schemeClr val="tx1"/>
                </a:solidFill>
              </a:rPr>
              <a:t> С.Ю.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7260"/>
            <a:ext cx="2894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Уровень характеров: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936" y="1273324"/>
            <a:ext cx="3888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Образ Скалозуба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Семейство </a:t>
            </a:r>
            <a:r>
              <a:rPr lang="ru-RU" sz="2400" dirty="0" err="1" smtClean="0"/>
              <a:t>Тугоуховских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Образ </a:t>
            </a:r>
            <a:r>
              <a:rPr lang="ru-RU" sz="2400" dirty="0" err="1" smtClean="0"/>
              <a:t>Загорецкого</a:t>
            </a: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Образ Репетилова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489348"/>
            <a:ext cx="23156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Каких героев</a:t>
            </a:r>
          </a:p>
          <a:p>
            <a:endParaRPr lang="ru-RU" sz="2000" dirty="0" smtClean="0"/>
          </a:p>
          <a:p>
            <a:r>
              <a:rPr lang="ru-RU" sz="2000" dirty="0" smtClean="0"/>
              <a:t>можно назвать</a:t>
            </a:r>
          </a:p>
          <a:p>
            <a:endParaRPr lang="ru-RU" sz="2000" dirty="0" smtClean="0"/>
          </a:p>
          <a:p>
            <a:r>
              <a:rPr lang="ru-RU" sz="2000" dirty="0" smtClean="0"/>
              <a:t>чисто комедийными?</a:t>
            </a:r>
          </a:p>
          <a:p>
            <a:endParaRPr lang="ru-RU" sz="2000" dirty="0" smtClean="0"/>
          </a:p>
          <a:p>
            <a:r>
              <a:rPr lang="ru-RU" sz="2000" dirty="0" smtClean="0"/>
              <a:t>(противоречие</a:t>
            </a:r>
          </a:p>
          <a:p>
            <a:r>
              <a:rPr lang="ru-RU" sz="2000" dirty="0" smtClean="0"/>
              <a:t>между самооценкой</a:t>
            </a:r>
          </a:p>
          <a:p>
            <a:r>
              <a:rPr lang="ru-RU" sz="2000" dirty="0" smtClean="0"/>
              <a:t>и впечатлением)</a:t>
            </a:r>
            <a:endParaRPr lang="ru-RU" sz="2000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3563888" y="1129308"/>
            <a:ext cx="4608512" cy="3312368"/>
          </a:xfrm>
          <a:prstGeom prst="verticalScroll">
            <a:avLst/>
          </a:prstGeom>
          <a:solidFill>
            <a:srgbClr val="00B050">
              <a:alpha val="9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0"/>
            <a:ext cx="7200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Проблема  стиля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057300"/>
            <a:ext cx="4067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Признаки классицизма: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1521" y="1849388"/>
            <a:ext cx="2736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Теория 3-х единств: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Места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Времени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Действия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4009628"/>
            <a:ext cx="32019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Прием говорящих фамилий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292080" y="1777380"/>
            <a:ext cx="33914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Четкое деление на положительных и</a:t>
            </a:r>
          </a:p>
          <a:p>
            <a:r>
              <a:rPr lang="ru-RU" sz="2400" dirty="0" smtClean="0"/>
              <a:t>отрицательных героев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139952" y="4009628"/>
            <a:ext cx="4710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Воспитательная задача: порок наказан, добродетель торжествует</a:t>
            </a:r>
            <a:endParaRPr lang="ru-RU" sz="2400" dirty="0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0" y="1849388"/>
            <a:ext cx="3419872" cy="1656184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076056" y="1777380"/>
            <a:ext cx="3528392" cy="1224136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0" y="4009628"/>
            <a:ext cx="3059832" cy="972688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3923928" y="3937620"/>
            <a:ext cx="4968552" cy="936104"/>
          </a:xfrm>
          <a:prstGeom prst="flowChartAlternate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53244"/>
            <a:ext cx="3363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Черты  романтизма: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921396"/>
            <a:ext cx="3049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Конфликт героя и мира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1777380"/>
            <a:ext cx="4666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Герой – бунтарь, одиночка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3721596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эмоциональность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3793604"/>
            <a:ext cx="3904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Нет изображения среды</a:t>
            </a:r>
          </a:p>
        </p:txBody>
      </p:sp>
      <p:sp>
        <p:nvSpPr>
          <p:cNvPr id="7" name="Овал 6"/>
          <p:cNvSpPr/>
          <p:nvPr/>
        </p:nvSpPr>
        <p:spPr>
          <a:xfrm>
            <a:off x="179512" y="1633364"/>
            <a:ext cx="3672408" cy="14184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788024" y="1417340"/>
            <a:ext cx="4355976" cy="15624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0" y="3649588"/>
            <a:ext cx="3275856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499992" y="3433564"/>
            <a:ext cx="4320480" cy="15624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53244"/>
            <a:ext cx="35012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Признаки  реализма: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1489348"/>
            <a:ext cx="725288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Общественно значимый конфликт</a:t>
            </a:r>
          </a:p>
          <a:p>
            <a:pPr>
              <a:buFont typeface="Wingdings" pitchFamily="2" charset="2"/>
              <a:buChar char="ü"/>
            </a:pPr>
            <a:endParaRPr lang="ru-RU" sz="2800" dirty="0" smtClean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Отражение времени после войны 1812 года</a:t>
            </a:r>
          </a:p>
          <a:p>
            <a:pPr>
              <a:buFont typeface="Wingdings" pitchFamily="2" charset="2"/>
              <a:buChar char="ü"/>
            </a:pPr>
            <a:endParaRPr lang="ru-RU" sz="2800" dirty="0" smtClean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Исследование общества, его влияния на систему ценностей человека</a:t>
            </a:r>
          </a:p>
          <a:p>
            <a:pPr>
              <a:buFont typeface="Wingdings" pitchFamily="2" charset="2"/>
              <a:buChar char="ü"/>
            </a:pPr>
            <a:endParaRPr lang="ru-RU" sz="2800" dirty="0" smtClean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Индивидуализация характеров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9877" y="409228"/>
            <a:ext cx="4504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 теперь………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37370" y="2395835"/>
            <a:ext cx="38692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сочинение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2123728" y="1273324"/>
            <a:ext cx="5040560" cy="4248472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489348"/>
            <a:ext cx="86426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Можно ли считать «Горе от ума» </a:t>
            </a:r>
          </a:p>
          <a:p>
            <a:r>
              <a:rPr lang="ru-RU" sz="4400" dirty="0" smtClean="0"/>
              <a:t>актуальным произведением?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65212"/>
            <a:ext cx="84249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ЧЕМ СМЫСЛ НАЗВАНИЯ?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921396"/>
            <a:ext cx="96435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«Горе уму» = горе тебе</a:t>
            </a:r>
          </a:p>
          <a:p>
            <a:endParaRPr lang="ru-RU" sz="3600" dirty="0"/>
          </a:p>
          <a:p>
            <a:r>
              <a:rPr lang="ru-RU" sz="3600" dirty="0" smtClean="0"/>
              <a:t>«Горе от ума» =…….?</a:t>
            </a:r>
          </a:p>
          <a:p>
            <a:endParaRPr lang="ru-RU" sz="3600" dirty="0"/>
          </a:p>
          <a:p>
            <a:r>
              <a:rPr lang="ru-RU" sz="3600" dirty="0" smtClean="0"/>
              <a:t>Кто-нибудь в пьесе кого-нибудь осчастливил?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769268"/>
            <a:ext cx="2632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Ум  Чацкого - 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1777380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Ум представителей</a:t>
            </a:r>
          </a:p>
          <a:p>
            <a:r>
              <a:rPr lang="ru-RU" sz="2800" dirty="0" err="1"/>
              <a:t>ф</a:t>
            </a:r>
            <a:r>
              <a:rPr lang="ru-RU" sz="2800" dirty="0" err="1" smtClean="0"/>
              <a:t>амусовского</a:t>
            </a:r>
            <a:r>
              <a:rPr lang="ru-RU" sz="2800" dirty="0" smtClean="0"/>
              <a:t> общества -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4009628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Ум Софьи -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697260"/>
            <a:ext cx="5200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/>
              <a:t> совокупность передовых идей, </a:t>
            </a:r>
          </a:p>
          <a:p>
            <a:r>
              <a:rPr lang="ru-RU" sz="2400" dirty="0"/>
              <a:t>с</a:t>
            </a:r>
            <a:r>
              <a:rPr lang="ru-RU" sz="2400" dirty="0" smtClean="0"/>
              <a:t>тремление   к  духовной свободе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697260"/>
            <a:ext cx="4572000" cy="86409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139952" y="1921396"/>
            <a:ext cx="53471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= смышленость; ум, способный рассчитывать выгоду, = умение жить, делать карьеру,  получать чины, подчиняться общим правилам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1921396"/>
            <a:ext cx="5004048" cy="151216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572000" y="4009628"/>
            <a:ext cx="4708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= ум сердца, умение чувствовать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355976" y="4009628"/>
            <a:ext cx="4788024" cy="57606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41276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Чего не хватает  каждому типу  ума????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395835"/>
            <a:ext cx="25922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сердца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2395835"/>
            <a:ext cx="33843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свободы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4822" y="3649587"/>
            <a:ext cx="513435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Гармонии с разумом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ятно 2 7"/>
          <p:cNvSpPr/>
          <p:nvPr/>
        </p:nvSpPr>
        <p:spPr>
          <a:xfrm>
            <a:off x="-324544" y="1705372"/>
            <a:ext cx="3888432" cy="2138536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20072" y="2209428"/>
            <a:ext cx="3744416" cy="13464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1619672" y="3649588"/>
            <a:ext cx="5472608" cy="1872208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93204"/>
            <a:ext cx="76328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 ЧЁМ  ЭТА  ПЬЕСА?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417340"/>
            <a:ext cx="902690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О конфликте ума высокого и ума делового (один и все, талант и посредственность)</a:t>
            </a:r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 ненужности  высокого ума в России (</a:t>
            </a:r>
            <a:r>
              <a:rPr lang="ru-RU" sz="2000" dirty="0" err="1" smtClean="0"/>
              <a:t>без-умное</a:t>
            </a:r>
            <a:r>
              <a:rPr lang="ru-RU" sz="2000" dirty="0" smtClean="0"/>
              <a:t> существование спокойнее)</a:t>
            </a:r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 «человечности» борьбы идеалистов, об их душевной </a:t>
            </a:r>
            <a:r>
              <a:rPr lang="ru-RU" sz="2000" u="sng" dirty="0" smtClean="0"/>
              <a:t>глухоте</a:t>
            </a:r>
            <a:r>
              <a:rPr lang="ru-RU" sz="2000" dirty="0" smtClean="0"/>
              <a:t> к чувствам другого человека, об их неспособности сделать конкретного человека счастливым</a:t>
            </a:r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 трагической любви, основанной на конфликте между силой и объектом чувства</a:t>
            </a:r>
          </a:p>
          <a:p>
            <a:pPr>
              <a:buFont typeface="Arial" pitchFamily="34" charset="0"/>
              <a:buChar char="•"/>
            </a:pPr>
            <a:endParaRPr lang="ru-RU" sz="2000" dirty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О трагедии максимализма, не умеющего идти на компромиссы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0"/>
            <a:ext cx="64807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Проблема жанра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129308"/>
            <a:ext cx="8712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основе комического всегда лежит  несоответствие идеалу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2209428"/>
            <a:ext cx="353218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Языковой уровень</a:t>
            </a:r>
          </a:p>
          <a:p>
            <a:pPr>
              <a:buFont typeface="Wingdings" pitchFamily="2" charset="2"/>
              <a:buChar char="ü"/>
            </a:pPr>
            <a:endParaRPr lang="ru-RU" sz="2800" dirty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Сюжетный уровень</a:t>
            </a:r>
          </a:p>
          <a:p>
            <a:pPr>
              <a:buFont typeface="Wingdings" pitchFamily="2" charset="2"/>
              <a:buChar char="ü"/>
            </a:pPr>
            <a:endParaRPr lang="ru-RU" sz="2800" dirty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Уровень характеров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9228"/>
            <a:ext cx="10618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                                                    ЯЗЫКОВОЙ УРОВЕНЬ </a:t>
            </a:r>
            <a:r>
              <a:rPr lang="ru-RU" sz="2000" b="1" dirty="0" smtClean="0"/>
              <a:t>: </a:t>
            </a:r>
          </a:p>
          <a:p>
            <a:r>
              <a:rPr lang="ru-RU" sz="2000" b="1" dirty="0" smtClean="0"/>
              <a:t>                     РЕЧЬ ГЕРОЕВ В ПЬЕСЕ – ОСНОВНОЕ СРЕДСТВО ХАРАКТЕРИСТИКИ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777380"/>
            <a:ext cx="29553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1. Смысловые нелепицы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1489348"/>
            <a:ext cx="33537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Армейский юмор Скалозуба</a:t>
            </a:r>
          </a:p>
          <a:p>
            <a:r>
              <a:rPr lang="ru-RU" dirty="0" smtClean="0"/>
              <a:t>«Мы с нею вместе не служили»</a:t>
            </a:r>
          </a:p>
          <a:p>
            <a:r>
              <a:rPr lang="ru-RU" dirty="0" smtClean="0"/>
              <a:t>«Я </a:t>
            </a:r>
            <a:r>
              <a:rPr lang="ru-RU" dirty="0" err="1" smtClean="0"/>
              <a:t>князь-Григорию</a:t>
            </a:r>
            <a:r>
              <a:rPr lang="ru-RU" dirty="0" smtClean="0"/>
              <a:t> и вам</a:t>
            </a:r>
          </a:p>
          <a:p>
            <a:r>
              <a:rPr lang="ru-RU" dirty="0" smtClean="0"/>
              <a:t>Фельдфебеля в </a:t>
            </a:r>
            <a:r>
              <a:rPr lang="ru-RU" dirty="0" err="1" smtClean="0"/>
              <a:t>Вольтеры</a:t>
            </a:r>
            <a:r>
              <a:rPr lang="ru-RU" dirty="0" smtClean="0"/>
              <a:t> дам,</a:t>
            </a:r>
          </a:p>
          <a:p>
            <a:r>
              <a:rPr lang="ru-RU" dirty="0" smtClean="0"/>
              <a:t>Он в три шеренги вас построит,</a:t>
            </a:r>
          </a:p>
          <a:p>
            <a:r>
              <a:rPr lang="ru-RU" dirty="0" smtClean="0"/>
              <a:t>А пикнете, так мигом успокоит» </a:t>
            </a:r>
            <a:endParaRPr lang="ru-RU" dirty="0"/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644008" y="1489348"/>
            <a:ext cx="4032448" cy="1728192"/>
          </a:xfrm>
          <a:prstGeom prst="verticalScroll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5536" y="3937620"/>
            <a:ext cx="26379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2. Гротеск (доведение</a:t>
            </a:r>
          </a:p>
          <a:p>
            <a:r>
              <a:rPr lang="ru-RU" sz="2000" b="1" dirty="0"/>
              <a:t>д</a:t>
            </a:r>
            <a:r>
              <a:rPr lang="ru-RU" sz="2000" b="1" dirty="0" smtClean="0"/>
              <a:t>о абсурда)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081636"/>
            <a:ext cx="43488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«Покойница с ума сходила восемь раз!»</a:t>
            </a:r>
            <a:endParaRPr lang="ru-RU" sz="2000" b="1" dirty="0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4499992" y="3937620"/>
            <a:ext cx="4248472" cy="1321304"/>
          </a:xfrm>
          <a:prstGeom prst="horizontalScroll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5252"/>
            <a:ext cx="29760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3. Алогизм</a:t>
            </a:r>
          </a:p>
          <a:p>
            <a:r>
              <a:rPr lang="ru-RU" sz="2000" b="1" dirty="0" smtClean="0"/>
              <a:t>(намеренное нарушение</a:t>
            </a:r>
          </a:p>
          <a:p>
            <a:r>
              <a:rPr lang="ru-RU" sz="2000" b="1" dirty="0"/>
              <a:t>л</a:t>
            </a:r>
            <a:r>
              <a:rPr lang="ru-RU" sz="2000" b="1" dirty="0" smtClean="0"/>
              <a:t>огических связей)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211960" y="697260"/>
            <a:ext cx="50883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«По-христиански так, он жалости достоин;</a:t>
            </a:r>
          </a:p>
          <a:p>
            <a:r>
              <a:rPr lang="ru-RU" sz="2000" dirty="0" smtClean="0"/>
              <a:t>Был острый человек, имел душ сотни три»</a:t>
            </a:r>
            <a:endParaRPr lang="ru-RU" sz="20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139952" y="409228"/>
            <a:ext cx="5004048" cy="1465320"/>
          </a:xfrm>
          <a:prstGeom prst="horizontalScroll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3528" y="2929508"/>
            <a:ext cx="28701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 startAt="4"/>
            </a:pPr>
            <a:r>
              <a:rPr lang="ru-RU" sz="2000" b="1" dirty="0" smtClean="0"/>
              <a:t>Не к месту </a:t>
            </a:r>
            <a:r>
              <a:rPr lang="ru-RU" sz="2000" b="1" dirty="0" err="1" smtClean="0"/>
              <a:t>использо</a:t>
            </a:r>
            <a:r>
              <a:rPr lang="ru-RU" sz="2000" b="1" dirty="0" smtClean="0"/>
              <a:t>-</a:t>
            </a:r>
          </a:p>
          <a:p>
            <a:pPr marL="342900" indent="-342900"/>
            <a:r>
              <a:rPr lang="ru-RU" sz="2000" b="1" dirty="0"/>
              <a:t>в</a:t>
            </a:r>
            <a:r>
              <a:rPr lang="ru-RU" sz="2000" b="1" dirty="0" smtClean="0"/>
              <a:t>анные иностранные</a:t>
            </a:r>
          </a:p>
          <a:p>
            <a:pPr marL="342900" indent="-342900"/>
            <a:r>
              <a:rPr lang="ru-RU" sz="2000" b="1" dirty="0" smtClean="0"/>
              <a:t>слова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55976" y="3073524"/>
            <a:ext cx="4788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«Нет, если б видели мой </a:t>
            </a:r>
            <a:r>
              <a:rPr lang="ru-RU" sz="2000" dirty="0" err="1" smtClean="0"/>
              <a:t>тюрлюрлю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атласный!»</a:t>
            </a:r>
            <a:endParaRPr lang="ru-RU" sz="2000" dirty="0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211960" y="2929508"/>
            <a:ext cx="4536504" cy="1080120"/>
          </a:xfrm>
          <a:prstGeom prst="horizontalScroll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7260"/>
            <a:ext cx="280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Сюжетный уровень: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1840" y="1273324"/>
            <a:ext cx="32917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Ошибочные действия</a:t>
            </a:r>
          </a:p>
          <a:p>
            <a:pPr>
              <a:buFont typeface="Wingdings" pitchFamily="2" charset="2"/>
              <a:buChar char="Ø"/>
            </a:pPr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Недоразумения</a:t>
            </a:r>
          </a:p>
          <a:p>
            <a:pPr>
              <a:buFont typeface="Wingdings" pitchFamily="2" charset="2"/>
              <a:buChar char="Ø"/>
            </a:pPr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Вранье</a:t>
            </a:r>
          </a:p>
          <a:p>
            <a:pPr>
              <a:buFont typeface="Wingdings" pitchFamily="2" charset="2"/>
              <a:buChar char="Ø"/>
            </a:pPr>
            <a:endParaRPr lang="ru-RU" sz="2400" dirty="0"/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Комические ситуации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513684"/>
            <a:ext cx="4076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+ мотивы  глухоты,  сквозняка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1090</TotalTime>
  <Words>429</Words>
  <Application>Microsoft Office PowerPoint</Application>
  <PresentationFormat>Экран (16:10)</PresentationFormat>
  <Paragraphs>114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ВЕРНЁМСЯ  К  ЗАГАДКАМ…….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Сизова</dc:creator>
  <cp:lastModifiedBy>Светлана Сизова</cp:lastModifiedBy>
  <cp:revision>17</cp:revision>
  <dcterms:created xsi:type="dcterms:W3CDTF">2017-11-15T17:09:09Z</dcterms:created>
  <dcterms:modified xsi:type="dcterms:W3CDTF">2018-11-06T13:37:19Z</dcterms:modified>
</cp:coreProperties>
</file>