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74" r:id="rId2"/>
    <p:sldId id="375" r:id="rId3"/>
    <p:sldId id="373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8" r:id="rId13"/>
    <p:sldId id="269" r:id="rId14"/>
    <p:sldId id="270" r:id="rId15"/>
    <p:sldId id="272" r:id="rId16"/>
    <p:sldId id="273" r:id="rId17"/>
    <p:sldId id="274" r:id="rId18"/>
    <p:sldId id="276" r:id="rId19"/>
    <p:sldId id="277" r:id="rId20"/>
    <p:sldId id="278" r:id="rId21"/>
    <p:sldId id="280" r:id="rId22"/>
    <p:sldId id="281" r:id="rId23"/>
    <p:sldId id="282" r:id="rId24"/>
    <p:sldId id="284" r:id="rId25"/>
    <p:sldId id="285" r:id="rId26"/>
    <p:sldId id="286" r:id="rId27"/>
    <p:sldId id="288" r:id="rId28"/>
    <p:sldId id="289" r:id="rId29"/>
    <p:sldId id="290" r:id="rId30"/>
    <p:sldId id="292" r:id="rId31"/>
    <p:sldId id="293" r:id="rId32"/>
    <p:sldId id="294" r:id="rId33"/>
    <p:sldId id="376" r:id="rId34"/>
    <p:sldId id="378" r:id="rId35"/>
    <p:sldId id="379" r:id="rId36"/>
    <p:sldId id="381" r:id="rId37"/>
    <p:sldId id="382" r:id="rId38"/>
    <p:sldId id="383" r:id="rId39"/>
    <p:sldId id="385" r:id="rId40"/>
    <p:sldId id="386" r:id="rId41"/>
    <p:sldId id="387" r:id="rId42"/>
    <p:sldId id="388" r:id="rId43"/>
    <p:sldId id="390" r:id="rId44"/>
    <p:sldId id="391" r:id="rId45"/>
    <p:sldId id="393" r:id="rId46"/>
    <p:sldId id="394" r:id="rId47"/>
    <p:sldId id="395" r:id="rId48"/>
    <p:sldId id="397" r:id="rId49"/>
    <p:sldId id="398" r:id="rId50"/>
    <p:sldId id="399" r:id="rId51"/>
    <p:sldId id="401" r:id="rId52"/>
    <p:sldId id="402" r:id="rId53"/>
    <p:sldId id="403" r:id="rId54"/>
    <p:sldId id="405" r:id="rId55"/>
    <p:sldId id="406" r:id="rId56"/>
    <p:sldId id="407" r:id="rId57"/>
    <p:sldId id="408" r:id="rId58"/>
    <p:sldId id="410" r:id="rId59"/>
    <p:sldId id="411" r:id="rId60"/>
    <p:sldId id="413" r:id="rId61"/>
    <p:sldId id="414" r:id="rId62"/>
    <p:sldId id="415" r:id="rId63"/>
    <p:sldId id="417" r:id="rId64"/>
    <p:sldId id="418" r:id="rId65"/>
    <p:sldId id="419" r:id="rId66"/>
    <p:sldId id="421" r:id="rId67"/>
    <p:sldId id="422" r:id="rId68"/>
    <p:sldId id="423" r:id="rId6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2" autoAdjust="0"/>
    <p:restoredTop sz="94660"/>
  </p:normalViewPr>
  <p:slideViewPr>
    <p:cSldViewPr>
      <p:cViewPr varScale="1">
        <p:scale>
          <a:sx n="73" d="100"/>
          <a:sy n="73" d="100"/>
        </p:scale>
        <p:origin x="119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D%D0%B0%D1%82%D1%83%D1%80%D1%84%D0%B8%D0%BB%D0%BE%D1%81%D0%BE%D1%84%D0%B8%D1%8F" TargetMode="External"/><Relationship Id="rId3" Type="http://schemas.openxmlformats.org/officeDocument/2006/relationships/hyperlink" Target="https://ru.wikipedia.org/wiki/%D0%A4%D0%B8%D0%BB%D0%BE%D1%81%D0%BE%D1%84" TargetMode="External"/><Relationship Id="rId7" Type="http://schemas.openxmlformats.org/officeDocument/2006/relationships/hyperlink" Target="https://ru.wikipedia.org/wiki/%D0%98%D0%BE%D0%BD%D0%B8%D1%8F" TargetMode="External"/><Relationship Id="rId2" Type="http://schemas.openxmlformats.org/officeDocument/2006/relationships/hyperlink" Target="https://ru.wikipedia.org/wiki/%D0%94%D1%80%D0%B5%D0%B2%D0%BD%D1%8F%D1%8F_%D0%93%D1%80%D0%B5%D1%86%D0%B8%D1%8F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C%D0%B0%D0%BB%D0%B0%D1%8F_%D0%90%D0%B7%D0%B8%D1%8F" TargetMode="External"/><Relationship Id="rId11" Type="http://schemas.openxmlformats.org/officeDocument/2006/relationships/image" Target="../media/image17.png"/><Relationship Id="rId5" Type="http://schemas.openxmlformats.org/officeDocument/2006/relationships/hyperlink" Target="https://ru.wikipedia.org/wiki/%D0%9C%D0%B8%D0%BB%D0%B5%D1%82" TargetMode="External"/><Relationship Id="rId10" Type="http://schemas.openxmlformats.org/officeDocument/2006/relationships/hyperlink" Target="https://ru.wikipedia.org/wiki/%D0%95%D0%B2%D1%80%D0%BE%D0%BF%D0%B0" TargetMode="External"/><Relationship Id="rId4" Type="http://schemas.openxmlformats.org/officeDocument/2006/relationships/hyperlink" Target="https://ru.wikipedia.org/wiki/%D0%9C%D0%B0%D1%82%D0%B5%D0%BC%D0%B0%D1%82%D0%B8%D0%BA" TargetMode="External"/><Relationship Id="rId9" Type="http://schemas.openxmlformats.org/officeDocument/2006/relationships/hyperlink" Target="https://ru.wikipedia.org/wiki/%D0%9C%D0%B8%D0%BB%D0%B5%D1%82%D1%81%D0%BA%D0%B0%D1%8F_%D1%88%D0%BA%D0%BE%D0%BB%D0%B0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C%D0%BD%D0%BE%D0%B3%D0%BE%D1%83%D0%B3%D0%BE%D0%BB%D1%8C%D0%BD%D0%B8%D0%BA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7%D0%B5%D0%B1%D1%8B%D1%88%D1%91%D0%B2,_%D0%9F%D0%B0%D1%84%D0%BD%D1%83%D1%82%D0%B8%D0%B9_%D0%9B%D1%8C%D0%B2%D0%BE%D0%B2%D0%B8%D1%87" TargetMode="External"/><Relationship Id="rId7" Type="http://schemas.openxmlformats.org/officeDocument/2006/relationships/image" Target="../media/image20.jpeg"/><Relationship Id="rId2" Type="http://schemas.openxmlformats.org/officeDocument/2006/relationships/hyperlink" Target="https://ru.wikipedia.org/wiki/%D0%9B%D0%BE%D0%B1%D0%B0%D1%87%D0%B5%D0%B2%D1%81%D0%BA%D0%B8%D0%B9,_%D0%9D%D0%B8%D0%BA%D0%BE%D0%BB%D0%B0%D0%B9_%D0%98%D0%B2%D0%B0%D0%BD%D0%BE%D0%B2%D0%B8%D1%87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2%D0%B5%D0%BE%D1%80%D0%B8%D1%8F_%D0%B2%D0%B5%D1%80%D0%BE%D1%8F%D1%82%D0%BD%D0%BE%D1%81%D1%82%D0%B5%D0%B9" TargetMode="External"/><Relationship Id="rId5" Type="http://schemas.openxmlformats.org/officeDocument/2006/relationships/hyperlink" Target="https://ru.wikipedia.org/wiki/%D0%A0%D0%B0%D1%81%D0%BF%D1%80%D0%B5%D0%B4%D0%B5%D0%BB%D0%B5%D0%BD%D0%B8%D0%B5_%D0%BF%D1%80%D0%BE%D1%81%D1%82%D1%8B%D1%85_%D1%87%D0%B8%D1%81%D0%B5%D0%BB" TargetMode="External"/><Relationship Id="rId4" Type="http://schemas.openxmlformats.org/officeDocument/2006/relationships/hyperlink" Target="https://ru.wikipedia.org/wiki/%D0%A2%D0%B5%D0%BE%D1%80%D0%B8%D1%8F_%D1%87%D0%B8%D1%81%D0%B5%D0%BB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6%D0%B8%D0%BB%D0%B8%D0%BD%D0%B4%D1%80" TargetMode="External"/><Relationship Id="rId2" Type="http://schemas.openxmlformats.org/officeDocument/2006/relationships/hyperlink" Target="https://ru.wikipedia.org/wiki/%D0%9F%D0%BB%D0%BE%D1%81%D0%BA%D0%BE%D1%81%D1%82%D1%8C_(%D0%B3%D0%B5%D0%BE%D0%BC%D0%B5%D1%82%D1%80%D0%B8%D1%8F)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ru.wikipedia.org/wiki/%D0%9E%D0%BA%D1%80%D1%83%D0%B6%D0%BD%D0%BE%D1%81%D1%82%D1%8C" TargetMode="External"/><Relationship Id="rId4" Type="http://schemas.openxmlformats.org/officeDocument/2006/relationships/hyperlink" Target="https://ru.wikipedia.org/wiki/%D0%9E%D1%80%D1%82%D0%BE%D0%B3%D0%BE%D0%BD%D0%B0%D0%BB%D1%8C%D0%BD%D0%B0%D1%8F_%D0%BF%D1%80%D0%BE%D0%B5%D0%BA%D1%86%D0%B8%D1%8F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5%D1%85%D0%B0%D0%BD%D0%B8%D0%BA%D0%B0" TargetMode="External"/><Relationship Id="rId2" Type="http://schemas.openxmlformats.org/officeDocument/2006/relationships/hyperlink" Target="https://ru.wikipedia.org/wiki/%D0%9C%D0%B0%D1%82%D0%B5%D0%BC%D0%B0%D1%82%D0%B8%D0%BA%D0%B0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0%B5%D0%BE%D1%80%D0%B8%D1%8F_%D1%87%D0%B8%D1%81%D0%B5%D0%BB" TargetMode="External"/><Relationship Id="rId3" Type="http://schemas.openxmlformats.org/officeDocument/2006/relationships/hyperlink" Target="https://ru.wikipedia.org/wiki/%D0%9C%D0%B0%D1%82%D0%B5%D0%BC%D0%B0%D1%82%D0%B8%D0%BA" TargetMode="External"/><Relationship Id="rId7" Type="http://schemas.openxmlformats.org/officeDocument/2006/relationships/hyperlink" Target="https://ru.wikipedia.org/wiki/%D0%A1%D1%82%D0%B5%D1%80%D0%B5%D0%BE%D0%BC%D0%B5%D1%82%D1%80%D0%B8%D1%8F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F%D0%BB%D0%B0%D0%BD%D0%B8%D0%BC%D0%B5%D1%82%D1%80%D0%B8%D1%8F" TargetMode="External"/><Relationship Id="rId5" Type="http://schemas.openxmlformats.org/officeDocument/2006/relationships/hyperlink" Target="https://ru.wikipedia.org/wiki/%D0%9D%D0%B0%D1%87%D0%B0%D0%BB%D0%B0_%D0%95%D0%B2%D0%BA%D0%BB%D0%B8%D0%B4%D0%B0" TargetMode="External"/><Relationship Id="rId4" Type="http://schemas.openxmlformats.org/officeDocument/2006/relationships/hyperlink" Target="https://ru.wikipedia.org/wiki/%D0%A2%D1%80%D0%B0%D0%BA%D1%82%D0%B0%D1%82_(%D0%BB%D0%B8%D1%82%D0%B5%D1%80%D0%B0%D1%82%D1%83%D1%80%D0%B0)" TargetMode="External"/><Relationship Id="rId9" Type="http://schemas.openxmlformats.org/officeDocument/2006/relationships/hyperlink" Target="https://ru.wikipedia.org/wiki/%D0%9C%D0%B0%D1%82%D0%B5%D0%BC%D0%B0%D1%82%D0%B8%D0%BA%D0%B0_%D0%B2_%D0%94%D1%80%D0%B5%D0%B2%D0%BD%D0%B5%D0%B9_%D0%93%D1%80%D0%B5%D1%86%D0%B8%D0%B8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5%D1%81%D1%8B" TargetMode="External"/><Relationship Id="rId3" Type="http://schemas.openxmlformats.org/officeDocument/2006/relationships/hyperlink" Target="https://ru.wikipedia.org/wiki/%D0%93%D0%B5%D1%80%D0%BC%D0%B0%D0%BD%D0%B8%D1%8F" TargetMode="External"/><Relationship Id="rId7" Type="http://schemas.openxmlformats.org/officeDocument/2006/relationships/hyperlink" Target="https://ru.wikipedia.org/wiki/1878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/index.php?title=%D0%AD%D0%BD%D0%B4%D0%BE%D1%81%D0%BC%D0%BE%D1%82%D0%B8%D1%87%D0%B5%D1%81%D0%BA%D0%B8%D0%B9_%D1%8D%D0%BA%D0%B2%D0%B8%D0%B2%D0%B0%D0%BB%D0%B5%D0%BD%D1%82&amp;action=edit&amp;redlink=1" TargetMode="External"/><Relationship Id="rId5" Type="http://schemas.openxmlformats.org/officeDocument/2006/relationships/hyperlink" Target="https://ru.wikipedia.org/wiki/%D0%9C%D0%B0%D1%82%D0%B5%D0%BC%D0%B0%D1%82%D0%B8%D0%BA" TargetMode="External"/><Relationship Id="rId10" Type="http://schemas.openxmlformats.org/officeDocument/2006/relationships/hyperlink" Target="https://ru.wikipedia.org/wiki/%D0%97%D0%B5%D0%BC%D0%BB%D1%8F_(%D0%BF%D0%BB%D0%B0%D0%BD%D0%B5%D1%82%D0%B0)" TargetMode="External"/><Relationship Id="rId4" Type="http://schemas.openxmlformats.org/officeDocument/2006/relationships/hyperlink" Target="https://ru.wikipedia.org/wiki/%D0%A4%D0%B8%D0%B7%D0%B8%D0%BA" TargetMode="External"/><Relationship Id="rId9" Type="http://schemas.openxmlformats.org/officeDocument/2006/relationships/hyperlink" Target="https://ru.wikipedia.org/wiki/%D0%A1%D0%B8%D0%BB%D0%B0_%D1%82%D1%8F%D0%B6%D0%B5%D1%81%D1%82%D0%B8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interesnyefakty.org/volter/" TargetMode="Externa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2.org/ru/%D0%93%D0%B8%D0%BF%D0%BF%D0%BE%D0%BA%D1%80%D0%B0%D1%82_%D0%A5%D0%B8%D0%BE%D1%81%D1%81%D0%BA%D0%B8%D0%B9" TargetMode="External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iki2.org/ru/%D0%A4%D0%B5%D0%B2%D0%B4%D0%B8%D0%B9" TargetMode="External"/><Relationship Id="rId4" Type="http://schemas.openxmlformats.org/officeDocument/2006/relationships/hyperlink" Target="https://wiki2.org/ru/%D0%9B%D0%B5%D0%BE%D0%BD%D1%82_(%D0%BC%D0%B0%D1%82%D0%B5%D0%BC%D0%B0%D1%82%D0%B8%D0%BA)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hyperlink" Target="https://ru.wikipedia.org/wiki/%D0%9E%D1%82%D1%80%D0%B5%D0%B7%D0%BE%D0%BA" TargetMode="External"/><Relationship Id="rId7" Type="http://schemas.openxmlformats.org/officeDocument/2006/relationships/hyperlink" Target="https://ru.wikipedia.org/wiki/%D0%94%D0%B8%D0%B0%D0%BC%D0%B5%D1%82%D1%80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4%D0%BB%D0%B8%D0%BD%D0%B0" TargetMode="External"/><Relationship Id="rId5" Type="http://schemas.openxmlformats.org/officeDocument/2006/relationships/hyperlink" Target="https://ru.wikipedia.org/wiki/%D0%A1%D1%84%D0%B5%D1%80%D0%B0" TargetMode="External"/><Relationship Id="rId4" Type="http://schemas.openxmlformats.org/officeDocument/2006/relationships/hyperlink" Target="https://ru.wikipedia.org/wiki/%D0%9E%D0%BA%D1%80%D1%83%D0%B6%D0%BD%D0%BE%D1%81%D1%82%D1%8C" TargetMode="Externa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7927" y="188640"/>
            <a:ext cx="8458200" cy="1222375"/>
          </a:xfrm>
        </p:spPr>
        <p:txBody>
          <a:bodyPr/>
          <a:lstStyle/>
          <a:p>
            <a:pPr algn="ctr"/>
            <a:r>
              <a:rPr lang="ru-RU" dirty="0" smtClean="0"/>
              <a:t>Интеллектуальная игра «Алфавит»</a:t>
            </a:r>
            <a:br>
              <a:rPr lang="ru-RU" dirty="0" smtClean="0"/>
            </a:br>
            <a:r>
              <a:rPr lang="ru-RU" dirty="0" smtClean="0"/>
              <a:t>тема Математика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6415" y="3774614"/>
            <a:ext cx="7795592" cy="2019672"/>
          </a:xfrm>
        </p:spPr>
        <p:txBody>
          <a:bodyPr>
            <a:norm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4633" y="1196753"/>
            <a:ext cx="555154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Развивать у детей познавательный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математике,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интеллектуальной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 логическое мышление.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расширению кругозора и словарного запаса учащихся.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дружбу, взаимовыручку, </a:t>
            </a:r>
            <a:r>
              <a:rPr lang="ru-RU" sz="20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взаимоподдержку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умение согласовывать свои действия.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726825"/>
              </p:ext>
            </p:extLst>
          </p:nvPr>
        </p:nvGraphicFramePr>
        <p:xfrm>
          <a:off x="755576" y="422819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187489216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8854255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2133472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517658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1600021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635860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1924543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77772847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7265769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893602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4740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043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12468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517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700808"/>
            <a:ext cx="4344544" cy="4339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Перпендикуляр, проведенный из вершины треугольника к прямой, содержащей противоположную сторону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97006" y="2286164"/>
            <a:ext cx="3209072" cy="3055694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0"/>
            <a:endCxn id="5" idx="3"/>
          </p:cNvCxnSpPr>
          <p:nvPr/>
        </p:nvCxnSpPr>
        <p:spPr>
          <a:xfrm>
            <a:off x="2201542" y="2286164"/>
            <a:ext cx="0" cy="3055694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201542" y="5157192"/>
            <a:ext cx="282226" cy="184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376992" cy="1171600"/>
          </a:xfrm>
        </p:spPr>
        <p:txBody>
          <a:bodyPr>
            <a:normAutofit/>
          </a:bodyPr>
          <a:lstStyle/>
          <a:p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122" name="Picture 2" descr="Франсуа Вие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404" y="923330"/>
            <a:ext cx="3349523" cy="418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55976" y="1052736"/>
            <a:ext cx="417646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еликий </a:t>
            </a:r>
            <a:r>
              <a:rPr lang="ru-RU" sz="3200" dirty="0"/>
              <a:t>французский математик. Он положил начало алгебре как науке о преобразовании выражений и решении уравнений в общем виде. </a:t>
            </a:r>
            <a:endParaRPr lang="ru-RU" sz="32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1340768"/>
            <a:ext cx="4128520" cy="506003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Самая большая сторона прямоугольного треугольника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14212688" y="-1014660"/>
            <a:ext cx="504056" cy="1728192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ый треугольник 3"/>
          <p:cNvSpPr/>
          <p:nvPr/>
        </p:nvSpPr>
        <p:spPr>
          <a:xfrm>
            <a:off x="1115616" y="1700808"/>
            <a:ext cx="3672408" cy="4032448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716016" y="1340768"/>
            <a:ext cx="4128520" cy="50600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Преобразование плоскости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Geom podobnost stejnolehlest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855" y="1628800"/>
            <a:ext cx="4540169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16016" y="692696"/>
            <a:ext cx="4128520" cy="5708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Ученый, Одаренный </a:t>
            </a:r>
            <a:r>
              <a:rPr lang="ru-RU" sz="2800" dirty="0"/>
              <a:t>невероятными математическими </a:t>
            </a:r>
            <a:r>
              <a:rPr lang="ru-RU" sz="2800" dirty="0" smtClean="0"/>
              <a:t>способностями. В </a:t>
            </a:r>
            <a:r>
              <a:rPr lang="ru-RU" sz="2800" dirty="0"/>
              <a:t>детстве его учителя  называли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dirty="0"/>
              <a:t>вундеркиндом, мальчик отличался большими способностями в учебе, его успехи превосходили  сверстников  в изучении точных наук.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arl Friedrich Gau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03249"/>
            <a:ext cx="4030411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412776"/>
            <a:ext cx="8521008" cy="52040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Утверждение, не требующее доказательства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521008" cy="484400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Первая буква греческого алфавита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4048" y="1268760"/>
            <a:ext cx="3960440" cy="5348064"/>
          </a:xfrm>
        </p:spPr>
        <p:txBody>
          <a:bodyPr>
            <a:normAutofit/>
          </a:bodyPr>
          <a:lstStyle/>
          <a:p>
            <a:r>
              <a:rPr lang="ru-RU" sz="3200" dirty="0"/>
              <a:t>прибор для определения широты, один из старейших астрономических инструментов. Основан на принципе стереографической проекции.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://rulim.org/uploads/posts/2013-05/1367833445_astrolab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95" y="1052736"/>
            <a:ext cx="4967635" cy="543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11960" y="1268760"/>
            <a:ext cx="4752528" cy="53480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Фигура, образованная двумя лучами, исходящими из одной точки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755576" y="1700808"/>
            <a:ext cx="2304256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55576" y="3429000"/>
            <a:ext cx="2232248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>
            <a:spLocks noGrp="1"/>
          </p:cNvSpPr>
          <p:nvPr>
            <p:ph type="title"/>
          </p:nvPr>
        </p:nvSpPr>
        <p:spPr>
          <a:xfrm>
            <a:off x="597006" y="2636912"/>
            <a:ext cx="8262704" cy="331236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равенство, содержащее неизвестное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267744" y="2204864"/>
                <a:ext cx="3402601" cy="83099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5400" b="0" i="1" smtClean="0">
                          <a:latin typeface="Cambria Math" panose="02040503050406030204" pitchFamily="18" charset="0"/>
                        </a:rPr>
                        <m:t>2х+1=0</m:t>
                      </m:r>
                    </m:oMath>
                  </m:oMathPara>
                </a14:m>
                <a:endParaRPr lang="ru-RU" sz="5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7744" y="2204864"/>
                <a:ext cx="3402601" cy="83099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199"/>
            <a:ext cx="8515672" cy="1027585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игры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Объясним на сказках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Участников (команд)может быть сколько угодно. Им выдаются листочки с алфавитом И листы для ответов. На каждую букву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вопроса. Нужно отгадать все слова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 , буква А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136904" cy="4802743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Кто из литературных героев помчался вдогонку за Белым Кроликом, провалился в очень глубокий колодец и оказался в удивительной стране Зазеркалье? (Алиса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Автор сказки «Огниво». (Андерсен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Назовите кличку собаки Мальвины. (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Артемон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  <p:pic>
        <p:nvPicPr>
          <p:cNvPr id="1026" name="Picture 2" descr="http://www.kursivom.ru/wp-content/uploads/2019/01/2016_Alice_Through_the_Looking_Glass_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203532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ВО!круг книг&quot; Блог библиотеки им. А.С.Пушкина г.Челябинска .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172165"/>
            <a:ext cx="1414469" cy="1860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ds02.infourok.ru/uploads/ex/033c/000287c3-c1fec1b8/img1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5085184"/>
            <a:ext cx="1891157" cy="1418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55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996952"/>
            <a:ext cx="8640960" cy="352839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Математическое действие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AutoShape 2" descr="http://korkinodetsad.ru/i/img/5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ds04.infourok.ru/uploads/ex/0992/0011a949-e7878bdf/2/img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412776"/>
            <a:ext cx="3631258" cy="239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61" y="0"/>
            <a:ext cx="688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1340768"/>
            <a:ext cx="4464496" cy="51845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Тело вращения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Цилиндр 5"/>
          <p:cNvSpPr/>
          <p:nvPr/>
        </p:nvSpPr>
        <p:spPr>
          <a:xfrm>
            <a:off x="1323904" y="1453426"/>
            <a:ext cx="2736304" cy="4095164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61" y="0"/>
            <a:ext cx="688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1340768"/>
            <a:ext cx="4464496" cy="51845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Точка окружности, равноудалённая от всех точек на окружности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29086" y="2420888"/>
            <a:ext cx="2880320" cy="2520280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061" y="0"/>
            <a:ext cx="6888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7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437112"/>
            <a:ext cx="8424936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Русский и советский учёный-самоучка и изобретатель, школьный учитель. Основоположник теоретической космонавтики. Обосновал использование ракет для полётов в </a:t>
            </a:r>
            <a:r>
              <a:rPr lang="ru-RU" sz="3200" dirty="0" smtClean="0"/>
              <a:t>космос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http://mirkultura.ru/wp-content/uploads/2016/09/2640-4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0813" y="260648"/>
            <a:ext cx="677648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556792"/>
            <a:ext cx="8352928" cy="496855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принятая </a:t>
            </a:r>
            <a:r>
              <a:rPr lang="ru-RU" sz="3200" dirty="0"/>
              <a:t>в математике (а также физике и прикладных науках) символическая запись законченного логического суждения (определения величины, уравнения, неравенства или тождества).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https://05.img.avito.st/640x480/60984157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83122"/>
            <a:ext cx="2808312" cy="254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2040" y="1350130"/>
            <a:ext cx="3816424" cy="518457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hlinkClick r:id="rId2" tooltip="Древняя Греция"/>
              </a:rPr>
              <a:t>древнегреческий</a:t>
            </a:r>
            <a:r>
              <a:rPr lang="ru-RU" sz="2400" dirty="0"/>
              <a:t> </a:t>
            </a:r>
            <a:r>
              <a:rPr lang="ru-RU" sz="2400" dirty="0">
                <a:hlinkClick r:id="rId3" tooltip="Философ"/>
              </a:rPr>
              <a:t>философ</a:t>
            </a:r>
            <a:r>
              <a:rPr lang="ru-RU" sz="2400" dirty="0"/>
              <a:t> и </a:t>
            </a:r>
            <a:r>
              <a:rPr lang="ru-RU" sz="2400" dirty="0">
                <a:hlinkClick r:id="rId4" tooltip="Математик"/>
              </a:rPr>
              <a:t>математик</a:t>
            </a:r>
            <a:r>
              <a:rPr lang="ru-RU" sz="2400" dirty="0"/>
              <a:t> из </a:t>
            </a:r>
            <a:r>
              <a:rPr lang="ru-RU" sz="2400" dirty="0" err="1">
                <a:hlinkClick r:id="rId5" tooltip="Милет"/>
              </a:rPr>
              <a:t>Милета</a:t>
            </a:r>
            <a:r>
              <a:rPr lang="ru-RU" sz="2400" dirty="0"/>
              <a:t> (</a:t>
            </a:r>
            <a:r>
              <a:rPr lang="ru-RU" sz="2400" dirty="0">
                <a:hlinkClick r:id="rId6" tooltip="Малая Азия"/>
              </a:rPr>
              <a:t>Малая Азия</a:t>
            </a:r>
            <a:r>
              <a:rPr lang="ru-RU" sz="2400" dirty="0"/>
              <a:t>). Представитель </a:t>
            </a:r>
            <a:r>
              <a:rPr lang="ru-RU" sz="2400" dirty="0">
                <a:hlinkClick r:id="rId7" tooltip="Иония"/>
              </a:rPr>
              <a:t>ионической</a:t>
            </a:r>
            <a:r>
              <a:rPr lang="ru-RU" sz="2400" dirty="0"/>
              <a:t> </a:t>
            </a:r>
            <a:r>
              <a:rPr lang="ru-RU" sz="2400" dirty="0">
                <a:hlinkClick r:id="rId8" tooltip="Натурфилософия"/>
              </a:rPr>
              <a:t>натурфилософии</a:t>
            </a:r>
            <a:r>
              <a:rPr lang="ru-RU" sz="2400" dirty="0"/>
              <a:t> и основатель </a:t>
            </a:r>
            <a:r>
              <a:rPr lang="ru-RU" sz="2400" dirty="0">
                <a:hlinkClick r:id="rId9" tooltip="Милетская школа"/>
              </a:rPr>
              <a:t>милетской (ионийской) школы</a:t>
            </a:r>
            <a:r>
              <a:rPr lang="ru-RU" sz="2400" dirty="0"/>
              <a:t>, с которой начинается история </a:t>
            </a:r>
            <a:r>
              <a:rPr lang="ru-RU" sz="2400" dirty="0">
                <a:hlinkClick r:id="rId10" tooltip="Европа"/>
              </a:rPr>
              <a:t>европейской</a:t>
            </a:r>
            <a:r>
              <a:rPr lang="ru-RU" sz="2400" dirty="0"/>
              <a:t> науки.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06" y="1124744"/>
            <a:ext cx="3938764" cy="420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5325269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параллельные прямые отсекают на одной стороне угла равные отрезки, они отсекут равные отрезки и на другой стороне угла.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42068" y="1152127"/>
            <a:ext cx="612068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Одним словом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s://ds04.infourok.ru/uploads/ex/0409/000f4648-1146f85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28191"/>
            <a:ext cx="6536290" cy="450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88024" y="1340768"/>
            <a:ext cx="4176464" cy="51845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Число, которое находится над дробной чертой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topkin.ru/wp-content/uploads/2017/01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006" y="1412776"/>
            <a:ext cx="440704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61959" y="1340768"/>
            <a:ext cx="7704856" cy="5184576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это геометрическая фигура (</a:t>
            </a:r>
            <a:r>
              <a:rPr lang="ru-RU" sz="3200" dirty="0">
                <a:hlinkClick r:id="rId2" tooltip="Многоугольник"/>
              </a:rPr>
              <a:t>многоугольник</a:t>
            </a:r>
            <a:r>
              <a:rPr lang="ru-RU" sz="3200" dirty="0"/>
              <a:t>), состоящая из четырёх точек (вершин), три из которых не лежат на одной прямой, и четырёх отрезков (сторон), последовательно соединяющих эти </a:t>
            </a:r>
            <a:r>
              <a:rPr lang="ru-RU" sz="3200" dirty="0" smtClean="0"/>
              <a:t>точки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Блок-схема: ручной ввод 4"/>
          <p:cNvSpPr/>
          <p:nvPr/>
        </p:nvSpPr>
        <p:spPr>
          <a:xfrm rot="784832">
            <a:off x="3419872" y="548680"/>
            <a:ext cx="1728192" cy="1537320"/>
          </a:xfrm>
          <a:prstGeom prst="flowChartManualInp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07904" y="1412776"/>
            <a:ext cx="4896544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«величайший, наряду с </a:t>
            </a:r>
            <a:r>
              <a:rPr lang="ru-RU" sz="3200" dirty="0">
                <a:hlinkClick r:id="rId2" tooltip="Лобачевский, Николай Иванович"/>
              </a:rPr>
              <a:t>Н. И. Лобачевским</a:t>
            </a:r>
            <a:r>
              <a:rPr lang="ru-RU" sz="3200" dirty="0"/>
              <a:t>, русский математик XIX века»</a:t>
            </a:r>
            <a:r>
              <a:rPr lang="ru-RU" sz="3200" baseline="30000" dirty="0">
                <a:hlinkClick r:id="rId3"/>
              </a:rPr>
              <a:t>[6]</a:t>
            </a:r>
            <a:r>
              <a:rPr lang="ru-RU" sz="3200" dirty="0"/>
              <a:t>. Он получил фундаментальные результаты в </a:t>
            </a:r>
            <a:r>
              <a:rPr lang="ru-RU" sz="3200" dirty="0">
                <a:hlinkClick r:id="rId4" tooltip="Теория чисел"/>
              </a:rPr>
              <a:t>теории чисел</a:t>
            </a:r>
            <a:r>
              <a:rPr lang="ru-RU" sz="3200" dirty="0"/>
              <a:t> (</a:t>
            </a:r>
            <a:r>
              <a:rPr lang="ru-RU" sz="3200" dirty="0">
                <a:hlinkClick r:id="rId5" tooltip="Распределение простых чисел"/>
              </a:rPr>
              <a:t>распределение простых чисел</a:t>
            </a:r>
            <a:r>
              <a:rPr lang="ru-RU" sz="3200" dirty="0"/>
              <a:t>) и </a:t>
            </a:r>
            <a:r>
              <a:rPr lang="ru-RU" sz="3200" dirty="0">
                <a:hlinkClick r:id="rId6" tooltip="Теория вероятностей"/>
              </a:rPr>
              <a:t>теории вероятностей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Pafnuty Lvovich Chebyshev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02" y="1556792"/>
            <a:ext cx="2930978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635896" y="2112787"/>
            <a:ext cx="5040560" cy="280831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Луч, делящий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>
                <a:solidFill>
                  <a:schemeClr val="tx1"/>
                </a:solidFill>
              </a:rPr>
              <a:t/>
            </a:r>
            <a:br>
              <a:rPr lang="ru-RU" sz="4400" b="1" dirty="0">
                <a:solidFill>
                  <a:schemeClr val="tx1"/>
                </a:solidFill>
              </a:rPr>
            </a:br>
            <a:r>
              <a:rPr lang="ru-RU" sz="4400" b="1" dirty="0" smtClean="0">
                <a:solidFill>
                  <a:schemeClr val="tx1"/>
                </a:solidFill>
              </a:rPr>
              <a:t> угол пополам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99378" y="0"/>
            <a:ext cx="760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275856" y="2132856"/>
            <a:ext cx="7200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979482" y="2492896"/>
            <a:ext cx="2276309" cy="14041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999547" y="3884298"/>
            <a:ext cx="2276309" cy="118813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999547" y="3681028"/>
            <a:ext cx="2636349" cy="2032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582" y="0"/>
            <a:ext cx="1149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788024" y="1340768"/>
            <a:ext cx="4176464" cy="5184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замкнутая кривая на плоскости, которая может быть получена как пересечение </a:t>
            </a:r>
            <a:r>
              <a:rPr lang="ru-RU" sz="3200" dirty="0">
                <a:hlinkClick r:id="rId2" tooltip="Плоскость (геометрия)"/>
              </a:rPr>
              <a:t>плоскости</a:t>
            </a:r>
            <a:r>
              <a:rPr lang="ru-RU" sz="3200" dirty="0"/>
              <a:t> и кругового </a:t>
            </a:r>
            <a:r>
              <a:rPr lang="ru-RU" sz="3200" dirty="0">
                <a:hlinkClick r:id="rId3" tooltip="Цилиндр"/>
              </a:rPr>
              <a:t>цилиндра</a:t>
            </a:r>
            <a:r>
              <a:rPr lang="ru-RU" sz="3200" dirty="0"/>
              <a:t> или как </a:t>
            </a:r>
            <a:r>
              <a:rPr lang="ru-RU" sz="3200" dirty="0">
                <a:hlinkClick r:id="rId4" tooltip="Ортогональная проекция"/>
              </a:rPr>
              <a:t>ортогональная проекция</a:t>
            </a:r>
            <a:r>
              <a:rPr lang="ru-RU" sz="3200" dirty="0"/>
              <a:t> </a:t>
            </a:r>
            <a:r>
              <a:rPr lang="ru-RU" sz="3200" dirty="0">
                <a:hlinkClick r:id="rId5" tooltip="Окружность"/>
              </a:rPr>
              <a:t>окружности</a:t>
            </a:r>
            <a:r>
              <a:rPr lang="ru-RU" sz="3200" dirty="0"/>
              <a:t> на </a:t>
            </a:r>
            <a:r>
              <a:rPr lang="ru-RU" sz="3200" dirty="0">
                <a:hlinkClick r:id="rId2" tooltip="Плоскость (геометрия)"/>
              </a:rPr>
              <a:t>плоскость</a:t>
            </a:r>
            <a:r>
              <a:rPr lang="ru-RU" sz="3200" dirty="0"/>
              <a:t>.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04582" y="2348880"/>
            <a:ext cx="4095410" cy="244827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582" y="0"/>
            <a:ext cx="11498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499992" y="1340768"/>
            <a:ext cx="4464496" cy="5184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Взаимно перпендикулярные линии на земле проводятся при помощи </a:t>
            </a:r>
            <a:r>
              <a:rPr lang="ru-RU" sz="3200" dirty="0" smtClean="0"/>
              <a:t>этого инструмента.  </a:t>
            </a:r>
            <a:r>
              <a:rPr lang="ru-RU" sz="3200" dirty="0"/>
              <a:t>это две деревянные планки, скрепленные накрест и установленные на заостренной палке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://www.forsook.ru/Живая%20геометрия.files/image0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672407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1414"/>
            <a:ext cx="12241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87163" y="2996952"/>
            <a:ext cx="4400371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/>
              <a:t>швейцарский, немецкий и российский </a:t>
            </a:r>
            <a:r>
              <a:rPr lang="ru-RU" sz="3200" dirty="0">
                <a:hlinkClick r:id="rId2" tooltip="Математика"/>
              </a:rPr>
              <a:t>математик</a:t>
            </a:r>
            <a:r>
              <a:rPr lang="ru-RU" sz="3200" dirty="0"/>
              <a:t> и </a:t>
            </a:r>
            <a:r>
              <a:rPr lang="ru-RU" sz="3200" dirty="0">
                <a:hlinkClick r:id="rId3" tooltip="Механика"/>
              </a:rPr>
              <a:t>механик</a:t>
            </a:r>
            <a:r>
              <a:rPr lang="ru-RU" sz="3200" dirty="0"/>
              <a:t>, внёсший фундаментальный вклад в развитие этих наук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11266" name="Picture 2" descr="https://www.bebiviral.com/sites/default/files/styles/viral_article_node_display_04-27-2017/public/viral-articles/777/leonhardeuler_0.jpg?itok=p0prRvh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377512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1"/>
            <a:ext cx="7867600" cy="1440159"/>
          </a:xfrm>
        </p:spPr>
        <p:txBody>
          <a:bodyPr/>
          <a:lstStyle/>
          <a:p>
            <a:pPr algn="ctr"/>
            <a:r>
              <a:rPr lang="ru-RU" dirty="0" smtClean="0"/>
              <a:t>Самое маленькое натуральное число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4894277" y="12711336"/>
            <a:ext cx="1660069" cy="14580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098" name="Picture 2" descr="https://trikky.ru/wp-content/blogs.dir/1/files/2019/05/16/35905-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663793"/>
            <a:ext cx="4114653" cy="317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137" y="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9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/>
            </a:r>
            <a:b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</a:br>
            <a:endParaRPr lang="ru-RU" dirty="0"/>
          </a:p>
        </p:txBody>
      </p:sp>
      <p:pic>
        <p:nvPicPr>
          <p:cNvPr id="4" name="Объект 3" descr="Euclid statue, Oxford University Museum of Natural History, UK - 2008031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2463543" cy="401927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923928" y="1988840"/>
            <a:ext cx="48965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— </a:t>
            </a:r>
            <a:r>
              <a:rPr lang="ru-RU" dirty="0"/>
              <a:t>Д</a:t>
            </a:r>
            <a:r>
              <a:rPr lang="ru-RU" dirty="0" smtClean="0"/>
              <a:t>ревнегреческий</a:t>
            </a:r>
            <a:r>
              <a:rPr lang="ru-RU" dirty="0"/>
              <a:t> </a:t>
            </a:r>
            <a:r>
              <a:rPr lang="ru-RU" u="sng" dirty="0">
                <a:hlinkClick r:id="rId3" tooltip="Математик"/>
              </a:rPr>
              <a:t>математик</a:t>
            </a:r>
            <a:r>
              <a:rPr lang="ru-RU" dirty="0"/>
              <a:t>, автор первого из дошедших до нас теоретических </a:t>
            </a:r>
            <a:r>
              <a:rPr lang="ru-RU" u="sng" dirty="0">
                <a:hlinkClick r:id="rId4" tooltip="Трактат (литература)"/>
              </a:rPr>
              <a:t>трактатов</a:t>
            </a:r>
            <a:r>
              <a:rPr lang="ru-RU" dirty="0"/>
              <a:t> по математике. </a:t>
            </a:r>
            <a:endParaRPr lang="ru-RU" dirty="0" smtClean="0"/>
          </a:p>
          <a:p>
            <a:r>
              <a:rPr lang="ru-RU" dirty="0" smtClean="0"/>
              <a:t>Его </a:t>
            </a:r>
            <a:r>
              <a:rPr lang="ru-RU" dirty="0"/>
              <a:t>главная работа «</a:t>
            </a:r>
            <a:r>
              <a:rPr lang="ru-RU" u="sng" dirty="0">
                <a:hlinkClick r:id="rId5" tooltip="Начала Евклида"/>
              </a:rPr>
              <a:t>Начала</a:t>
            </a:r>
            <a:r>
              <a:rPr lang="ru-RU" dirty="0" smtClean="0"/>
              <a:t>» изложение</a:t>
            </a:r>
            <a:r>
              <a:rPr lang="ru-RU" dirty="0"/>
              <a:t> </a:t>
            </a:r>
            <a:r>
              <a:rPr lang="ru-RU" u="sng" dirty="0">
                <a:hlinkClick r:id="rId6" tooltip="Планиметрия"/>
              </a:rPr>
              <a:t>планиметрии</a:t>
            </a:r>
            <a:r>
              <a:rPr lang="ru-RU" dirty="0"/>
              <a:t>, </a:t>
            </a:r>
            <a:r>
              <a:rPr lang="ru-RU" u="sng" dirty="0">
                <a:hlinkClick r:id="rId7" tooltip="Стереометрия"/>
              </a:rPr>
              <a:t>стереометрии</a:t>
            </a:r>
            <a:r>
              <a:rPr lang="ru-RU" dirty="0"/>
              <a:t> и ряда вопросов </a:t>
            </a:r>
            <a:r>
              <a:rPr lang="ru-RU" u="sng" dirty="0">
                <a:hlinkClick r:id="rId8" tooltip="Теория чисел"/>
              </a:rPr>
              <a:t>теории чисел</a:t>
            </a:r>
            <a:r>
              <a:rPr lang="ru-RU" dirty="0"/>
              <a:t>; в ней он подвёл итог предшествующему развитию </a:t>
            </a:r>
            <a:r>
              <a:rPr lang="ru-RU" u="sng" dirty="0">
                <a:hlinkClick r:id="rId9" tooltip="Математика в Древней Греции"/>
              </a:rPr>
              <a:t>древнегреческой математики</a:t>
            </a:r>
            <a:r>
              <a:rPr lang="ru-RU" dirty="0"/>
              <a:t> и создал фундамент дальнейшего развития математики. </a:t>
            </a:r>
          </a:p>
        </p:txBody>
      </p:sp>
    </p:spTree>
    <p:extLst>
      <p:ext uri="{BB962C8B-B14F-4D97-AF65-F5344CB8AC3E}">
        <p14:creationId xmlns:p14="http://schemas.microsoft.com/office/powerpoint/2010/main" val="145656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Где  это?</a:t>
            </a:r>
            <a:endParaRPr lang="ru-RU" dirty="0"/>
          </a:p>
        </p:txBody>
      </p:sp>
      <p:pic>
        <p:nvPicPr>
          <p:cNvPr id="5122" name="Picture 2" descr="https://im0-tub-ru.yandex.net/i?id=6de1283f11660a9623048ab7102ccaef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251930" y="1554163"/>
            <a:ext cx="679254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4800" y="332656"/>
            <a:ext cx="1170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57855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156" y="71948"/>
            <a:ext cx="8686800" cy="8382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351933"/>
            <a:ext cx="8812088" cy="172819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50" name="Picture 6" descr="https://ds04.infourok.ru/uploads/ex/069b/000daeb2-4a230e16/hello_html_12eb590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270709"/>
            <a:ext cx="3249874" cy="429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1844824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Буква латинского алфавита, употребляется в названии одной из осей прямоугольной системы  координат и в обозначении неизвестного в уравнениях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91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mg2.freepng.ru/20180422/vxe/kisspng-regular-icosahedron-triangle-point-5adc8511c5a165.60142180152440142580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55776" y="548680"/>
            <a:ext cx="360858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4797152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Многогранник с двадцатью гранями, каждая из которых – правильный треугольник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548680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391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268760"/>
            <a:ext cx="61206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 совокупность действий для определения отношения одной (измеряемой) величины к другой однородной величине, принятой всеми участниками за единицу, хранящуюся в техническом средстве</a:t>
            </a:r>
            <a:endParaRPr lang="ru-RU" dirty="0"/>
          </a:p>
        </p:txBody>
      </p:sp>
      <p:pic>
        <p:nvPicPr>
          <p:cNvPr id="8194" name="Picture 2" descr="https://ds05.infourok.ru/uploads/ex/0497/0003255e-ac14a64b/img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996952"/>
            <a:ext cx="3935487" cy="295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404664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599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hello-ng.ru/pictures/articles/photos/IMG_02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4736381" cy="315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2222675"/>
            <a:ext cx="31683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по оценке результатов какого-либо конкурса (в том числе математического)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1663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352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2060847"/>
            <a:ext cx="3240360" cy="404245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Прибор для измерения атмосферного давления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9378" y="0"/>
            <a:ext cx="760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http://www.borshec.ru/uploads/pages/pages-t0RNqFGS7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18" y="1772815"/>
            <a:ext cx="5594210" cy="4618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492896"/>
            <a:ext cx="47525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буквы латинского алфавита</a:t>
            </a:r>
          </a:p>
          <a:p>
            <a:pPr algn="ctr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04664"/>
            <a:ext cx="1800200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08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еонард Эйлер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301096" cy="26462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707904" y="476672"/>
            <a:ext cx="4248472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Германия"/>
              </a:rPr>
              <a:t>Н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Германия"/>
              </a:rPr>
              <a:t>емецкий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Физик"/>
              </a:rPr>
              <a:t>физик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Математик"/>
              </a:rPr>
              <a:t>математик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ввёл понятие об </a:t>
            </a:r>
            <a:r>
              <a:rPr lang="ru-RU" sz="28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 tooltip="Эндосмотический эквивалент (страница отсутствует)"/>
              </a:rPr>
              <a:t>эндосмотическом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Эндосмотический эквивалент (страница отсутствует)"/>
              </a:rPr>
              <a:t> 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Эндосмотический эквивалент (страница отсутствует)"/>
              </a:rPr>
              <a:t>эквиваленте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1878"/>
              </a:rPr>
              <a:t>1878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опубликовал свои опыты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Весы"/>
              </a:rPr>
              <a:t>весов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 исследованию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9" tooltip="Сила тяжести"/>
              </a:rPr>
              <a:t>силы тяжести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средней плотности 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10" tooltip="Земля (планета)"/>
              </a:rPr>
              <a:t>Земли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Разработал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термометр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</a:t>
            </a:r>
            <a:r>
              <a:rPr lang="ru-RU" dirty="0" smtClean="0"/>
              <a:t>……..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1224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07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366/0001c49d-801060a5/img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32656"/>
            <a:ext cx="5289727" cy="2975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9712" y="3789040"/>
            <a:ext cx="51457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того, что стоит снизу дробной черты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88640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9270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cloud.prezentacii.org/18/09/78663/images/screen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740" y="332656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3068960"/>
            <a:ext cx="6840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роблемная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ситуация, которая решается путём использования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математических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приёмов, требующих определённых умений и знаний. 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Делятся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простые и составные, в зависимости от количества действий при их решении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332656"/>
            <a:ext cx="1440160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245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88640"/>
            <a:ext cx="6408712" cy="216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6" name="Picture 2" descr="Зеркальная симметрия: определение и примеры |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5568553" cy="259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59098" y="3435643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Симметрия относительно плоскости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88640"/>
            <a:ext cx="11521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0014592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420888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Тысяча миллионов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76672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89298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0910" y="1039962"/>
            <a:ext cx="25922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44444"/>
                </a:solidFill>
                <a:latin typeface="Helvetica Neue"/>
              </a:rPr>
              <a:t>Замкнутая ломаная линия, все участки которой лежат в одной плоскости и не имеют участков самопересечения, образует геометрическую фигуру под названием </a:t>
            </a:r>
            <a:r>
              <a:rPr lang="ru-RU" dirty="0" smtClean="0">
                <a:solidFill>
                  <a:srgbClr val="444444"/>
                </a:solidFill>
                <a:latin typeface="Helvetica Neue"/>
              </a:rPr>
              <a:t>……….Число </a:t>
            </a:r>
            <a:r>
              <a:rPr lang="ru-RU" dirty="0">
                <a:solidFill>
                  <a:srgbClr val="444444"/>
                </a:solidFill>
                <a:latin typeface="Helvetica Neue"/>
              </a:rPr>
              <a:t>звеньев ломаной должно быть не менее 3-х. Иными словами, </a:t>
            </a:r>
            <a:r>
              <a:rPr lang="ru-RU" dirty="0" smtClean="0">
                <a:solidFill>
                  <a:srgbClr val="444444"/>
                </a:solidFill>
                <a:latin typeface="Helvetica Neue"/>
              </a:rPr>
              <a:t>………определяется </a:t>
            </a:r>
            <a:r>
              <a:rPr lang="ru-RU" dirty="0">
                <a:solidFill>
                  <a:srgbClr val="444444"/>
                </a:solidFill>
                <a:latin typeface="Helvetica Neue"/>
              </a:rPr>
              <a:t>как часть плоскости, границей которой выступает замкнутая ломаная.</a:t>
            </a:r>
            <a:endParaRPr lang="ru-RU" dirty="0"/>
          </a:p>
        </p:txBody>
      </p:sp>
      <p:pic>
        <p:nvPicPr>
          <p:cNvPr id="2052" name="Picture 4" descr="https://ds05.infourok.ru/uploads/ex/0c3f/000c06a6-c380b4c6/img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1412776"/>
            <a:ext cx="460064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116632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337741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628800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Единицы измерения длины, в 1 сантиметре их десять</a:t>
            </a:r>
            <a:endParaRPr lang="ru-RU" sz="4000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188640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15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026669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51795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Прибор для измерения длины</a:t>
            </a:r>
            <a:endParaRPr lang="ru-RU" sz="4000" dirty="0"/>
          </a:p>
        </p:txBody>
      </p:sp>
      <p:pic>
        <p:nvPicPr>
          <p:cNvPr id="3074" name="Picture 2" descr="https://krot.info/uploads/posts/2020-01/1579523553_29-8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558548"/>
            <a:ext cx="4464496" cy="251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180528" y="52928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020321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topworld10.ru/attachments/Image/Zhozef-Lui-Lagranzh.jpeg?template=generic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744416" cy="29523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4940424" y="1205136"/>
            <a:ext cx="338437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 </a:t>
            </a:r>
            <a:r>
              <a:rPr lang="ru-RU" dirty="0"/>
              <a:t>из самых заметных учеников легендарного математика Леонарда Эйлера. Вклад </a:t>
            </a:r>
            <a:r>
              <a:rPr lang="ru-RU" dirty="0" smtClean="0"/>
              <a:t>его  </a:t>
            </a:r>
            <a:r>
              <a:rPr lang="ru-RU" dirty="0"/>
              <a:t>в области математики не имеет себе равных. Он был одним из основателей  вариационного исчисления. Он также изобрел свой собственный способ решения </a:t>
            </a:r>
            <a:r>
              <a:rPr lang="ru-RU" dirty="0">
                <a:solidFill>
                  <a:srgbClr val="FF0000"/>
                </a:solidFill>
              </a:rPr>
              <a:t>дифференциальных уравнений</a:t>
            </a:r>
            <a:r>
              <a:rPr lang="ru-RU" dirty="0"/>
              <a:t> путем изменения параметров. Помимо математики, он также сделал важные наблюдения в области </a:t>
            </a:r>
            <a:r>
              <a:rPr lang="ru-RU" dirty="0" smtClean="0"/>
              <a:t>механики.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88640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9463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4063" y="1335230"/>
            <a:ext cx="4290425" cy="49685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Специалист,</a:t>
            </a:r>
            <a:br>
              <a:rPr lang="ru-RU" sz="4000" dirty="0" smtClean="0"/>
            </a:br>
            <a:r>
              <a:rPr lang="ru-RU" sz="4000" dirty="0" smtClean="0"/>
              <a:t>который учитывает расходы и доходы.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9378" y="0"/>
            <a:ext cx="7602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9587" y="1772816"/>
            <a:ext cx="2204301" cy="2376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96" y="1381124"/>
            <a:ext cx="4094367" cy="4784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259632" y="1340768"/>
                <a:ext cx="6624736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5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5400" b="0" i="1" smtClean="0">
                              <a:latin typeface="Cambria Math" panose="02040503050406030204" pitchFamily="18" charset="0"/>
                            </a:rPr>
                            <m:t>а</m:t>
                          </m:r>
                        </m:e>
                        <m:sup>
                          <m:r>
                            <a:rPr lang="ru-RU" sz="5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х</m:t>
                          </m:r>
                        </m:sup>
                      </m:sSup>
                      <m:r>
                        <a:rPr lang="ru-RU" sz="5400" b="0" i="1" smtClean="0">
                          <a:latin typeface="Cambria Math" panose="02040503050406030204" pitchFamily="18" charset="0"/>
                        </a:rPr>
                        <m:t>=в</m:t>
                      </m:r>
                    </m:oMath>
                  </m:oMathPara>
                </a14:m>
                <a:endParaRPr lang="ru-RU" sz="5400" b="0" dirty="0" smtClean="0"/>
              </a:p>
              <a:p>
                <a:endParaRPr lang="ru-RU" sz="5400" dirty="0" smtClean="0"/>
              </a:p>
              <a:p>
                <a:r>
                  <a:rPr lang="ru-RU" sz="5400" dirty="0" smtClean="0"/>
                  <a:t>Как называется показатель </a:t>
                </a:r>
                <a:r>
                  <a:rPr lang="ru-RU" sz="5400" dirty="0" smtClean="0">
                    <a:solidFill>
                      <a:srgbClr val="FF0000"/>
                    </a:solidFill>
                  </a:rPr>
                  <a:t>х</a:t>
                </a:r>
                <a:r>
                  <a:rPr lang="ru-RU" sz="5400" dirty="0" smtClean="0"/>
                  <a:t> в данном равенстве?</a:t>
                </a:r>
                <a:endParaRPr lang="ru-RU" sz="5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340768"/>
                <a:ext cx="6624736" cy="4247317"/>
              </a:xfrm>
              <a:prstGeom prst="rect">
                <a:avLst/>
              </a:prstGeom>
              <a:blipFill>
                <a:blip r:embed="rId2"/>
                <a:stretch>
                  <a:fillRect l="-4972" b="-77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395536" y="18864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16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942221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764704"/>
            <a:ext cx="58326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Английский математик, физик и астроном. Открыл закон о всемирном тяготении, автор  трех законов механики.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196503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Интересен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факт, что история, связанная с яблоком, упавшим на голову исследователя, является мифом. </a:t>
            </a:r>
            <a:r>
              <a:rPr lang="ru-RU" dirty="0" smtClean="0">
                <a:solidFill>
                  <a:srgbClr val="222222"/>
                </a:solidFill>
                <a:latin typeface="arial" panose="020B0604020202020204" pitchFamily="34" charset="0"/>
              </a:rPr>
              <a:t>Автором легенды 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о яблоке был известный философ </a:t>
            </a:r>
            <a:r>
              <a:rPr lang="ru-RU" dirty="0">
                <a:solidFill>
                  <a:srgbClr val="0645AD"/>
                </a:solidFill>
                <a:latin typeface="arial" panose="020B0604020202020204" pitchFamily="34" charset="0"/>
                <a:hlinkClick r:id="rId2"/>
              </a:rPr>
              <a:t>Вольтер</a:t>
            </a:r>
            <a:r>
              <a:rPr lang="ru-RU" dirty="0">
                <a:solidFill>
                  <a:srgbClr val="222222"/>
                </a:solidFill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 descr="isaak-nyuton-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484697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476672"/>
            <a:ext cx="1368152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9440532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clipartmax.com/png/full/255-2552858_surface-norma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4701556" cy="321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92080" y="620688"/>
            <a:ext cx="35283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бобщение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 перпендикуляра к прямой или плоскости на произвольные гладкие кривые и поверхности. 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перпендикулярная к касательной прямой в указанной точке кривой.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332656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41761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1014/001495fb-39453d6b/img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908720"/>
            <a:ext cx="3544523" cy="2658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332656"/>
            <a:ext cx="432048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b="1" dirty="0"/>
              <a:t>Основное сочинение </a:t>
            </a:r>
            <a:r>
              <a:rPr lang="ru-RU" dirty="0"/>
              <a:t>Евклида </a:t>
            </a:r>
            <a:r>
              <a:rPr lang="ru-RU" dirty="0" smtClean="0"/>
              <a:t>.</a:t>
            </a:r>
            <a:r>
              <a:rPr lang="ru-RU" dirty="0"/>
              <a:t> Книги с таким же названием, в которых последовательно излагались все основные факты геометрии и теоретической арифметики, составлялись ранее </a:t>
            </a:r>
            <a:r>
              <a:rPr lang="ru-RU" dirty="0">
                <a:hlinkClick r:id="rId3" tooltip="Гиппократ Хиосский"/>
              </a:rPr>
              <a:t>Гиппократом </a:t>
            </a:r>
            <a:r>
              <a:rPr lang="ru-RU" dirty="0" err="1">
                <a:hlinkClick r:id="rId3" tooltip="Гиппократ Хиосский"/>
              </a:rPr>
              <a:t>Хиосским</a:t>
            </a:r>
            <a:r>
              <a:rPr lang="ru-RU" dirty="0"/>
              <a:t>, </a:t>
            </a:r>
            <a:r>
              <a:rPr lang="ru-RU" dirty="0" err="1">
                <a:hlinkClick r:id="rId4" tooltip="Леонт (математик)"/>
              </a:rPr>
              <a:t>Леонтом</a:t>
            </a:r>
            <a:r>
              <a:rPr lang="ru-RU" dirty="0"/>
              <a:t> и </a:t>
            </a:r>
            <a:r>
              <a:rPr lang="ru-RU" dirty="0" err="1">
                <a:hlinkClick r:id="rId5" tooltip="Февдий"/>
              </a:rPr>
              <a:t>Февдием</a:t>
            </a:r>
            <a:r>
              <a:rPr lang="ru-RU" dirty="0"/>
              <a:t>. Однако </a:t>
            </a:r>
            <a:r>
              <a:rPr lang="ru-RU" dirty="0" smtClean="0"/>
              <a:t>это сочинение Евклида </a:t>
            </a:r>
            <a:r>
              <a:rPr lang="ru-RU" dirty="0"/>
              <a:t>вытеснили все эти сочинения из обихода и в </a:t>
            </a:r>
            <a:r>
              <a:rPr lang="ru-RU" b="1" dirty="0"/>
              <a:t>течение более чем двух тысячелетий оставались базовым учебником геометрии. </a:t>
            </a:r>
            <a:r>
              <a:rPr lang="ru-RU" dirty="0"/>
              <a:t>Создавая свой учебник, Евклид включил в него многое из того, что было создано его предшественниками, обработав этот материал и сведя его воедино.</a:t>
            </a:r>
          </a:p>
          <a:p>
            <a:pPr fontAlgn="base"/>
            <a:r>
              <a:rPr lang="ru-RU" dirty="0" smtClean="0"/>
              <a:t>Это сочинение</a:t>
            </a:r>
            <a:r>
              <a:rPr lang="ru-RU" dirty="0"/>
              <a:t> </a:t>
            </a:r>
            <a:r>
              <a:rPr lang="ru-RU" dirty="0" smtClean="0"/>
              <a:t>состоит </a:t>
            </a:r>
            <a:r>
              <a:rPr lang="ru-RU" dirty="0"/>
              <a:t>из тринадцати книг. Первая и некоторые другие книги предваряются списком определений. Первой книге предпослан также список постулатов и аксиом.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43660" y="3789040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течении двух тысячелетий люди изучали геометрию по этой книге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43660" y="0"/>
            <a:ext cx="14920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17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770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1.wp.com/www.mathemania.com/wp-content/uploads/2015/07/cones.jpg?crop=1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548680"/>
            <a:ext cx="721022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13070" y="4005064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полученное объединением всех лучей, исходящих из одной точки (вершины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проходящих через плоскую поверхность.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ожет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получен вращением прямоугольного треугольника вокруг одного из его катетов.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15782" y="0"/>
            <a:ext cx="17449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334309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по-другому называется третья степень числа 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matem1234.ru/wp-content/uploads/2016/12/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068960"/>
            <a:ext cx="6019800" cy="1019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188640"/>
            <a:ext cx="10081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410653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www.berdov.com/img/docs/okrujnost/chto-takoe-kasatelnaya/kasatelynaya-k-okrujnost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428322" cy="250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2420888"/>
            <a:ext cx="32403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Прямая, имеющая с окружностью одну общую точку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8864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18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691653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556792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Сотая </a:t>
            </a:r>
            <a:r>
              <a:rPr lang="ru-RU" dirty="0"/>
              <a:t>часть; </a:t>
            </a:r>
            <a:endParaRPr lang="ru-RU" dirty="0" smtClean="0"/>
          </a:p>
          <a:p>
            <a:r>
              <a:rPr lang="ru-RU" dirty="0" smtClean="0"/>
              <a:t>используется </a:t>
            </a:r>
            <a:r>
              <a:rPr lang="ru-RU" dirty="0"/>
              <a:t>для обозначения доли чего-либо по отношению к целому. </a:t>
            </a:r>
          </a:p>
        </p:txBody>
      </p:sp>
      <p:pic>
        <p:nvPicPr>
          <p:cNvPr id="6146" name="Picture 2" descr="https://ds05.infourok.ru/uploads/ex/0a44/00121f2b-4cf649c0/img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568394"/>
            <a:ext cx="4727575" cy="35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88640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188023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2818" y="993953"/>
            <a:ext cx="36724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плоскости, ограниченная замкнутой кривой или ломаной линией. Обозначается эта величина буквой S.</a:t>
            </a:r>
          </a:p>
        </p:txBody>
      </p:sp>
      <p:pic>
        <p:nvPicPr>
          <p:cNvPr id="1026" name="Picture 2" descr="http://900igr.net/up/datai/249953/0009-015-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65226" y="548680"/>
            <a:ext cx="4582691" cy="356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260648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028886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uchmet.ru/upload/uchmet.ru/library/materials/result/832/249617/133623/133623.docx_html_m5046f0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5421709" cy="3665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54262" y="4221088"/>
            <a:ext cx="50405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Сумма длин всех сторон фигуры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260648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19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709771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1268760"/>
            <a:ext cx="4248472" cy="33123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Единица измерения длины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195736" y="2636912"/>
            <a:ext cx="360040" cy="1728192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976" y="1556792"/>
            <a:ext cx="4010000" cy="4320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88640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20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2060848"/>
            <a:ext cx="62646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1000=10*100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314096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19839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09" y="260648"/>
            <a:ext cx="1438781" cy="9205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023" y="1412776"/>
            <a:ext cx="352908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Отрезок"/>
              </a:rPr>
              <a:t>Отрезок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соединяющий центр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Окружность"/>
              </a:rPr>
              <a:t>окружности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rgbClr val="20212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tooltip="Сфера"/>
              </a:rPr>
              <a:t>сферы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с любой точкой, лежащей на окружности (или сфере), а также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tooltip="Длина"/>
              </a:rPr>
              <a:t>длина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этого отрезка</a:t>
            </a:r>
            <a:r>
              <a:rPr lang="ru-RU" sz="28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Составляет </a:t>
            </a:r>
            <a:r>
              <a:rPr lang="ru-RU" sz="28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половину </a:t>
            </a:r>
            <a:r>
              <a:rPr lang="ru-RU" sz="2800" dirty="0">
                <a:solidFill>
                  <a:srgbClr val="0B008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7" tooltip="Диаметр"/>
              </a:rPr>
              <a:t>диаметра</a:t>
            </a:r>
            <a:r>
              <a:rPr lang="ru-RU" dirty="0">
                <a:solidFill>
                  <a:srgbClr val="202122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  <p:pic>
        <p:nvPicPr>
          <p:cNvPr id="3074" name="Picture 2" descr="https://ru-static.z-dn.net/files/d45/15e46163817055124c399e55ff16129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233" y="1988840"/>
            <a:ext cx="5064497" cy="3616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954649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1438781" cy="920576"/>
          </a:xfrm>
          <a:prstGeom prst="rect">
            <a:avLst/>
          </a:prstGeom>
        </p:spPr>
      </p:pic>
      <p:pic>
        <p:nvPicPr>
          <p:cNvPr id="4098" name="Picture 2" descr="https://banner2.cleanpng.com/20180513/fvw/kisspng-rhombus-shape-area-two-dimensional-space-parallelo-5af7e96b064fd4.06829517152619658702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5884267" cy="3269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4941168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параллелограмм, у которого все стороны равны</a:t>
            </a:r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796801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88640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556792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</a:t>
            </a:r>
            <a:r>
              <a:rPr lang="ru-RU" dirty="0" smtClean="0"/>
              <a:t>роизведение  </a:t>
            </a:r>
            <a:r>
              <a:rPr lang="ru-RU" dirty="0"/>
              <a:t>одинаковых </a:t>
            </a:r>
            <a:r>
              <a:rPr lang="ru-RU" dirty="0" smtClean="0"/>
              <a:t>множителей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>Другими словами </a:t>
            </a:r>
            <a:r>
              <a:rPr lang="ru-RU" dirty="0" smtClean="0"/>
              <a:t>…..это </a:t>
            </a:r>
            <a:r>
              <a:rPr lang="ru-RU" dirty="0"/>
              <a:t>действительное число, которое показывает сколько раз число надо умножить само на себя</a:t>
            </a:r>
          </a:p>
        </p:txBody>
      </p:sp>
      <p:pic>
        <p:nvPicPr>
          <p:cNvPr id="6146" name="Picture 2" descr="https://i1.wp.com/ds02.infourok.ru/uploads/ex/0aca/0000ba91-749901c7/1/hello_html_7d7daa18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2776" y="2924944"/>
            <a:ext cx="5586069" cy="274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13568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1124744"/>
            <a:ext cx="4320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круга, ограниченная дугой окружности и её хордой или секущей</a:t>
            </a:r>
            <a:r>
              <a:rPr lang="ru-RU" dirty="0"/>
              <a:t>.</a:t>
            </a:r>
          </a:p>
        </p:txBody>
      </p:sp>
      <p:pic>
        <p:nvPicPr>
          <p:cNvPr id="7170" name="Picture 2" descr="https://i1.wp.com/homemyhome.ru/wp-content/uploads/2017/08/%D1%80-1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636912"/>
            <a:ext cx="4414943" cy="4080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16450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1512168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21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39752" y="620688"/>
            <a:ext cx="54091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геометрии, изучающий фигуры в пространстве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Стереометр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916832"/>
            <a:ext cx="5915025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52493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836712"/>
            <a:ext cx="8100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десять сотен?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6632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5939193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836712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Прибор для измерения углов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https://mosmy.ru/image/catalog/category/erichkrause/r-ru-415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8417" y="1359932"/>
            <a:ext cx="51125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6253" y="482769"/>
            <a:ext cx="11514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3721845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100540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22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260648"/>
            <a:ext cx="61206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Arial" panose="020B0604020202020204" pitchFamily="34" charset="0"/>
              </a:rPr>
              <a:t> 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Выпуклый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четырёхугольник, у которого две стороны параллельны. Часто в определение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…..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добавляют условие, что две другие стороны должны быть не параллельны.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https://ds02.infourok.ru/uploads/ex/110d/0006a0bc-04e350d8/hello_html_720a56c9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8547845" cy="314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8273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1340768"/>
            <a:ext cx="4128520" cy="527605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Отрезок, соединяющий две точки на окружности через центр этой окружности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27584" y="2101498"/>
            <a:ext cx="3312368" cy="355975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>
            <a:stCxn id="5" idx="3"/>
            <a:endCxn id="5" idx="7"/>
          </p:cNvCxnSpPr>
          <p:nvPr/>
        </p:nvCxnSpPr>
        <p:spPr>
          <a:xfrm flipV="1">
            <a:off x="1312669" y="2622811"/>
            <a:ext cx="2342198" cy="251712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483768" y="3835654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61665"/>
            <a:ext cx="4499992" cy="5939135"/>
          </a:xfrm>
        </p:spPr>
        <p:txBody>
          <a:bodyPr>
            <a:normAutofit/>
          </a:bodyPr>
          <a:lstStyle/>
          <a:p>
            <a:r>
              <a:rPr lang="ru-RU" sz="2700" dirty="0">
                <a:cs typeface="Aharoni" pitchFamily="2" charset="-79"/>
              </a:rPr>
              <a:t>математик, философ, физиолог, механик и физик, чьи идеи и открытия сыграли большую роль в развитии сразу нескольких научных отраслей. Он разработал алгебраическую символику, которую мы используем и по сей день, стал «отцом» аналитической </a:t>
            </a:r>
            <a:r>
              <a:rPr lang="ru-RU" sz="2700" dirty="0" smtClean="0">
                <a:cs typeface="Aharoni" pitchFamily="2" charset="-79"/>
              </a:rPr>
              <a:t>геометрии    </a:t>
            </a:r>
            <a:endParaRPr lang="ru-RU" b="1" dirty="0">
              <a:solidFill>
                <a:schemeClr val="tx1"/>
              </a:solidFill>
              <a:cs typeface="Aharoni" pitchFamily="2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3074" name="Picture 2" descr="http://i.medyafaresi.com/2/630/354/files/2016/2/11/769857/769857.jpg?v=145520696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5" y="1268760"/>
            <a:ext cx="4687952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1520" y="5517232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Его имя носит  прямоугольная система координат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1628800"/>
            <a:ext cx="4416552" cy="455597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Направленный отрезок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7006" y="0"/>
            <a:ext cx="7649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361959" y="1381418"/>
            <a:ext cx="1985905" cy="28396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1147</TotalTime>
  <Words>819</Words>
  <Application>Microsoft Office PowerPoint</Application>
  <PresentationFormat>Экран (4:3)</PresentationFormat>
  <Paragraphs>181</Paragraphs>
  <Slides>68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68</vt:i4>
      </vt:variant>
    </vt:vector>
  </HeadingPairs>
  <TitlesOfParts>
    <vt:vector size="78" baseType="lpstr">
      <vt:lpstr>Aharoni</vt:lpstr>
      <vt:lpstr>arial</vt:lpstr>
      <vt:lpstr>arial</vt:lpstr>
      <vt:lpstr>Calibri</vt:lpstr>
      <vt:lpstr>Cambria</vt:lpstr>
      <vt:lpstr>Cambria Math</vt:lpstr>
      <vt:lpstr>Helvetica Neue</vt:lpstr>
      <vt:lpstr>Times New Roman</vt:lpstr>
      <vt:lpstr>Wingdings 2</vt:lpstr>
      <vt:lpstr>Трек</vt:lpstr>
      <vt:lpstr>Интеллектуальная игра «Алфавит» тема Математика</vt:lpstr>
      <vt:lpstr>Правила игры Объясним на сказках Участников (команд)может быть сколько угодно. Им выдаются листочки с алфавитом И листы для ответов. На каждую букву  3 вопроса. Нужно отгадать все слова например , буква А </vt:lpstr>
      <vt:lpstr>Луч, делящий   угол пополам</vt:lpstr>
      <vt:lpstr>Прибор для измерения атмосферного давления</vt:lpstr>
      <vt:lpstr>Специалист, который учитывает расходы и доходы.</vt:lpstr>
      <vt:lpstr>Единица измерения длины</vt:lpstr>
      <vt:lpstr>Отрезок, соединяющий две точки на окружности через центр этой окружности</vt:lpstr>
      <vt:lpstr>математик, философ, физиолог, механик и физик, чьи идеи и открытия сыграли большую роль в развитии сразу нескольких научных отраслей. Он разработал алгебраическую символику, которую мы используем и по сей день, стал «отцом» аналитической геометрии    </vt:lpstr>
      <vt:lpstr>Направленный отрезок</vt:lpstr>
      <vt:lpstr>Перпендикуляр, проведенный из вершины треугольника к прямой, содержащей противоположную сторону</vt:lpstr>
      <vt:lpstr>Презентация PowerPoint</vt:lpstr>
      <vt:lpstr>Самая большая сторона прямоугольного треугольника</vt:lpstr>
      <vt:lpstr>Преобразование плоскости</vt:lpstr>
      <vt:lpstr>Ученый, Одаренный невероятными математическими способностями. В детстве его учителя  называли   вундеркиндом, мальчик отличался большими способностями в учебе, его успехи превосходили  сверстников  в изучении точных наук.</vt:lpstr>
      <vt:lpstr>Утверждение, не требующее доказательства</vt:lpstr>
      <vt:lpstr>Первая буква греческого алфавита</vt:lpstr>
      <vt:lpstr>прибор для определения широты, один из старейших астрономических инструментов. Основан на принципе стереографической проекции.</vt:lpstr>
      <vt:lpstr>Фигура, образованная двумя лучами, исходящими из одной точки</vt:lpstr>
      <vt:lpstr>равенство, содержащее неизвестное</vt:lpstr>
      <vt:lpstr>Математическое действие</vt:lpstr>
      <vt:lpstr>Тело вращения</vt:lpstr>
      <vt:lpstr>Точка окружности, равноудалённая от всех точек на окружности</vt:lpstr>
      <vt:lpstr>Русский и советский учёный-самоучка и изобретатель, школьный учитель. Основоположник теоретической космонавтики. Обосновал использование ракет для полётов в космос</vt:lpstr>
      <vt:lpstr>принятая в математике (а также физике и прикладных науках) символическая запись законченного логического суждения (определения величины, уравнения, неравенства или тождества).</vt:lpstr>
      <vt:lpstr>древнегреческий философ и математик из Милета (Малая Азия). Представитель ионической натурфилософии и основатель милетской (ионийской) школы, с которой начинается история европейской науки. </vt:lpstr>
      <vt:lpstr>Одним словом</vt:lpstr>
      <vt:lpstr>Число, которое находится над дробной чертой</vt:lpstr>
      <vt:lpstr>это геометрическая фигура (многоугольник), состоящая из четырёх точек (вершин), три из которых не лежат на одной прямой, и четырёх отрезков (сторон), последовательно соединяющих эти точки</vt:lpstr>
      <vt:lpstr>«величайший, наряду с Н. И. Лобачевским, русский математик XIX века»[6]. Он получил фундаментальные результаты в теории чисел (распределение простых чисел) и теории вероятностей</vt:lpstr>
      <vt:lpstr>замкнутая кривая на плоскости, которая может быть получена как пересечение плоскости и кругового цилиндра или как ортогональная проекция окружности на плоскость. </vt:lpstr>
      <vt:lpstr>Взаимно перпендикулярные линии на земле проводятся при помощи этого инструмента.  это две деревянные планки, скрепленные накрест и установленные на заостренной палке</vt:lpstr>
      <vt:lpstr>швейцарский, немецкий и российский математик и механик, внёсший фундаментальный вклад в развитие этих наук</vt:lpstr>
      <vt:lpstr>Самое маленькое натуральное число</vt:lpstr>
      <vt:lpstr>11 </vt:lpstr>
      <vt:lpstr>Где  это?</vt:lpstr>
      <vt:lpstr>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Швейцарский психолог и философ, основатель «аналитической психологии». Ввел технику «свободных ассоциаций».</dc:title>
  <dc:creator>Светлана Викторовна</dc:creator>
  <cp:lastModifiedBy>Полина Сторублева</cp:lastModifiedBy>
  <cp:revision>183</cp:revision>
  <dcterms:created xsi:type="dcterms:W3CDTF">2014-06-23T14:28:06Z</dcterms:created>
  <dcterms:modified xsi:type="dcterms:W3CDTF">2020-08-26T05:18:47Z</dcterms:modified>
</cp:coreProperties>
</file>