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80" r:id="rId3"/>
    <p:sldId id="257" r:id="rId4"/>
    <p:sldId id="279" r:id="rId5"/>
    <p:sldId id="263" r:id="rId6"/>
    <p:sldId id="267" r:id="rId7"/>
    <p:sldId id="268" r:id="rId8"/>
    <p:sldId id="265" r:id="rId9"/>
    <p:sldId id="276" r:id="rId10"/>
    <p:sldId id="277" r:id="rId11"/>
    <p:sldId id="278" r:id="rId12"/>
    <p:sldId id="269" r:id="rId13"/>
    <p:sldId id="270" r:id="rId14"/>
    <p:sldId id="271" r:id="rId15"/>
    <p:sldId id="259" r:id="rId16"/>
    <p:sldId id="258" r:id="rId17"/>
    <p:sldId id="260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C927A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12CD58-39E0-4136-B076-BD1ED3FE00A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798679-C684-43C2-937D-FAFD825A2DE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AEB811-AAEE-4972-8F9E-8C089F1BEFA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1E958-46AF-48C4-A805-47B16D24F65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D3498D-37D5-4B6C-8D89-2ACE61D9F47E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EB4BE-07E5-41BC-AC46-679AE5BD510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95EF4E-2536-4041-B663-7E37B9B9421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B88B8F-B816-4D6A-933F-57EA7CAF87C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ACA7FE-3329-4DF4-ADBE-1DF9EA77E0A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5D5D41-B210-4CEF-B89B-EE2632D9F04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F97F76-EEED-4BA3-97E8-E8922B590A89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51B430-52D9-4299-AEAE-CDDC6B553228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../&#1052;&#1086;&#1080;%20&#1088;&#1080;&#1089;&#1091;&#1085;&#1082;&#1080;/search_files/images_00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5657" y="1773238"/>
            <a:ext cx="6191968" cy="175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990033"/>
                </a:solidFill>
              </a:rPr>
              <a:t>Рисование с натуры натюрморта из фруктов и овощей.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dirty="0" smtClean="0">
                <a:solidFill>
                  <a:srgbClr val="990033"/>
                </a:solidFill>
              </a:rPr>
              <a:t>Знакомства с произведениями изобразительного искусства.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2195513" y="476250"/>
            <a:ext cx="4392612" cy="100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Натюрморт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952032" y="5105400"/>
            <a:ext cx="6191968" cy="175260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alt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Автор:</a:t>
            </a:r>
            <a:r>
              <a:rPr kumimoji="0" lang="ru-RU" alt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altLang="ru-RU" sz="2600" b="1" i="0" u="none" strike="noStrike" kern="1200" cap="none" spc="0" normalizeH="0" noProof="0" dirty="0" err="1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Колдина</a:t>
            </a:r>
            <a:r>
              <a:rPr kumimoji="0" lang="ru-RU" altLang="ru-RU" sz="2600" b="1" i="0" u="none" strike="noStrike" kern="1200" cap="none" spc="0" normalizeH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Т.Н.</a:t>
            </a:r>
          </a:p>
          <a:p>
            <a:pPr marL="27432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altLang="ru-RU" sz="2600" b="1" baseline="0" dirty="0" smtClean="0">
                <a:solidFill>
                  <a:srgbClr val="990033"/>
                </a:solidFill>
                <a:latin typeface="+mn-lt"/>
              </a:rPr>
              <a:t>МБОУ</a:t>
            </a:r>
            <a:r>
              <a:rPr lang="ru-RU" altLang="ru-RU" sz="2600" b="1" dirty="0" smtClean="0">
                <a:solidFill>
                  <a:srgbClr val="990033"/>
                </a:solidFill>
                <a:latin typeface="+mn-lt"/>
              </a:rPr>
              <a:t> СОШ №1 г. Калининска </a:t>
            </a:r>
            <a:r>
              <a:rPr lang="ru-RU" altLang="ru-RU" sz="2600" b="1" smtClean="0">
                <a:solidFill>
                  <a:srgbClr val="990033"/>
                </a:solidFill>
                <a:latin typeface="+mn-lt"/>
              </a:rPr>
              <a:t>Саратовской области</a:t>
            </a:r>
            <a:endParaRPr kumimoji="0" lang="ru-RU" altLang="ru-RU" sz="2600" b="1" i="0" u="none" strike="noStrike" kern="1200" cap="none" spc="0" normalizeH="0" baseline="0" noProof="0" dirty="0" smtClean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7477125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200" smtClean="0">
                <a:solidFill>
                  <a:srgbClr val="990033"/>
                </a:solidFill>
              </a:rPr>
              <a:t>Бесформенных предметов в природе нет, одно из свойств любого объемного тела — форма.</a:t>
            </a:r>
            <a:r>
              <a:rPr lang="ru-RU" altLang="ru-RU" sz="360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844675"/>
            <a:ext cx="7386638" cy="4497388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2" name="Picture 5" descr="Рисование с натуры моркови, репы, редиса, свеклы, гриб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89138"/>
            <a:ext cx="65532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b="1" smtClean="0"/>
              <a:t>Локальная природная окраска овощей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990033"/>
                </a:solidFill>
              </a:rPr>
              <a:t>скромнее по сравнению с фруктами, цветовой диапазон которых необы­чайно широк. Поэтому в изображениях отдельных овощей и натюрмортов из них можно использовать цветные карандаши.</a:t>
            </a:r>
            <a:br>
              <a:rPr lang="ru-RU" altLang="ru-RU" smtClean="0">
                <a:solidFill>
                  <a:srgbClr val="990033"/>
                </a:solidFill>
              </a:rPr>
            </a:br>
            <a:endParaRPr lang="ru-RU" altLang="ru-RU" smtClean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Морковь 			Слива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700213"/>
            <a:ext cx="3816350" cy="1335087"/>
          </a:xfrm>
          <a:noFill/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284538"/>
            <a:ext cx="396081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5084763"/>
            <a:ext cx="39370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1700213"/>
            <a:ext cx="3457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Клубника			Вишня</a:t>
            </a:r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916113"/>
            <a:ext cx="3308350" cy="3992562"/>
          </a:xfrm>
          <a:noFill/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916113"/>
            <a:ext cx="3490913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  Арбуз				Огурец</a:t>
            </a: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00213"/>
            <a:ext cx="3708400" cy="4497387"/>
          </a:xfrm>
          <a:noFill/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773238"/>
            <a:ext cx="360045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О творчестве П.П. Кончаловского</a:t>
            </a: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2916238" y="1700213"/>
            <a:ext cx="4176712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990033"/>
                </a:solidFill>
              </a:rPr>
              <a:t>Петр Петрович Кончаловский(1876-1956 советский живописец. Более 5000 произведений- картин,  портретов, натюрмортов, акварелей создал он за 60 лет творчества. Среди его работ-портреты современников, букеты цветов, пейзажи</a:t>
            </a:r>
          </a:p>
        </p:txBody>
      </p:sp>
      <p:pic>
        <p:nvPicPr>
          <p:cNvPr id="17412" name="Picture 10" descr="konchalovsky-100_p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5038"/>
            <a:ext cx="23256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600" smtClean="0"/>
              <a:t>Натюрморт в творчестве </a:t>
            </a:r>
            <a:br>
              <a:rPr lang="ru-RU" altLang="ru-RU" sz="3600" smtClean="0"/>
            </a:br>
            <a:r>
              <a:rPr lang="ru-RU" altLang="ru-RU" sz="3600" smtClean="0"/>
              <a:t>П.П. Кончаловского</a:t>
            </a:r>
          </a:p>
        </p:txBody>
      </p:sp>
      <p:pic>
        <p:nvPicPr>
          <p:cNvPr id="18435" name="Picture 15" descr="konchalovsky_09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310" r="10469" b="5624"/>
          <a:stretch>
            <a:fillRect/>
          </a:stretch>
        </p:blipFill>
        <p:spPr>
          <a:xfrm>
            <a:off x="395288" y="1700213"/>
            <a:ext cx="2735262" cy="2127250"/>
          </a:xfrm>
          <a:noFill/>
        </p:spPr>
      </p:pic>
      <p:pic>
        <p:nvPicPr>
          <p:cNvPr id="18436" name="Picture 16" descr="konchalovsky_02125"/>
          <p:cNvPicPr>
            <a:picLocks noChangeAspect="1" noChangeArrowheads="1"/>
          </p:cNvPicPr>
          <p:nvPr/>
        </p:nvPicPr>
        <p:blipFill>
          <a:blip r:embed="rId3" cstate="print"/>
          <a:srcRect l="9459" t="2644" r="13042" b="6149"/>
          <a:stretch>
            <a:fillRect/>
          </a:stretch>
        </p:blipFill>
        <p:spPr bwMode="auto">
          <a:xfrm>
            <a:off x="539750" y="4262438"/>
            <a:ext cx="251936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17"/>
          <p:cNvSpPr txBox="1">
            <a:spLocks noChangeArrowheads="1"/>
          </p:cNvSpPr>
          <p:nvPr/>
        </p:nvSpPr>
        <p:spPr bwMode="auto">
          <a:xfrm>
            <a:off x="3995738" y="1700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18438" name="Text Box 18"/>
          <p:cNvSpPr txBox="1">
            <a:spLocks noChangeArrowheads="1"/>
          </p:cNvSpPr>
          <p:nvPr/>
        </p:nvSpPr>
        <p:spPr bwMode="auto">
          <a:xfrm>
            <a:off x="3635375" y="1700213"/>
            <a:ext cx="345598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990033"/>
                </a:solidFill>
              </a:rPr>
              <a:t>Любовь к натуре во всем многообразии ее форм и красок находит свой расцвет в натюрмортах. Кончаловский писал натюрморты, изображающие битую дичь с сочной огородной зеленью, много писал сирень, цветы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konchalovsky_P4V1930"/>
          <p:cNvPicPr>
            <a:picLocks noChangeAspect="1" noChangeArrowheads="1"/>
          </p:cNvPicPr>
          <p:nvPr/>
        </p:nvPicPr>
        <p:blipFill>
          <a:blip r:embed="rId2" cstate="print"/>
          <a:srcRect t="3807" r="15443" b="21362"/>
          <a:stretch>
            <a:fillRect/>
          </a:stretch>
        </p:blipFill>
        <p:spPr bwMode="auto">
          <a:xfrm>
            <a:off x="323850" y="333375"/>
            <a:ext cx="23034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Konchalovsky_02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500438"/>
            <a:ext cx="4097338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9" descr="Кончаловский Пётр. Цветы. Дигиталис. Эксклюзивный заказ посте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357563"/>
            <a:ext cx="23495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2916238" y="404813"/>
            <a:ext cx="41767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rgbClr val="990033"/>
                </a:solidFill>
              </a:rPr>
              <a:t>Живописные полотна, созданные художником рассказывают о красоте и щедрости  природы, прославляют  богатство  даров нашей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Домашнее задание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>
              <a:solidFill>
                <a:srgbClr val="990033"/>
              </a:solidFill>
            </a:endParaRPr>
          </a:p>
          <a:p>
            <a:pPr eaLnBrk="1" hangingPunct="1"/>
            <a:endParaRPr lang="ru-RU" altLang="ru-RU" smtClean="0">
              <a:solidFill>
                <a:srgbClr val="990033"/>
              </a:solidFill>
            </a:endParaRPr>
          </a:p>
          <a:p>
            <a:pPr eaLnBrk="1" hangingPunct="1"/>
            <a:endParaRPr lang="ru-RU" altLang="ru-RU" smtClean="0">
              <a:solidFill>
                <a:srgbClr val="990033"/>
              </a:solidFill>
            </a:endParaRPr>
          </a:p>
          <a:p>
            <a:pPr eaLnBrk="1" hangingPunct="1"/>
            <a:endParaRPr lang="ru-RU" altLang="ru-RU" smtClean="0">
              <a:solidFill>
                <a:srgbClr val="990033"/>
              </a:solidFill>
            </a:endParaRPr>
          </a:p>
          <a:p>
            <a:pPr eaLnBrk="1" hangingPunct="1"/>
            <a:endParaRPr lang="ru-RU" altLang="ru-RU" smtClean="0">
              <a:solidFill>
                <a:srgbClr val="990033"/>
              </a:solidFill>
            </a:endParaRPr>
          </a:p>
          <a:p>
            <a:pPr eaLnBrk="1" hangingPunct="1"/>
            <a:r>
              <a:rPr lang="ru-RU" altLang="ru-RU" smtClean="0">
                <a:solidFill>
                  <a:srgbClr val="990033"/>
                </a:solidFill>
              </a:rPr>
              <a:t>Составить собственный натюрморт</a:t>
            </a:r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843213" y="1700213"/>
            <a:ext cx="2681287" cy="2160587"/>
            <a:chOff x="4377" y="2750"/>
            <a:chExt cx="1180" cy="1361"/>
          </a:xfrm>
        </p:grpSpPr>
        <p:sp>
          <p:nvSpPr>
            <p:cNvPr id="21509" name="WordArt 5"/>
            <p:cNvSpPr>
              <a:spLocks noChangeArrowheads="1" noChangeShapeType="1" noTextEdit="1"/>
            </p:cNvSpPr>
            <p:nvPr/>
          </p:nvSpPr>
          <p:spPr bwMode="auto">
            <a:xfrm>
              <a:off x="4377" y="2750"/>
              <a:ext cx="1180" cy="60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189196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0000FF"/>
                    </a:outerShdw>
                  </a:effectLst>
                  <a:latin typeface="Comic Sans MS"/>
                </a:rPr>
                <a:t>Запомни!</a:t>
              </a:r>
            </a:p>
          </p:txBody>
        </p:sp>
        <p:pic>
          <p:nvPicPr>
            <p:cNvPr id="21510" name="Picture 6" descr="AN00790_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99" y="2956"/>
              <a:ext cx="1017" cy="1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Цели урока: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63525" y="1268413"/>
            <a:ext cx="7386638" cy="4827587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990033"/>
                </a:solidFill>
              </a:rPr>
              <a:t>Расширить знания детей о натюрморте</a:t>
            </a:r>
          </a:p>
          <a:p>
            <a:pPr eaLnBrk="1" hangingPunct="1"/>
            <a:r>
              <a:rPr lang="ru-RU" altLang="ru-RU" sz="2800" smtClean="0">
                <a:solidFill>
                  <a:srgbClr val="990033"/>
                </a:solidFill>
              </a:rPr>
              <a:t>Формировать графические умения и навыки в передаче пространственного расположения группы предметов, </a:t>
            </a:r>
          </a:p>
          <a:p>
            <a:pPr eaLnBrk="1" hangingPunct="1"/>
            <a:r>
              <a:rPr lang="ru-RU" altLang="ru-RU" sz="2800" smtClean="0">
                <a:solidFill>
                  <a:srgbClr val="990033"/>
                </a:solidFill>
              </a:rPr>
              <a:t>Определений пропорций, в передаче светотени средствами живописи</a:t>
            </a:r>
          </a:p>
          <a:p>
            <a:pPr eaLnBrk="1" hangingPunct="1"/>
            <a:r>
              <a:rPr lang="ru-RU" altLang="ru-RU" sz="2800" smtClean="0">
                <a:solidFill>
                  <a:srgbClr val="990033"/>
                </a:solidFill>
              </a:rPr>
              <a:t>Познакомить с творчеством П.П. Кончаловского.</a:t>
            </a:r>
          </a:p>
          <a:p>
            <a:pPr eaLnBrk="1" hangingPunct="1"/>
            <a:r>
              <a:rPr lang="ru-RU" altLang="ru-RU" sz="2800" smtClean="0">
                <a:solidFill>
                  <a:srgbClr val="990033"/>
                </a:solidFill>
              </a:rPr>
              <a:t>Воспитывать любовь к прекрасному.</a:t>
            </a:r>
          </a:p>
          <a:p>
            <a:pPr eaLnBrk="1" hangingPunct="1"/>
            <a:endParaRPr lang="ru-RU" altLang="ru-RU" sz="2800" smtClean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smtClean="0">
                <a:solidFill>
                  <a:srgbClr val="990033"/>
                </a:solidFill>
              </a:rPr>
              <a:t>Натюрморт(от франц.- «мертвая натура»)-это изображение неодушевленных предметов, объединенных в одну композицию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>
                <a:solidFill>
                  <a:srgbClr val="990033"/>
                </a:solidFill>
              </a:rPr>
              <a:t>В своих картинах художники обычно  изображают цветы, фрукты, овощи, посуду, разнообразную снедь, предметы быта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smtClean="0">
                <a:solidFill>
                  <a:srgbClr val="990033"/>
                </a:solidFill>
              </a:rPr>
              <a:t>В натюрморте выражается отношение человека к окружающему миру, раскрывается его понимание прекрасного</a:t>
            </a:r>
          </a:p>
        </p:txBody>
      </p:sp>
      <p:pic>
        <p:nvPicPr>
          <p:cNvPr id="5123" name="Picture 4" descr="http://www.foto-shik.ru/naturmort/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651500" y="333375"/>
            <a:ext cx="16367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http://www.foto-shik.ru/naturmort/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5300663"/>
            <a:ext cx="1031875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/>
              <a:t>Правила постановки натюрморта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63525" y="1268413"/>
            <a:ext cx="7386638" cy="48275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rgbClr val="990033"/>
                </a:solidFill>
              </a:rPr>
              <a:t>1.</a:t>
            </a:r>
            <a:r>
              <a:rPr lang="ru-RU" altLang="ru-RU" sz="2400" smtClean="0"/>
              <a:t> </a:t>
            </a:r>
            <a:r>
              <a:rPr lang="ru-RU" altLang="ru-RU" sz="2400" smtClean="0">
                <a:solidFill>
                  <a:srgbClr val="990033"/>
                </a:solidFill>
              </a:rPr>
              <a:t>Натюрморт должен быть помещен так, чтобы нижние части предметов (основания) и их расположение на столе были бы видны. Для этого группу надо поставить ниже уровня глаз.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rgbClr val="990033"/>
                </a:solidFill>
              </a:rPr>
              <a:t>2. Натюрморт должен помещаться на каком-либо фоне. Фон лучше всего гладкий, спокойный и не темный – стена, картон, ткань без складок и т.п.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altLang="ru-RU" sz="2400" smtClean="0">
                <a:solidFill>
                  <a:srgbClr val="990033"/>
                </a:solidFill>
              </a:rPr>
              <a:t>3. Подбирая предметы надо учитывать, насколько трудно будет их рисовать. Более трудными надо считать предметы, форма которых раздроблена мелкими деталями, украшениями и трудно воспринимается по конструкции. 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altLang="ru-RU" sz="2400" smtClean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708400" y="981075"/>
            <a:ext cx="3959225" cy="719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4000">
                <a:solidFill>
                  <a:srgbClr val="9966FF"/>
                </a:solidFill>
              </a:rPr>
              <a:t>Драпировка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95288" y="3573463"/>
            <a:ext cx="3240087" cy="12239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z="4000">
                <a:solidFill>
                  <a:srgbClr val="9966FF"/>
                </a:solidFill>
              </a:rPr>
              <a:t>Метод визирования</a:t>
            </a:r>
          </a:p>
        </p:txBody>
      </p:sp>
      <p:pic>
        <p:nvPicPr>
          <p:cNvPr id="7172" name="Picture 4" descr="Рисунок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5888"/>
            <a:ext cx="20780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2997200"/>
            <a:ext cx="4999037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исунок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341438"/>
            <a:ext cx="351155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19075" y="227013"/>
            <a:ext cx="7477125" cy="6429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mtClean="0">
                <a:solidFill>
                  <a:schemeClr val="folHlink"/>
                </a:solidFill>
              </a:rPr>
              <a:t>Светотень на предмете</a:t>
            </a:r>
            <a:r>
              <a:rPr lang="ru-RU" altLang="ru-RU" smtClean="0"/>
              <a:t> 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692275" y="2060575"/>
            <a:ext cx="1655763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3850" y="1844675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Блик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V="1">
            <a:off x="1692275" y="2924175"/>
            <a:ext cx="1871663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 flipV="1">
            <a:off x="5867400" y="4437063"/>
            <a:ext cx="100965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 flipV="1">
            <a:off x="5867400" y="2997200"/>
            <a:ext cx="144145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4716463" y="3716338"/>
            <a:ext cx="576262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V="1">
            <a:off x="2268538" y="3500438"/>
            <a:ext cx="2087562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23850" y="3068638"/>
            <a:ext cx="1368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Свет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68313" y="4292600"/>
            <a:ext cx="215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Полутень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924300" y="5157788"/>
            <a:ext cx="23034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Собственная тень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877050" y="3068638"/>
            <a:ext cx="1798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Рефлекс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588125" y="4652963"/>
            <a:ext cx="23050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800">
                <a:latin typeface="Comic Sans MS" pitchFamily="66" charset="0"/>
              </a:rPr>
              <a:t>Падающая тень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3865563" cy="2063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400" smtClean="0"/>
              <a:t>1</a:t>
            </a:r>
            <a:r>
              <a:rPr lang="ru-RU" altLang="ru-RU" sz="2400" smtClean="0">
                <a:solidFill>
                  <a:srgbClr val="990033"/>
                </a:solidFill>
              </a:rPr>
              <a:t>. </a:t>
            </a:r>
            <a:r>
              <a:rPr lang="ru-RU" altLang="ru-RU" sz="2000" b="1" smtClean="0">
                <a:solidFill>
                  <a:srgbClr val="990033"/>
                </a:solidFill>
              </a:rPr>
              <a:t>Размещение на листе</a:t>
            </a:r>
            <a:r>
              <a:rPr lang="ru-RU" altLang="ru-RU" sz="2400" smtClean="0">
                <a:solidFill>
                  <a:srgbClr val="990033"/>
                </a:solidFill>
              </a:rPr>
              <a:t>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600200" y="1004888"/>
            <a:ext cx="2466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>
              <a:latin typeface="Comic Sans MS" pitchFamily="66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708400" y="1341438"/>
            <a:ext cx="39592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2400">
                <a:solidFill>
                  <a:schemeClr val="tx2"/>
                </a:solidFill>
              </a:rPr>
              <a:t>2</a:t>
            </a:r>
            <a:r>
              <a:rPr lang="ru-RU" altLang="ru-RU" sz="2000">
                <a:solidFill>
                  <a:srgbClr val="990033"/>
                </a:solidFill>
              </a:rPr>
              <a:t>. Сравните фрукты по ширине и высоте, определите форму предметов.</a:t>
            </a:r>
            <a:r>
              <a:rPr lang="ru-RU" altLang="ru-RU" sz="16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0825" y="4581525"/>
            <a:ext cx="38877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ru-RU" altLang="ru-RU" sz="1600">
                <a:solidFill>
                  <a:schemeClr val="tx2"/>
                </a:solidFill>
              </a:rPr>
              <a:t>3</a:t>
            </a:r>
            <a:r>
              <a:rPr lang="ru-RU" altLang="ru-RU" sz="1600">
                <a:solidFill>
                  <a:srgbClr val="990033"/>
                </a:solidFill>
              </a:rPr>
              <a:t>. </a:t>
            </a:r>
            <a:r>
              <a:rPr lang="ru-RU" altLang="ru-RU" sz="2000" b="1">
                <a:solidFill>
                  <a:srgbClr val="990033"/>
                </a:solidFill>
              </a:rPr>
              <a:t>Выполнить линейное построение натюрморта, нанести складки драпировки и светотени на предметах.</a:t>
            </a:r>
            <a:r>
              <a:rPr lang="ru-RU" altLang="ru-RU" sz="16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115888"/>
            <a:ext cx="763111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ru-RU" altLang="ru-RU" sz="3200">
                <a:solidFill>
                  <a:schemeClr val="folHlink"/>
                </a:solidFill>
              </a:rPr>
              <a:t>Этапы построения натюрморта</a:t>
            </a:r>
            <a:r>
              <a:rPr lang="ru-RU" altLang="ru-RU" sz="400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9223" name="Picture 7" descr="Рисунок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341438"/>
            <a:ext cx="26638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Рисунок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5038"/>
            <a:ext cx="2757488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 descr="Рисунок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4149725"/>
            <a:ext cx="30384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6870700" cy="828675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990033"/>
                </a:solidFill>
              </a:rPr>
              <a:t>Компоновка натюрморта на листе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omic Sans MS" pitchFamily="66" charset="0"/>
              </a:rPr>
              <a:t>А.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635375" y="1125538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omic Sans MS" pitchFamily="66" charset="0"/>
              </a:rPr>
              <a:t>Б.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948488" y="1557338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omic Sans MS" pitchFamily="66" charset="0"/>
              </a:rPr>
              <a:t>В.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19250" y="3789363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Comic Sans MS" pitchFamily="66" charset="0"/>
              </a:rPr>
              <a:t>Г.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427538" y="4941888"/>
            <a:ext cx="42433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/>
            <a:r>
              <a:rPr lang="ru-RU" altLang="ru-RU" sz="2000" b="1">
                <a:solidFill>
                  <a:srgbClr val="990033"/>
                </a:solidFill>
              </a:rPr>
              <a:t>Какой из четырех рисунков содержит правильное построение натюрморта?</a:t>
            </a:r>
          </a:p>
        </p:txBody>
      </p:sp>
      <p:pic>
        <p:nvPicPr>
          <p:cNvPr id="10248" name="Picture 8" descr="Рисунок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25538"/>
            <a:ext cx="181610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Рисунок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125538"/>
            <a:ext cx="19621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Рисунок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1989138"/>
            <a:ext cx="195738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Рисунок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050" y="3789363"/>
            <a:ext cx="20240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98613"/>
            <a:ext cx="7386638" cy="4497387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solidFill>
                  <a:srgbClr val="990033"/>
                </a:solidFill>
              </a:rPr>
              <a:t>Большую и интересную работу представляет </a:t>
            </a:r>
            <a:r>
              <a:rPr lang="ru-RU" altLang="ru-RU" b="1" smtClean="0">
                <a:solidFill>
                  <a:srgbClr val="990033"/>
                </a:solidFill>
              </a:rPr>
              <a:t>рисование с натуры фруктов и овощей</a:t>
            </a:r>
            <a:r>
              <a:rPr lang="ru-RU" altLang="ru-RU" smtClean="0">
                <a:solidFill>
                  <a:srgbClr val="990033"/>
                </a:solidFill>
              </a:rPr>
              <a:t>, которые наряду с цветами и листьями служат элементами орнаментальных композиций, украшающих торты и пирожные.</a:t>
            </a:r>
            <a:br>
              <a:rPr lang="ru-RU" altLang="ru-RU" smtClean="0">
                <a:solidFill>
                  <a:srgbClr val="990033"/>
                </a:solidFill>
              </a:rPr>
            </a:br>
            <a:endParaRPr lang="ru-RU" altLang="ru-RU" smtClean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342</TotalTime>
  <Words>461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Цели урока:</vt:lpstr>
      <vt:lpstr>Слайд 3</vt:lpstr>
      <vt:lpstr>Правила постановки натюрморта</vt:lpstr>
      <vt:lpstr>Слайд 5</vt:lpstr>
      <vt:lpstr>Светотень на предмете </vt:lpstr>
      <vt:lpstr>1. Размещение на листе.</vt:lpstr>
      <vt:lpstr>Компоновка натюрморта на листе</vt:lpstr>
      <vt:lpstr>Слайд 9</vt:lpstr>
      <vt:lpstr>Бесформенных предметов в природе нет, одно из свойств любого объемного тела — форма. </vt:lpstr>
      <vt:lpstr>Локальная природная окраска овощей</vt:lpstr>
      <vt:lpstr>Морковь    Слива</vt:lpstr>
      <vt:lpstr>Клубника   Вишня</vt:lpstr>
      <vt:lpstr>   Арбуз    Огурец</vt:lpstr>
      <vt:lpstr>О творчестве П.П. Кончаловского</vt:lpstr>
      <vt:lpstr>Натюрморт в творчестве  П.П. Кончаловского</vt:lpstr>
      <vt:lpstr>Слайд 17</vt:lpstr>
      <vt:lpstr>Домашнее задание</vt:lpstr>
    </vt:vector>
  </TitlesOfParts>
  <Company>Rcit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</dc:title>
  <dc:creator>учитель</dc:creator>
  <cp:lastModifiedBy>Плюша</cp:lastModifiedBy>
  <cp:revision>15</cp:revision>
  <dcterms:created xsi:type="dcterms:W3CDTF">2007-03-28T07:18:03Z</dcterms:created>
  <dcterms:modified xsi:type="dcterms:W3CDTF">2020-08-25T21:19:09Z</dcterms:modified>
</cp:coreProperties>
</file>