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3" r:id="rId6"/>
    <p:sldId id="257" r:id="rId7"/>
    <p:sldId id="259" r:id="rId8"/>
    <p:sldId id="260" r:id="rId9"/>
    <p:sldId id="265" r:id="rId10"/>
    <p:sldId id="266" r:id="rId11"/>
    <p:sldId id="267" r:id="rId12"/>
    <p:sldId id="268" r:id="rId13"/>
    <p:sldId id="269" r:id="rId14"/>
    <p:sldId id="284" r:id="rId15"/>
    <p:sldId id="283" r:id="rId16"/>
    <p:sldId id="285" r:id="rId17"/>
    <p:sldId id="286" r:id="rId18"/>
    <p:sldId id="287" r:id="rId19"/>
    <p:sldId id="270" r:id="rId20"/>
    <p:sldId id="279" r:id="rId21"/>
    <p:sldId id="281" r:id="rId22"/>
    <p:sldId id="280" r:id="rId23"/>
    <p:sldId id="282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340768"/>
            <a:ext cx="7429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Д.С.Лихачев</a:t>
            </a:r>
            <a:r>
              <a:rPr lang="ru-RU" sz="72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«Земля родная»</a:t>
            </a:r>
            <a:endParaRPr lang="ru-RU" sz="72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179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8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1.Ваша профессия и ваш </a:t>
            </a:r>
            <a:r>
              <a:rPr lang="ru-RU" sz="2000" b="1" dirty="0" smtClean="0">
                <a:solidFill>
                  <a:srgbClr val="C00000"/>
                </a:solidFill>
              </a:rPr>
              <a:t>патриотизм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928802"/>
            <a:ext cx="72866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"</a:t>
            </a:r>
            <a:r>
              <a:rPr lang="ru-RU" sz="2400" b="1" dirty="0"/>
              <a:t>Приносить как можно больше пользы людям!"  Надо быть увлеченным своей профессией, своим делом, теми людьми, которым непосредственно оказываешь помощь (особенно это необходимо педагогу или врачу), и теми, которым приносишь помощь "издали", не видя их.</a:t>
            </a:r>
          </a:p>
          <a:p>
            <a:pPr algn="just"/>
            <a:r>
              <a:rPr lang="ru-RU" sz="2400" b="1" dirty="0"/>
              <a:t>Любовь к своей стране и своему народу – это и есть то надличностное начало, которое по-настоящему освящает (делает святой) всю деятельность человека, приносит ему настоящее счастье, избавляет от неприятностей, мелких личных неудач.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857232"/>
            <a:ext cx="76712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-Почему </a:t>
            </a:r>
            <a:r>
              <a:rPr lang="ru-RU" sz="2000" b="1" dirty="0" err="1" smtClean="0"/>
              <a:t>Д.С.Лихачев</a:t>
            </a:r>
            <a:r>
              <a:rPr lang="ru-RU" sz="2000" b="1" dirty="0" smtClean="0"/>
              <a:t> объединил два понятия «профессия» и «патриотизм»?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333650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332656"/>
            <a:ext cx="35260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Об интеллигентности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74605" y="852681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-Как вы понимаете выражение «интеллигентный человек»?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700808"/>
            <a:ext cx="8750855" cy="53245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Многие думают: интеллигентный человек – это тот, который много читал, получил хорошее образование (и даже по преимуществу гуманитарное), много путешествовал, знает несколько языков.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А между тем можно иметь все это и быть неинтеллигентным, и можно ничем этим не обладать в большой степени, а быть все-таки внутренне интеллигентным человеком.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Интеллигентность – это способность к пониманию, к восприятию, это отношение к миру и к людям.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Дело в том, что злобная и злая реакция на окружающее, грубость и непонимание окружающего – это признак душевной и духовной слабости, человеческой неспособности жить… Толкается в переполненном автобусе – слабый и нервный человек, измотанный, на все неправильно реагирующий. Ссорится с соседями – тоже человек, не умеющий жить. Эстетически невосприимчивый – тоже человек несчастный. Не умеющий понять другого человека, приписывающий ему только злые намерения, вечно обижающийся на других – это тоже человек, обедняющий свою жизнь и мешающий жить другим.</a:t>
            </a:r>
          </a:p>
        </p:txBody>
      </p:sp>
    </p:spTree>
    <p:extLst>
      <p:ext uri="{BB962C8B-B14F-4D97-AF65-F5344CB8AC3E}">
        <p14:creationId xmlns="" xmlns:p14="http://schemas.microsoft.com/office/powerpoint/2010/main" val="380242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8"/>
            <a:ext cx="3514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3. </a:t>
            </a:r>
            <a:r>
              <a:rPr lang="ru-RU" sz="28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быть смешным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908720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-Когда человек выглядит смешным?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412776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-Что нужно делать, по вашему мнению, чтобы не выглядеть смешным?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643182"/>
            <a:ext cx="7747794" cy="31700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быть смешным – это не только умение себя вести, но и признак ума.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Смешным можно быть во всем, даже в манере одеваться.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 разговоре с другими умейте слушать, умейте помолчать, умейте редко и вовремя пошутить. Занимайте собой как можно меньше места, не старайтесь быть "душой общества".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своем поведении бойтесь быть смешным и старайтесь быть скромным, тихим.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еще одно, и самое, может быть, важное: будьте правдивы. Стремящийся обмануть других прежде всего обманывается сам.</a:t>
            </a:r>
          </a:p>
        </p:txBody>
      </p:sp>
    </p:spTree>
    <p:extLst>
      <p:ext uri="{BB962C8B-B14F-4D97-AF65-F5344CB8AC3E}">
        <p14:creationId xmlns="" xmlns:p14="http://schemas.microsoft.com/office/powerpoint/2010/main" val="8757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204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4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Искусство открывает нам большой мир!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89176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-Что такое искусство?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412776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Какие произведения искусства вы знаете?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357430"/>
            <a:ext cx="7959364" cy="31085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Будем любить все русское, исконно русское, будем любить, скажем, Вологду и фрески Дионисия, но будем неустанно учиться ценить и то, что давала и будет еще давать мировая прогрессивная культура и что таится нового в нас самих. Не будем бояться нового и не будем с порога отшибать все, что мы еще не поняли.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3042" y="5786454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В чем помогает нам искусство?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35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6856"/>
            <a:ext cx="9135579" cy="68648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В.Перов</a:t>
            </a:r>
            <a:r>
              <a:rPr lang="ru-RU" sz="2000" b="1" dirty="0" smtClean="0"/>
              <a:t>. Тройка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25225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0" y="0"/>
            <a:ext cx="913256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</a:rPr>
              <a:t>В.Пукирев</a:t>
            </a:r>
            <a:r>
              <a:rPr lang="ru-RU" sz="2000" b="1" dirty="0" smtClean="0">
                <a:solidFill>
                  <a:schemeClr val="bg1"/>
                </a:solidFill>
              </a:rPr>
              <a:t>. Неравный брак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367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6"/>
            <a:ext cx="9144000" cy="68751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err="1" smtClean="0"/>
              <a:t>И.Крамской</a:t>
            </a:r>
            <a:r>
              <a:rPr lang="ru-RU" sz="2000" b="1" dirty="0" smtClean="0"/>
              <a:t>. Неизвестная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333187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182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4088" y="119675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К.Брюллов</a:t>
            </a:r>
            <a:r>
              <a:rPr lang="ru-RU" sz="2000" b="1" dirty="0" smtClean="0"/>
              <a:t>. Всадница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198611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</a:rPr>
              <a:t>П.Федотов</a:t>
            </a:r>
            <a:r>
              <a:rPr lang="ru-RU" sz="2000" b="1" dirty="0" smtClean="0">
                <a:solidFill>
                  <a:schemeClr val="bg1"/>
                </a:solidFill>
              </a:rPr>
              <a:t>. Сватовство майора.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01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60648"/>
            <a:ext cx="6049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5.Ансамбли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памятников искусства</a:t>
            </a:r>
          </a:p>
          <a:p>
            <a:r>
              <a:rPr lang="ru-RU" sz="2000" b="1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968534"/>
            <a:ext cx="7056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-Д. С. Лихачев сказал: «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Каждая страна – это ансамбль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искусств».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Как вы понимаете это выражение?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571744"/>
            <a:ext cx="7929618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Грандиозным ансамблем культур или объектов культуры является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Россия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 должна м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сохранена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своем поразительном богатстве.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Воспитывает  человека не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историческая память в своем городе и в своем селе – воспитывает человека его страна в ее целом.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57356" y="5715016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-Назовите достопримечательности России.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948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32656"/>
            <a:ext cx="86787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 нашей спиною тысяча лет истории, Родина- это деды и прадеды, это все мы, ныне живущие, взрослые и дети, Родина — это и особый уголок, та заветная, родная земля, где мы родилась. Русская природа, русская история, русское искусство, русское слово связывают прошлое и настоящее, без чего невозможна живая связь поколений, связь времен.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3714752"/>
            <a:ext cx="45720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Опять за спиною родная земля,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снова чужая земля за рекою.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Граница отчизны - не лес, не поля.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Граница отчизны - граница покоя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Р.Гамзатов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84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008"/>
            <a:ext cx="9202672" cy="6890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33265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Московский Кремль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09318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9"/>
            <a:ext cx="9197914" cy="68438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8864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Москва. Третьяковская галерея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242793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47" y="0"/>
            <a:ext cx="91677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Исаакиевский собор. Санкт - Петербург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27555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49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Крым. Ялта. Ласточкино гнездо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93242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260648"/>
            <a:ext cx="3359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6. </a:t>
            </a:r>
            <a:r>
              <a:rPr lang="ru-RU" sz="2000" b="1" dirty="0"/>
              <a:t>Учиться говорить и писать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1196752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b="1" dirty="0" smtClean="0"/>
              <a:t>Почему надо знать и любить свой язык?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772816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</a:t>
            </a:r>
            <a:r>
              <a:rPr lang="ru-RU" sz="2000" b="1" dirty="0" smtClean="0">
                <a:solidFill>
                  <a:srgbClr val="C00000"/>
                </a:solidFill>
              </a:rPr>
              <a:t>Вспомните высказывания великих людей о русском языке.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432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04664"/>
            <a:ext cx="8606760" cy="45243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Берегите чистоту языка как святыню! Никогда не употребляйте иностранных слов. Русский язык так богат и гибок, что нам нечего брать у тех, кто беднее нас.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И.С.Тургенев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дни сомнений, во дни тягостных раздумий о судьбах моей родины, - ты один мне поддержка и опора, о великий , могучий , правдивый и свободный русский язык ! Не будь тебя - как не впасть в отчаяние при виде всего, что совершается дома? Но нельзя верить, чтобы такой язык не был дан великому народу!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И.С.Тургенев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6936" y="27716016"/>
            <a:ext cx="5163658" cy="615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314"/>
          <a:stretch/>
        </p:blipFill>
        <p:spPr>
          <a:xfrm>
            <a:off x="285720" y="3614343"/>
            <a:ext cx="2843808" cy="3243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11828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60648"/>
            <a:ext cx="81049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народ  создал русский язык, яркий, как радуга после весеннего ливня, меткий, как стрелы, певучий и богатый, задушевный, как песня над колыбелью.</a:t>
            </a:r>
          </a:p>
          <a:p>
            <a:r>
              <a:rPr lang="ru-RU" sz="24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24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b="1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А.Н.Толстой</a:t>
            </a:r>
            <a:endParaRPr lang="ru-RU" sz="2400" b="1" i="1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Обращаться с языком кое-как — значит и мыслить кое-как: приблизительно, неточно, неверно. </a:t>
            </a:r>
          </a:p>
          <a:p>
            <a:r>
              <a:rPr lang="ru-RU" sz="24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А.Н. Толстой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2625215"/>
            <a:ext cx="2915816" cy="4232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8118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2656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Русский язык в умелых руках и в опытных устах – красив, певуч, выразителен, гибок, послушен, ловок и вместителен. </a:t>
            </a:r>
          </a:p>
          <a:p>
            <a:pPr algn="just"/>
            <a:r>
              <a:rPr lang="ru-RU" sz="24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2000" dirty="0"/>
              <a:t>А. И. Куприн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897" t="1525" r="6025" b="9523"/>
          <a:stretch/>
        </p:blipFill>
        <p:spPr>
          <a:xfrm>
            <a:off x="2500298" y="1857364"/>
            <a:ext cx="3923928" cy="4759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214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 </a:t>
            </a:r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Язык, великолепный наш язык.</a:t>
            </a:r>
          </a:p>
          <a:p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Речное и степное в нём раздолье,</a:t>
            </a:r>
          </a:p>
          <a:p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нём клёкоты орла и волчий рык,</a:t>
            </a:r>
          </a:p>
          <a:p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Напев, и звон, и ладан богомолья. </a:t>
            </a:r>
          </a:p>
          <a:p>
            <a:r>
              <a:rPr lang="ru-RU" sz="28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800" b="1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К.Бальмонт</a:t>
            </a:r>
            <a:endParaRPr lang="ru-RU" sz="2800" b="1" i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74" y="1928802"/>
            <a:ext cx="3859446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207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8780" y="289679"/>
            <a:ext cx="624644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«Самая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большая ценность народа – его язык, язык, на котором он пишет, говорит, думает.</a:t>
            </a:r>
          </a:p>
          <a:p>
            <a:pPr algn="just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 если вы хотите быть по-настоящему интеллигентным, образованным и культурным человеком, то обращайте внимание на свой язык. Говорите правильно, точно и экономно. Не заставляйте окружающих выслушивать свои длинные речи, не красуйтесь в своем языке: не будьте самовлюбленным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болтуном», -говорит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Д.С.Лихачев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571876"/>
            <a:ext cx="5364088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Д. С. Лихачев советует, наказывает нам хранить чистоту языка, чтобы быть интересным собеседником, соблюдая чеховское правило: «Краткость – сестра таланта», стремясь к образности и выразительности языка; для этого надо учиться упорно и терпеливо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8" y="4643446"/>
            <a:ext cx="3131840" cy="1767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9027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0"/>
            <a:ext cx="507209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Родная земля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заветных ладанках не носим на груди,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 ней стихи навзрыд не сочиняем,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Наш горький сон она не бередит,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кажется обетованным раем.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делаем ее в душе своей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Предметом купли и продажи,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Хворая, бедствуя, немотствуя на ней,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 ней не вспоминаем даже.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Да, для нас это грязь на калошах,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Да, для нас это хруст на зубах.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мы мелем, и месим, и крошим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Тот ни в чем не замешанный прах.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ложимся в нее и становимся ею,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Оттого и зовем так свободно — своею. 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Анна Ахматова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740" y="4365104"/>
            <a:ext cx="3285259" cy="23900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60648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-Чему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же учит нас книга «Земля родная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42984"/>
            <a:ext cx="8286808" cy="5509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книге «Земля родная» Лихачёв ставит вопрос об исторической и культурной преемственности поколений. Он считает, что культура способна преодолевать</a:t>
            </a:r>
          </a:p>
          <a:p>
            <a:pPr algn="just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время, соединять прошлое, настоящее и будущее.</a:t>
            </a:r>
          </a:p>
          <a:p>
            <a:pPr algn="just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прошлого, считает он, нет будущего; тот, кто не знает прошлого, не может строить будущее. Мы убедились, как важно для нас сегодня мудрое, очищающее слово Лихачёва, человека высокой духовности.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137738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 Можно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ли назвать письма Лихачёва к молодёжи путеводителем по жизни? Интересны ли его наблюдения? Чему научились мы у учёного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700808"/>
            <a:ext cx="8068472" cy="403187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книге отражены жизненный опыт и мировоззрение учёного; в жизни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быть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щедрым, нести людям добро и радость; Лихачёв учит любить жизнь, наслаждаться музыкой, искусством, красотой мира, советует всмотреться в себя, в окружающих людей, задуматься над смыслом жизни.</a:t>
            </a:r>
          </a:p>
        </p:txBody>
      </p:sp>
    </p:spTree>
    <p:extLst>
      <p:ext uri="{BB962C8B-B14F-4D97-AF65-F5344CB8AC3E}">
        <p14:creationId xmlns="" xmlns:p14="http://schemas.microsoft.com/office/powerpoint/2010/main" val="138308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28113"/>
            <a:ext cx="363589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Если скажут слово «родина»,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Сразу в памяти встаёт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Старый дом, в саду смородина,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Толстый тополь у ворот,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реки берёзка-скромница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ромашковый бугор...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другим, наверно, вспомнится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Свой родной московский двор.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лужах первые кораблики,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Где недавно был каток,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большой соседней фабрики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Громкий, радостный гудок.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Или степь от маков красная,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Золотая целина...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Родина бывает разная,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у всех она одна!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З.Александрова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45" y="-19067"/>
            <a:ext cx="3293541" cy="2196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57430"/>
            <a:ext cx="3315367" cy="1956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4429132"/>
            <a:ext cx="1712937" cy="2141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4714884"/>
            <a:ext cx="2404997" cy="1803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2872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001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-</a:t>
            </a:r>
            <a:r>
              <a:rPr lang="ru-RU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наш урок начался со стихотворений о родине?</a:t>
            </a:r>
            <a:endParaRPr lang="ru-RU" sz="2800" b="1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052736"/>
            <a:ext cx="5069363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304" y="3530439"/>
            <a:ext cx="5495256" cy="3331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3985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" y="0"/>
            <a:ext cx="485775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863312" y="116632"/>
            <a:ext cx="4276591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Искренностью, любовью к родной земле, её прошлому, настоящему и будущему, к людям проникнуты главы книги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Д.С. Лихачёва «Земля родная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Лихачёв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— автор многочисленных исследований по древнерусской литературе, один из выдающихся учёных современности, литературовед, общественный деятель, знаток русского слова, Он очень много сделал для сохранения и развития культуры нашей страны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46058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3571876"/>
            <a:ext cx="3855552" cy="3122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Д.С. Лихачёв — человек, чьё имя известно на всех континентах, выдающийся знаток не только отечественной, но и мировой культуры, избранный почётным членом многих зарубежных академий, Автор 500 научных и около 600 публицистических трудов. </a:t>
            </a:r>
            <a:endParaRPr lang="ru-RU" sz="2800" b="1" dirty="0" smtClean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2006 </a:t>
            </a:r>
            <a:r>
              <a:rPr lang="ru-RU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был объявлен Президентом Российской Федерации Путиным Годом Лихачёва.</a:t>
            </a:r>
          </a:p>
        </p:txBody>
      </p:sp>
    </p:spTree>
    <p:extLst>
      <p:ext uri="{BB962C8B-B14F-4D97-AF65-F5344CB8AC3E}">
        <p14:creationId xmlns="" xmlns:p14="http://schemas.microsoft.com/office/powerpoint/2010/main" val="390637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70" y="3214686"/>
            <a:ext cx="5337709" cy="3011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428604"/>
            <a:ext cx="8858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Лихачёв — человек, чьё имя вышло за пределы планеты Земля: 1З июля 1984</a:t>
            </a:r>
          </a:p>
          <a:p>
            <a:pPr algn="just"/>
            <a:r>
              <a:rPr lang="ru-RU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 имя «Лихачев» присвоено малой планете Солнечной системы NQ 2877 и занесено в Международный планетный каталог.</a:t>
            </a:r>
          </a:p>
        </p:txBody>
      </p:sp>
    </p:spTree>
    <p:extLst>
      <p:ext uri="{BB962C8B-B14F-4D97-AF65-F5344CB8AC3E}">
        <p14:creationId xmlns="" xmlns:p14="http://schemas.microsoft.com/office/powerpoint/2010/main" val="342071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892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/>
          </a:p>
          <a:p>
            <a:r>
              <a:rPr lang="ru-RU" sz="2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-В </a:t>
            </a:r>
            <a:r>
              <a:rPr lang="ru-RU" sz="2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книге «Земля родная» речь идет прежде всего о духовных ценностях. Что же это такое?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285860"/>
            <a:ext cx="7017639" cy="1600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Духовные ценности — добрые обычаи, традиции, представления о добром и красивом, а также язык, литературные произведения, поднимающие человека над обыденностью и показывающие ему идеал.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" y="3196719"/>
            <a:ext cx="88749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Многие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главы этой книги – как бы напутствие начинающим жить подросткам. И здесь Лихачёв продолжает лучше традиции русской литературы, заложенные еще в древности.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каком произведении мы встречались с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наставлениями молодежи?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5214950"/>
            <a:ext cx="5460638" cy="13849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Древнерусская литература. «Поучения Владимира Мономаха»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363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113</TotalTime>
  <Words>1654</Words>
  <Application>Microsoft Office PowerPoint</Application>
  <PresentationFormat>Экран (4:3)</PresentationFormat>
  <Paragraphs>126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165</dc:creator>
  <cp:lastModifiedBy>user</cp:lastModifiedBy>
  <cp:revision>37</cp:revision>
  <dcterms:created xsi:type="dcterms:W3CDTF">2019-07-07T08:29:42Z</dcterms:created>
  <dcterms:modified xsi:type="dcterms:W3CDTF">2020-08-26T02:56:30Z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1232395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