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4" r:id="rId4"/>
    <p:sldId id="275" r:id="rId5"/>
    <p:sldId id="276" r:id="rId6"/>
    <p:sldId id="278" r:id="rId7"/>
    <p:sldId id="277" r:id="rId8"/>
    <p:sldId id="283" r:id="rId9"/>
    <p:sldId id="260" r:id="rId10"/>
    <p:sldId id="280" r:id="rId11"/>
    <p:sldId id="281" r:id="rId12"/>
    <p:sldId id="282" r:id="rId13"/>
    <p:sldId id="284" r:id="rId14"/>
    <p:sldId id="290" r:id="rId15"/>
    <p:sldId id="291" r:id="rId16"/>
    <p:sldId id="279" r:id="rId17"/>
    <p:sldId id="301" r:id="rId18"/>
    <p:sldId id="306" r:id="rId19"/>
    <p:sldId id="302" r:id="rId20"/>
    <p:sldId id="303" r:id="rId21"/>
    <p:sldId id="286" r:id="rId22"/>
    <p:sldId id="288" r:id="rId23"/>
    <p:sldId id="287" r:id="rId24"/>
    <p:sldId id="293" r:id="rId25"/>
    <p:sldId id="294" r:id="rId26"/>
    <p:sldId id="295" r:id="rId27"/>
    <p:sldId id="273" r:id="rId28"/>
    <p:sldId id="308" r:id="rId29"/>
    <p:sldId id="298" r:id="rId30"/>
    <p:sldId id="29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4B21FF"/>
    <a:srgbClr val="BA7CAA"/>
    <a:srgbClr val="660066"/>
    <a:srgbClr val="FFCC00"/>
    <a:srgbClr val="FF01B6"/>
    <a:srgbClr val="FF00FF"/>
    <a:srgbClr val="800000"/>
    <a:srgbClr val="E88A00"/>
    <a:srgbClr val="99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1" autoAdjust="0"/>
    <p:restoredTop sz="94660"/>
  </p:normalViewPr>
  <p:slideViewPr>
    <p:cSldViewPr>
      <p:cViewPr varScale="1">
        <p:scale>
          <a:sx n="68" d="100"/>
          <a:sy n="68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my-shop.ru/shop/books/617849.html?partner=5942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my-shop.ru/shop/books/617849.html?partner=5942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my-shop.ru/shop/books/617849.html?partner=5942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-&#1052;&#1072;&#1075;&#1080;&#1095;&#1077;&#1089;&#1082;&#1080;&#1081;_&#1082;&#1074;&#1072;&#1076;&#1088;&#1072;&#1090;" TargetMode="External"/><Relationship Id="rId2" Type="http://schemas.openxmlformats.org/officeDocument/2006/relationships/hyperlink" Target="https://ru.wikipedia.org/wiki/&#1040;&#1084;&#1091;&#1083;&#1077;&#1090;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nfourok.ru/" TargetMode="External"/><Relationship Id="rId4" Type="http://schemas.openxmlformats.org/officeDocument/2006/relationships/hyperlink" Target="https://e.mail.ru/attachment/14567602990000000804/0;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886728" cy="288032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Муниципальное общеобразовательное учреждение</a:t>
            </a:r>
            <a:br>
              <a:rPr lang="ru-RU" sz="2400" b="1" dirty="0" smtClean="0"/>
            </a:br>
            <a:r>
              <a:rPr lang="ru-RU" sz="2400" b="1" dirty="0" smtClean="0"/>
              <a:t>«Средняя общеобразовательная школа №3»</a:t>
            </a:r>
            <a:br>
              <a:rPr lang="ru-RU" sz="2400" b="1" dirty="0" smtClean="0"/>
            </a:br>
            <a:r>
              <a:rPr lang="ru-RU" sz="2400" b="1" dirty="0" smtClean="0"/>
              <a:t>г.Рассказово Тамбовской области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4900" dirty="0" smtClean="0"/>
              <a:t>Название проекта:</a:t>
            </a:r>
            <a:br>
              <a:rPr lang="ru-RU" sz="4900" dirty="0" smtClean="0"/>
            </a:br>
            <a:r>
              <a:rPr lang="ru-RU" sz="4900" dirty="0" smtClean="0">
                <a:solidFill>
                  <a:schemeClr val="bg1"/>
                </a:solidFill>
              </a:rPr>
              <a:t>Магические квадраты 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: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56992"/>
            <a:ext cx="8424936" cy="2952327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200" b="1" dirty="0" smtClean="0">
                <a:solidFill>
                  <a:schemeClr val="tx2"/>
                </a:solidFill>
              </a:rPr>
              <a:t>Авторы проекта:</a:t>
            </a:r>
          </a:p>
          <a:p>
            <a:pPr algn="r"/>
            <a:r>
              <a:rPr lang="ru-RU" sz="2200" b="1" dirty="0" err="1" smtClean="0">
                <a:solidFill>
                  <a:schemeClr val="tx2"/>
                </a:solidFill>
              </a:rPr>
              <a:t>Березнякова</a:t>
            </a:r>
            <a:r>
              <a:rPr lang="ru-RU" sz="2200" b="1" dirty="0" smtClean="0">
                <a:solidFill>
                  <a:schemeClr val="tx2"/>
                </a:solidFill>
              </a:rPr>
              <a:t>  Анастасия, </a:t>
            </a:r>
          </a:p>
          <a:p>
            <a:pPr algn="r"/>
            <a:r>
              <a:rPr lang="ru-RU" sz="2200" b="1" dirty="0" err="1" smtClean="0">
                <a:solidFill>
                  <a:schemeClr val="tx2"/>
                </a:solidFill>
              </a:rPr>
              <a:t>Кордубан</a:t>
            </a:r>
            <a:r>
              <a:rPr lang="ru-RU" sz="2200" b="1" dirty="0" smtClean="0">
                <a:solidFill>
                  <a:schemeClr val="tx2"/>
                </a:solidFill>
              </a:rPr>
              <a:t>  Валерия,</a:t>
            </a:r>
          </a:p>
          <a:p>
            <a:pPr algn="r"/>
            <a:r>
              <a:rPr lang="ru-RU" sz="2200" b="1" dirty="0" smtClean="0">
                <a:solidFill>
                  <a:schemeClr val="tx2"/>
                </a:solidFill>
              </a:rPr>
              <a:t> Мещерякова Виктория</a:t>
            </a:r>
          </a:p>
          <a:p>
            <a:pPr algn="r"/>
            <a:endParaRPr lang="ru-RU" sz="2200" b="1" dirty="0" smtClean="0">
              <a:solidFill>
                <a:schemeClr val="tx2"/>
              </a:solidFill>
            </a:endParaRPr>
          </a:p>
          <a:p>
            <a:pPr algn="r"/>
            <a:r>
              <a:rPr lang="ru-RU" sz="2200" b="1" dirty="0" smtClean="0">
                <a:solidFill>
                  <a:schemeClr val="tx2"/>
                </a:solidFill>
              </a:rPr>
              <a:t>Научный руководитель проекта:</a:t>
            </a:r>
          </a:p>
          <a:p>
            <a:pPr algn="r"/>
            <a:r>
              <a:rPr lang="ru-RU" sz="2200" b="1" dirty="0" err="1" smtClean="0">
                <a:solidFill>
                  <a:schemeClr val="tx2"/>
                </a:solidFill>
              </a:rPr>
              <a:t>Капранова</a:t>
            </a:r>
            <a:r>
              <a:rPr lang="ru-RU" sz="2200" b="1" dirty="0" smtClean="0">
                <a:solidFill>
                  <a:schemeClr val="tx2"/>
                </a:solidFill>
              </a:rPr>
              <a:t> Т.В.</a:t>
            </a:r>
          </a:p>
          <a:p>
            <a:r>
              <a:rPr lang="ru-RU" sz="2200" b="1" dirty="0" smtClean="0">
                <a:solidFill>
                  <a:schemeClr val="tx2"/>
                </a:solidFill>
              </a:rPr>
              <a:t>г.Рассказово -2016</a:t>
            </a:r>
          </a:p>
          <a:p>
            <a:pPr algn="r"/>
            <a:endParaRPr lang="ru-RU" sz="2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8037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484784"/>
            <a:ext cx="7588365" cy="511256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endParaRPr lang="ru-RU" b="1" dirty="0" smtClean="0"/>
          </a:p>
          <a:p>
            <a:pPr algn="just">
              <a:buNone/>
            </a:pPr>
            <a:r>
              <a:rPr lang="ru-RU" dirty="0" smtClean="0"/>
              <a:t>     Каждый элемент магического квадрата называется клеткой. Квадрат, сторона которого состоит из </a:t>
            </a:r>
            <a:r>
              <a:rPr lang="en-US" i="1" dirty="0" smtClean="0"/>
              <a:t>n</a:t>
            </a:r>
            <a:r>
              <a:rPr lang="ru-RU" dirty="0" smtClean="0"/>
              <a:t> клеток, содержит </a:t>
            </a:r>
            <a:r>
              <a:rPr lang="en-US" i="1" dirty="0" smtClean="0"/>
              <a:t>n</a:t>
            </a:r>
            <a:r>
              <a:rPr lang="ru-RU" i="1" baseline="30000" dirty="0" smtClean="0"/>
              <a:t>2</a:t>
            </a:r>
            <a:r>
              <a:rPr lang="ru-RU" i="1" dirty="0" smtClean="0"/>
              <a:t> </a:t>
            </a:r>
            <a:r>
              <a:rPr lang="ru-RU" dirty="0" smtClean="0"/>
              <a:t>клеток и называется квадратом </a:t>
            </a:r>
            <a:r>
              <a:rPr lang="en-US" i="1" dirty="0" smtClean="0"/>
              <a:t>n</a:t>
            </a:r>
            <a:r>
              <a:rPr lang="ru-RU" dirty="0" smtClean="0"/>
              <a:t>–го порядка. В большинстве магических квадратов используются первые </a:t>
            </a:r>
            <a:r>
              <a:rPr lang="en-US" i="1" dirty="0" smtClean="0"/>
              <a:t>n</a:t>
            </a:r>
            <a:r>
              <a:rPr lang="ru-RU" i="1" baseline="30000" dirty="0" smtClean="0"/>
              <a:t>2</a:t>
            </a:r>
            <a:r>
              <a:rPr lang="ru-RU" dirty="0" smtClean="0"/>
              <a:t> последовательных натуральных чисел (т.е. числа от 1 до </a:t>
            </a:r>
            <a:r>
              <a:rPr lang="en-US" i="1" dirty="0" smtClean="0"/>
              <a:t>n</a:t>
            </a:r>
            <a:r>
              <a:rPr lang="ru-RU" i="1" baseline="30000" dirty="0" smtClean="0"/>
              <a:t>2</a:t>
            </a:r>
            <a:r>
              <a:rPr lang="ru-RU" i="1" dirty="0" smtClean="0"/>
              <a:t>)</a:t>
            </a:r>
            <a:r>
              <a:rPr lang="ru-RU" dirty="0" smtClean="0"/>
              <a:t>. Такие квадраты называют нормальными.</a:t>
            </a:r>
          </a:p>
          <a:p>
            <a:pPr algn="just">
              <a:buNone/>
            </a:pPr>
            <a:r>
              <a:rPr lang="ru-RU" dirty="0" smtClean="0"/>
              <a:t>     Две диагонали, проходящие через центр квадрата, называются главными диагоналями.</a:t>
            </a:r>
          </a:p>
          <a:p>
            <a:pPr algn="just">
              <a:buNone/>
            </a:pPr>
            <a:r>
              <a:rPr lang="ru-RU" dirty="0" smtClean="0"/>
              <a:t>     Сумма чисел, стоящих в каждой строке, каждом столбце и на любой диагонали магического квадрата называется магической константой </a:t>
            </a:r>
            <a:r>
              <a:rPr lang="en-US" i="1" dirty="0" smtClean="0"/>
              <a:t>M</a:t>
            </a:r>
            <a:r>
              <a:rPr lang="ru-RU" dirty="0" smtClean="0"/>
              <a:t>. Магическая константа нормального волшебного квадрата зависит только от </a:t>
            </a:r>
            <a:r>
              <a:rPr lang="ru-RU" i="1" dirty="0" err="1" smtClean="0"/>
              <a:t>n</a:t>
            </a:r>
            <a:r>
              <a:rPr lang="ru-RU" dirty="0" smtClean="0"/>
              <a:t> и определяется формулой: 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М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= 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n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(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n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 + 1)/2. </a:t>
            </a:r>
            <a:r>
              <a:rPr lang="ru-RU" dirty="0" smtClean="0"/>
              <a:t> </a:t>
            </a:r>
          </a:p>
          <a:p>
            <a:pPr algn="just"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Магическая константа: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481155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836712"/>
            <a:ext cx="8352928" cy="5688632"/>
          </a:xfrm>
        </p:spPr>
        <p:txBody>
          <a:bodyPr>
            <a:normAutofit/>
          </a:bodyPr>
          <a:lstStyle/>
          <a:p>
            <a:endParaRPr lang="en-US" sz="2200" dirty="0" smtClean="0">
              <a:solidFill>
                <a:srgbClr val="073E87">
                  <a:lumMod val="50000"/>
                </a:srgbClr>
              </a:solidFill>
              <a:latin typeface="Times New Roman"/>
            </a:endParaRPr>
          </a:p>
          <a:p>
            <a:endParaRPr lang="en-US" sz="2200" dirty="0" smtClean="0">
              <a:solidFill>
                <a:srgbClr val="073E87">
                  <a:lumMod val="50000"/>
                </a:srgbClr>
              </a:solidFill>
              <a:latin typeface="Times New Roman"/>
            </a:endParaRPr>
          </a:p>
          <a:p>
            <a:pPr algn="just">
              <a:buNone/>
            </a:pPr>
            <a:r>
              <a:rPr lang="ru-RU" sz="2200" dirty="0" smtClean="0">
                <a:solidFill>
                  <a:srgbClr val="073E87">
                    <a:lumMod val="50000"/>
                  </a:srgbClr>
                </a:solidFill>
                <a:latin typeface="Candara" pitchFamily="34" charset="0"/>
              </a:rPr>
              <a:t>     </a:t>
            </a:r>
            <a:r>
              <a:rPr lang="ru-RU" sz="2200" dirty="0" smtClean="0">
                <a:latin typeface="Candara" pitchFamily="34" charset="0"/>
              </a:rPr>
              <a:t>Страна</a:t>
            </a:r>
            <a:r>
              <a:rPr lang="ru-RU" sz="2200" dirty="0">
                <a:latin typeface="Candara" pitchFamily="34" charset="0"/>
              </a:rPr>
              <a:t>, </a:t>
            </a:r>
            <a:r>
              <a:rPr lang="ru-RU" sz="2200" dirty="0" smtClean="0">
                <a:latin typeface="Candara" pitchFamily="34" charset="0"/>
              </a:rPr>
              <a:t>в которой был впервые</a:t>
            </a:r>
            <a:r>
              <a:rPr lang="en-US" sz="2200" dirty="0" smtClean="0">
                <a:latin typeface="Candara" pitchFamily="34" charset="0"/>
              </a:rPr>
              <a:t>                                                      </a:t>
            </a:r>
            <a:r>
              <a:rPr lang="ru-RU" sz="2200" dirty="0" smtClean="0">
                <a:latin typeface="Candara" pitchFamily="34" charset="0"/>
              </a:rPr>
              <a:t>придуман </a:t>
            </a:r>
            <a:r>
              <a:rPr lang="ru-RU" sz="2200" dirty="0">
                <a:latin typeface="Candara" pitchFamily="34" charset="0"/>
              </a:rPr>
              <a:t>магический </a:t>
            </a:r>
            <a:r>
              <a:rPr lang="en-US" sz="2200" dirty="0" smtClean="0">
                <a:latin typeface="Candara" pitchFamily="34" charset="0"/>
              </a:rPr>
              <a:t>  </a:t>
            </a:r>
            <a:r>
              <a:rPr lang="ru-RU" sz="2200" dirty="0" smtClean="0">
                <a:latin typeface="Candara" pitchFamily="34" charset="0"/>
              </a:rPr>
              <a:t>квадрат</a:t>
            </a:r>
            <a:r>
              <a:rPr lang="ru-RU" sz="2200" dirty="0">
                <a:latin typeface="Candara" pitchFamily="34" charset="0"/>
              </a:rPr>
              <a:t>, точно </a:t>
            </a:r>
            <a:r>
              <a:rPr lang="ru-RU" sz="2200" dirty="0" smtClean="0">
                <a:latin typeface="Candara" pitchFamily="34" charset="0"/>
              </a:rPr>
              <a:t>неизвестна</a:t>
            </a:r>
            <a:r>
              <a:rPr lang="ru-RU" sz="2200" dirty="0">
                <a:latin typeface="Candara" pitchFamily="34" charset="0"/>
              </a:rPr>
              <a:t>, неизвестен век, </a:t>
            </a:r>
            <a:r>
              <a:rPr lang="ru-RU" sz="2200" dirty="0" smtClean="0">
                <a:latin typeface="Candara" pitchFamily="34" charset="0"/>
              </a:rPr>
              <a:t>даже </a:t>
            </a:r>
            <a:r>
              <a:rPr lang="ru-RU" sz="2200" dirty="0">
                <a:latin typeface="Candara" pitchFamily="34" charset="0"/>
              </a:rPr>
              <a:t>тысячелетие нельзя установить точно. Первые </a:t>
            </a:r>
            <a:r>
              <a:rPr lang="en-US" sz="2200" dirty="0" smtClean="0">
                <a:latin typeface="Candara" pitchFamily="34" charset="0"/>
              </a:rPr>
              <a:t>   </a:t>
            </a:r>
            <a:r>
              <a:rPr lang="ru-RU" sz="2200" dirty="0" smtClean="0">
                <a:latin typeface="Candara" pitchFamily="34" charset="0"/>
              </a:rPr>
              <a:t>упоминания </a:t>
            </a:r>
            <a:r>
              <a:rPr lang="ru-RU" sz="2200" dirty="0">
                <a:latin typeface="Candara" pitchFamily="34" charset="0"/>
              </a:rPr>
              <a:t>о магических квадратах были у древних китайцев. И, вероятно, самым старым из дошедших до нас магических квадратов является таблица Ло Шу. Она имеет размер </a:t>
            </a:r>
            <a:r>
              <a:rPr lang="ru-RU" sz="2200" dirty="0" smtClean="0">
                <a:latin typeface="Candara" pitchFamily="34" charset="0"/>
              </a:rPr>
              <a:t>3х3 </a:t>
            </a:r>
            <a:r>
              <a:rPr lang="ru-RU" sz="2200" dirty="0">
                <a:latin typeface="Candara" pitchFamily="34" charset="0"/>
              </a:rPr>
              <a:t>и заполнена натуральными числами от 1 до 9. В этом магическом квадрате сумма чисел в каждой строке, столбце и диагонали равна 15. Согласно одной из легенд прообразом Ло Шу стал узор из связанных черных и белых точек, украшавший панцирь огромной священной черепахи, всплывшей из вод реки </a:t>
            </a:r>
            <a:r>
              <a:rPr lang="ru-RU" sz="2200" dirty="0" smtClean="0">
                <a:latin typeface="Candara" pitchFamily="34" charset="0"/>
              </a:rPr>
              <a:t>Хуанхэ.</a:t>
            </a:r>
            <a:endParaRPr lang="ru-RU" sz="2200" dirty="0">
              <a:latin typeface="Candara" pitchFamily="34" charset="0"/>
            </a:endParaRPr>
          </a:p>
          <a:p>
            <a:endParaRPr lang="en-US" sz="2200" dirty="0">
              <a:solidFill>
                <a:srgbClr val="073E87">
                  <a:lumMod val="50000"/>
                </a:srgbClr>
              </a:solidFill>
              <a:latin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создания магических квадратов: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6994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создания магических квадратов:</a:t>
            </a:r>
            <a:endParaRPr lang="ru-RU" dirty="0"/>
          </a:p>
        </p:txBody>
      </p:sp>
      <p:pic>
        <p:nvPicPr>
          <p:cNvPr id="4" name="Содержимое 3" descr="Черепаха (магический квадрат на панцыре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5297492" cy="273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17032"/>
            <a:ext cx="3024336" cy="279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47664" y="494116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Рис.1</a:t>
            </a:r>
            <a:r>
              <a:rPr lang="ru-RU" dirty="0" smtClean="0">
                <a:solidFill>
                  <a:schemeClr val="tx2"/>
                </a:solidFill>
              </a:rPr>
              <a:t>  Таблица </a:t>
            </a:r>
            <a:r>
              <a:rPr lang="ru-RU" dirty="0" err="1" smtClean="0">
                <a:solidFill>
                  <a:schemeClr val="tx2"/>
                </a:solidFill>
              </a:rPr>
              <a:t>Ло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Шу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3888" y="429309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15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3968" y="429309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15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4293096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15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206084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15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96136" y="278092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15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96136" y="34290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15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169368"/>
            <a:ext cx="8064896" cy="5283968"/>
          </a:xfrm>
        </p:spPr>
        <p:txBody>
          <a:bodyPr>
            <a:normAutofit/>
          </a:bodyPr>
          <a:lstStyle/>
          <a:p>
            <a:endParaRPr lang="en-US" sz="2200" dirty="0" smtClean="0">
              <a:solidFill>
                <a:srgbClr val="073E87">
                  <a:lumMod val="50000"/>
                </a:srgbClr>
              </a:solidFill>
              <a:latin typeface="Times New Roman"/>
            </a:endParaRPr>
          </a:p>
          <a:p>
            <a:endParaRPr lang="en-US" sz="2200" dirty="0" smtClean="0">
              <a:solidFill>
                <a:srgbClr val="073E87">
                  <a:lumMod val="50000"/>
                </a:srgbClr>
              </a:solidFill>
              <a:latin typeface="Times New Roman"/>
            </a:endParaRPr>
          </a:p>
          <a:p>
            <a:pPr algn="just">
              <a:buNone/>
            </a:pPr>
            <a:r>
              <a:rPr lang="ru-RU" sz="2200" dirty="0" smtClean="0">
                <a:solidFill>
                  <a:srgbClr val="073E87">
                    <a:lumMod val="50000"/>
                  </a:srgbClr>
                </a:solidFill>
                <a:latin typeface="Candara" pitchFamily="34" charset="0"/>
              </a:rPr>
              <a:t>     </a:t>
            </a:r>
            <a:endParaRPr lang="ru-RU" sz="2200" dirty="0">
              <a:latin typeface="Candara" pitchFamily="34" charset="0"/>
            </a:endParaRPr>
          </a:p>
          <a:p>
            <a:pPr algn="just"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    В IX веке. интерес к магическим квадратам вспыхнул с новой силой. Их стали исследовать с помощью методов высшей алгебры. Получение магических квадратов считалось популярным развлечением среди математиков. Ими создавались огромные квадраты, например, 45х45, содержащий числа от 1 до 2025.</a:t>
            </a:r>
          </a:p>
          <a:p>
            <a:pPr algn="just">
              <a:buNone/>
            </a:pP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    Были придуманы способы построения магических квадратов любого размера, однако до сих пор не найдена формула, по которой можно было бы найти количество магических квадратов данного размера.</a:t>
            </a:r>
          </a:p>
          <a:p>
            <a:endParaRPr lang="en-US" sz="2200" dirty="0">
              <a:solidFill>
                <a:srgbClr val="073E87">
                  <a:lumMod val="50000"/>
                </a:srgbClr>
              </a:solidFill>
              <a:latin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создания магических квадратов: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6994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 создания  магических квадратов (амулеты):</a:t>
            </a:r>
            <a:endParaRPr lang="ru-RU" dirty="0"/>
          </a:p>
        </p:txBody>
      </p:sp>
      <p:pic>
        <p:nvPicPr>
          <p:cNvPr id="1026" name="Picture 2" descr="C:\Users\woin\Desktop\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080" y="4830491"/>
            <a:ext cx="4057650" cy="204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oin\Desktop\95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151758"/>
            <a:ext cx="2124075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woin\Desktop\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25" y="4810125"/>
            <a:ext cx="2047875" cy="204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woin\Desktop\Astrological_signs_by_J__D__Myliu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69082"/>
            <a:ext cx="2754179" cy="280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woin\Desktop\CjBBlQ2ALv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51758"/>
            <a:ext cx="2621509" cy="26787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woin\Desktop\i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3" y="2029197"/>
            <a:ext cx="2057400" cy="2047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810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woin\Desktop\img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24528" cy="6957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 6"/>
          <p:cNvSpPr/>
          <p:nvPr/>
        </p:nvSpPr>
        <p:spPr>
          <a:xfrm>
            <a:off x="3059832" y="1340768"/>
            <a:ext cx="1872208" cy="1872208"/>
          </a:xfrm>
          <a:prstGeom prst="ellipse">
            <a:avLst/>
          </a:prstGeom>
          <a:noFill/>
          <a:ln w="79375" cmpd="sng">
            <a:solidFill>
              <a:schemeClr val="accent3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396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556792"/>
            <a:ext cx="7848871" cy="456937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Свойство 1.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 Магический квадрат останется магическим, если все числа, входящие в его состав, увеличить или уменьшить на одно и то же число ( например, увеличим все числа на 4)</a:t>
            </a:r>
          </a:p>
          <a:p>
            <a:pPr algn="just">
              <a:buNone/>
            </a:pP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магических квадратов: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1043608" y="3068960"/>
          <a:ext cx="2664297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099"/>
                <a:gridCol w="888099"/>
                <a:gridCol w="888099"/>
              </a:tblGrid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421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5796136" y="3068960"/>
          <a:ext cx="2664297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099"/>
                <a:gridCol w="888099"/>
                <a:gridCol w="888099"/>
              </a:tblGrid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421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3995936" y="3933056"/>
            <a:ext cx="172819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… +4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859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556792"/>
            <a:ext cx="7848871" cy="456937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Свойство 2. 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Магический квадрат останется магическим, если умножить или разделить все его числа на одно и тоже число (например, умножим на 2)</a:t>
            </a:r>
          </a:p>
          <a:p>
            <a:pPr algn="just">
              <a:buNone/>
            </a:pP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магических квадратов: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1043608" y="3068960"/>
          <a:ext cx="2664297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099"/>
                <a:gridCol w="888099"/>
                <a:gridCol w="888099"/>
              </a:tblGrid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421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5796136" y="3068960"/>
          <a:ext cx="2664297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099"/>
                <a:gridCol w="888099"/>
                <a:gridCol w="888099"/>
              </a:tblGrid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14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12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421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16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3995936" y="3933056"/>
            <a:ext cx="172819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… </a:t>
            </a:r>
            <a:r>
              <a:rPr lang="ru-RU" sz="3200" b="1" dirty="0" err="1" smtClean="0">
                <a:solidFill>
                  <a:schemeClr val="tx2"/>
                </a:solidFill>
              </a:rPr>
              <a:t>х</a:t>
            </a:r>
            <a:r>
              <a:rPr lang="ru-RU" sz="3200" b="1" dirty="0" smtClean="0">
                <a:solidFill>
                  <a:schemeClr val="tx2"/>
                </a:solidFill>
              </a:rPr>
              <a:t> 2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859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556792"/>
            <a:ext cx="7848871" cy="456937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Свойство 3.</a:t>
            </a:r>
            <a:r>
              <a:rPr lang="ru-RU" sz="2000" dirty="0" smtClean="0"/>
              <a:t> Отражение магического квадрата относительно главной (побочной) диагоналей.</a:t>
            </a:r>
          </a:p>
          <a:p>
            <a:pPr lvl="0" algn="just">
              <a:buNone/>
            </a:pPr>
            <a:endParaRPr lang="ru-RU" sz="2000" dirty="0" smtClean="0"/>
          </a:p>
          <a:p>
            <a:pPr algn="just">
              <a:buNone/>
            </a:pP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магических квадратов: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500034" y="2928934"/>
          <a:ext cx="2071701" cy="194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567"/>
                <a:gridCol w="690567"/>
                <a:gridCol w="690567"/>
              </a:tblGrid>
              <a:tr h="639017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3901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7017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3357554" y="2928934"/>
          <a:ext cx="2164230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410"/>
                <a:gridCol w="721410"/>
                <a:gridCol w="721410"/>
              </a:tblGrid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8808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2643174" y="3571876"/>
            <a:ext cx="642942" cy="290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6357950" y="2928934"/>
          <a:ext cx="2164230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410"/>
                <a:gridCol w="721410"/>
                <a:gridCol w="721410"/>
              </a:tblGrid>
              <a:tr h="65609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8808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5643570" y="3571876"/>
            <a:ext cx="642942" cy="290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V="1">
            <a:off x="3071802" y="2643182"/>
            <a:ext cx="2786082" cy="24288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72198" y="2643182"/>
            <a:ext cx="2714644" cy="2500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8859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71472" y="1571612"/>
            <a:ext cx="7848871" cy="4569371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Свойство 4. </a:t>
            </a:r>
            <a:r>
              <a:rPr lang="ru-RU" sz="2000" dirty="0" smtClean="0"/>
              <a:t> При повороте вокруг центра на угол 90, 180, 270  магического квадрата, получим магический квадрат.</a:t>
            </a:r>
          </a:p>
          <a:p>
            <a:pPr algn="just">
              <a:buNone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магических квадратов: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428596" y="2714620"/>
          <a:ext cx="2143143" cy="1945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81"/>
                <a:gridCol w="714381"/>
                <a:gridCol w="714381"/>
              </a:tblGrid>
              <a:tr h="638082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3808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6919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3357554" y="2714620"/>
          <a:ext cx="2071701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567"/>
                <a:gridCol w="690567"/>
                <a:gridCol w="690567"/>
              </a:tblGrid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8808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трелка вправо 5"/>
          <p:cNvSpPr/>
          <p:nvPr/>
        </p:nvSpPr>
        <p:spPr>
          <a:xfrm>
            <a:off x="2643174" y="3429000"/>
            <a:ext cx="642942" cy="290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7150" cy="180975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7150" cy="180975"/>
          </a:xfrm>
          <a:prstGeom prst="rect">
            <a:avLst/>
          </a:prstGeom>
          <a:noFill/>
        </p:spPr>
      </p:pic>
      <p:sp>
        <p:nvSpPr>
          <p:cNvPr id="13" name="Стрелка вправо 12"/>
          <p:cNvSpPr/>
          <p:nvPr/>
        </p:nvSpPr>
        <p:spPr>
          <a:xfrm>
            <a:off x="5500694" y="3429000"/>
            <a:ext cx="642942" cy="290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6215074" y="2714620"/>
          <a:ext cx="2071701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567"/>
                <a:gridCol w="690567"/>
                <a:gridCol w="690567"/>
              </a:tblGrid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8808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8859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Творческое название проекта: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556001"/>
            <a:ext cx="8424936" cy="1473200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smtClean="0">
                <a:solidFill>
                  <a:schemeClr val="tx2"/>
                </a:solidFill>
              </a:rPr>
              <a:t>Что это: </a:t>
            </a:r>
          </a:p>
          <a:p>
            <a:r>
              <a:rPr lang="ru-RU" sz="4800" dirty="0" smtClean="0">
                <a:solidFill>
                  <a:schemeClr val="tx2"/>
                </a:solidFill>
              </a:rPr>
              <a:t>математика или магия?</a:t>
            </a:r>
            <a:endParaRPr lang="ru-RU" sz="4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8037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556792"/>
            <a:ext cx="7848871" cy="4569371"/>
          </a:xfrm>
        </p:spPr>
        <p:txBody>
          <a:bodyPr>
            <a:normAutofit/>
          </a:bodyPr>
          <a:lstStyle/>
          <a:p>
            <a:pPr lvl="0" algn="just">
              <a:buNone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Свойство 5. </a:t>
            </a:r>
            <a:r>
              <a:rPr lang="ru-RU" sz="2000" dirty="0" smtClean="0"/>
              <a:t> При отражении, относительно одной из осей симметрии (горизонтальной</a:t>
            </a:r>
            <a:r>
              <a:rPr lang="ru-RU" sz="2000" smtClean="0"/>
              <a:t>, вертикальной) магического </a:t>
            </a:r>
            <a:r>
              <a:rPr lang="ru-RU" sz="2000" dirty="0" smtClean="0"/>
              <a:t>квадрата получим магический квадрат.</a:t>
            </a:r>
          </a:p>
          <a:p>
            <a:pPr algn="just">
              <a:buNone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магических квадратов: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500034" y="2928934"/>
          <a:ext cx="2071701" cy="194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567"/>
                <a:gridCol w="690567"/>
                <a:gridCol w="690567"/>
              </a:tblGrid>
              <a:tr h="639017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3901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7017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3357554" y="2928934"/>
          <a:ext cx="2164230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410"/>
                <a:gridCol w="721410"/>
                <a:gridCol w="721410"/>
              </a:tblGrid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8808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2643174" y="3571876"/>
            <a:ext cx="642942" cy="290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6357950" y="2928934"/>
          <a:ext cx="2164230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410"/>
                <a:gridCol w="721410"/>
                <a:gridCol w="721410"/>
              </a:tblGrid>
              <a:tr h="65609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560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68808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5643570" y="3571876"/>
            <a:ext cx="642942" cy="290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chemeClr val="tx2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000364" y="3929066"/>
            <a:ext cx="278608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108711" y="3892553"/>
            <a:ext cx="264241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8859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>
                <a:solidFill>
                  <a:srgbClr val="45453D"/>
                </a:solidFill>
                <a:latin typeface="Arial"/>
              </a:rPr>
              <a:t/>
            </a:r>
            <a:br>
              <a:rPr lang="ru-RU" sz="4000" dirty="0" smtClean="0">
                <a:solidFill>
                  <a:srgbClr val="45453D"/>
                </a:solidFill>
                <a:latin typeface="Arial"/>
              </a:rPr>
            </a:br>
            <a:endParaRPr lang="ru-RU" sz="4000" dirty="0" smtClean="0">
              <a:solidFill>
                <a:srgbClr val="45453D"/>
              </a:solidFill>
              <a:latin typeface="Arial"/>
            </a:endParaRPr>
          </a:p>
          <a:p>
            <a:pPr>
              <a:buNone/>
            </a:pPr>
            <a:r>
              <a:rPr lang="ru-RU" dirty="0">
                <a:solidFill>
                  <a:srgbClr val="FB9716"/>
                </a:solidFill>
                <a:latin typeface="Arial"/>
                <a:hlinkClick r:id="rId2"/>
              </a:rPr>
              <a:t/>
            </a:r>
            <a:br>
              <a:rPr lang="ru-RU" dirty="0">
                <a:solidFill>
                  <a:srgbClr val="FB9716"/>
                </a:solidFill>
                <a:latin typeface="Arial"/>
                <a:hlinkClick r:id="rId2"/>
              </a:rPr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Индийский способ построения магических квадратов (7х7):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25831256"/>
              </p:ext>
            </p:extLst>
          </p:nvPr>
        </p:nvGraphicFramePr>
        <p:xfrm>
          <a:off x="2771800" y="2780928"/>
          <a:ext cx="3571904" cy="2660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487"/>
                <a:gridCol w="574057"/>
                <a:gridCol w="510272"/>
                <a:gridCol w="510272"/>
                <a:gridCol w="517000"/>
                <a:gridCol w="442308"/>
                <a:gridCol w="5715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41497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</a:tr>
              <a:tr h="39163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15616" y="1916832"/>
            <a:ext cx="367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М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 = 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7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(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7</a:t>
            </a:r>
            <a:r>
              <a:rPr lang="ru-RU" sz="2800" b="1" baseline="3000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2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 + 1)/2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= 175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 </a:t>
            </a:r>
            <a:r>
              <a:rPr lang="ru-RU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51720" y="5661248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Выполнила: </a:t>
            </a:r>
            <a:r>
              <a:rPr lang="ru-RU" sz="2400" b="1" dirty="0" err="1" smtClean="0">
                <a:solidFill>
                  <a:schemeClr val="tx2"/>
                </a:solidFill>
              </a:rPr>
              <a:t>Березнякова</a:t>
            </a:r>
            <a:r>
              <a:rPr lang="ru-RU" sz="2400" b="1" dirty="0" smtClean="0">
                <a:solidFill>
                  <a:schemeClr val="tx2"/>
                </a:solidFill>
              </a:rPr>
              <a:t> Анастасия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859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>
                <a:solidFill>
                  <a:srgbClr val="45453D"/>
                </a:solidFill>
                <a:latin typeface="Arial"/>
              </a:rPr>
              <a:t/>
            </a:r>
            <a:br>
              <a:rPr lang="ru-RU" sz="4000" dirty="0" smtClean="0">
                <a:solidFill>
                  <a:srgbClr val="45453D"/>
                </a:solidFill>
                <a:latin typeface="Arial"/>
              </a:rPr>
            </a:br>
            <a:endParaRPr lang="ru-RU" sz="4000" dirty="0" smtClean="0">
              <a:solidFill>
                <a:srgbClr val="45453D"/>
              </a:solidFill>
              <a:latin typeface="Arial"/>
            </a:endParaRPr>
          </a:p>
          <a:p>
            <a:pPr>
              <a:buNone/>
            </a:pPr>
            <a:r>
              <a:rPr lang="ru-RU" dirty="0">
                <a:solidFill>
                  <a:srgbClr val="FB9716"/>
                </a:solidFill>
                <a:latin typeface="Arial"/>
                <a:hlinkClick r:id="rId2"/>
              </a:rPr>
              <a:t/>
            </a:r>
            <a:br>
              <a:rPr lang="ru-RU" dirty="0">
                <a:solidFill>
                  <a:srgbClr val="FB9716"/>
                </a:solidFill>
                <a:latin typeface="Arial"/>
                <a:hlinkClick r:id="rId2"/>
              </a:rPr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Индийский способ построения магических квадратов (9х9):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916832"/>
            <a:ext cx="367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М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 = 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9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(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9</a:t>
            </a:r>
            <a:r>
              <a:rPr lang="ru-RU" sz="2800" b="1" baseline="3000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2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 + 1)/2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= 369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 </a:t>
            </a:r>
            <a:r>
              <a:rPr lang="ru-RU" dirty="0" smtClean="0"/>
              <a:t>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90638735"/>
              </p:ext>
            </p:extLst>
          </p:nvPr>
        </p:nvGraphicFramePr>
        <p:xfrm>
          <a:off x="2267744" y="2564904"/>
          <a:ext cx="5119695" cy="3734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855"/>
                <a:gridCol w="645591"/>
                <a:gridCol w="492119"/>
                <a:gridCol w="568855"/>
                <a:gridCol w="568855"/>
                <a:gridCol w="568855"/>
                <a:gridCol w="568855"/>
                <a:gridCol w="568855"/>
                <a:gridCol w="568855"/>
              </a:tblGrid>
              <a:tr h="4149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45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149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44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4149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43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4149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42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4149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41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4149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</a:tr>
              <a:tr h="4149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39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</a:tr>
              <a:tr h="4149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38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41493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37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483768" y="6286520"/>
            <a:ext cx="6063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Выполнила: </a:t>
            </a:r>
            <a:r>
              <a:rPr lang="ru-RU" sz="2400" b="1" dirty="0" err="1" smtClean="0">
                <a:solidFill>
                  <a:schemeClr val="tx2"/>
                </a:solidFill>
              </a:rPr>
              <a:t>Березнякова</a:t>
            </a:r>
            <a:r>
              <a:rPr lang="ru-RU" sz="2400" b="1" dirty="0" smtClean="0">
                <a:solidFill>
                  <a:schemeClr val="tx2"/>
                </a:solidFill>
              </a:rPr>
              <a:t> Анастасия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859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>
                <a:solidFill>
                  <a:srgbClr val="45453D"/>
                </a:solidFill>
                <a:latin typeface="Arial"/>
              </a:rPr>
              <a:t/>
            </a:r>
            <a:br>
              <a:rPr lang="ru-RU" sz="4000" dirty="0" smtClean="0">
                <a:solidFill>
                  <a:srgbClr val="45453D"/>
                </a:solidFill>
                <a:latin typeface="Arial"/>
              </a:rPr>
            </a:br>
            <a:endParaRPr lang="ru-RU" sz="4000" dirty="0" smtClean="0">
              <a:solidFill>
                <a:srgbClr val="45453D"/>
              </a:solidFill>
              <a:latin typeface="Arial"/>
            </a:endParaRPr>
          </a:p>
          <a:p>
            <a:pPr>
              <a:buNone/>
            </a:pPr>
            <a:r>
              <a:rPr lang="ru-RU" dirty="0">
                <a:solidFill>
                  <a:srgbClr val="FB9716"/>
                </a:solidFill>
                <a:latin typeface="Arial"/>
                <a:hlinkClick r:id="rId2"/>
              </a:rPr>
              <a:t/>
            </a:r>
            <a:br>
              <a:rPr lang="ru-RU" dirty="0">
                <a:solidFill>
                  <a:srgbClr val="FB9716"/>
                </a:solidFill>
                <a:latin typeface="Arial"/>
                <a:hlinkClick r:id="rId2"/>
              </a:rPr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Индийский способ построения магических квадратов (11х11):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772816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М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 = 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11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(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11</a:t>
            </a:r>
            <a:r>
              <a:rPr lang="ru-RU" sz="2800" b="1" baseline="3000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2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 + 1)/2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= 671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/>
              </a:rPr>
              <a:t> </a:t>
            </a:r>
            <a:r>
              <a:rPr lang="ru-RU" dirty="0" smtClean="0"/>
              <a:t>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9412635"/>
              </p:ext>
            </p:extLst>
          </p:nvPr>
        </p:nvGraphicFramePr>
        <p:xfrm>
          <a:off x="1691680" y="2348880"/>
          <a:ext cx="6000328" cy="4125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/>
                <a:gridCol w="559000"/>
                <a:gridCol w="521120"/>
                <a:gridCol w="565600"/>
                <a:gridCol w="543360"/>
                <a:gridCol w="543360"/>
                <a:gridCol w="543360"/>
                <a:gridCol w="543360"/>
                <a:gridCol w="543360"/>
                <a:gridCol w="543360"/>
                <a:gridCol w="566728"/>
              </a:tblGrid>
              <a:tr h="3962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120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53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52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51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50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49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48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</a:tr>
              <a:tr h="3418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47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46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45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3972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55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57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70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111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56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69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01B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95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108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121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88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54</a:t>
                      </a:r>
                      <a:endParaRPr lang="ru-RU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71800" y="6488668"/>
            <a:ext cx="6192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Выполнила: </a:t>
            </a:r>
            <a:r>
              <a:rPr lang="ru-RU" b="1" dirty="0" err="1" smtClean="0">
                <a:solidFill>
                  <a:schemeClr val="tx2"/>
                </a:solidFill>
              </a:rPr>
              <a:t>Березнякова</a:t>
            </a:r>
            <a:r>
              <a:rPr lang="ru-RU" b="1" dirty="0" smtClean="0">
                <a:solidFill>
                  <a:schemeClr val="tx2"/>
                </a:solidFill>
              </a:rPr>
              <a:t> Анастасия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859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 построения магического квадрата Дюрера(4х4)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334351"/>
            <a:ext cx="353494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М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 = 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4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(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4</a:t>
            </a:r>
            <a:r>
              <a:rPr lang="ru-RU" sz="2800" b="1" baseline="3000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2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 + 1)/2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= 34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Arial"/>
              </a:rPr>
              <a:t> </a:t>
            </a:r>
            <a:r>
              <a:rPr lang="ru-RU" dirty="0"/>
              <a:t>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79152" y="6489929"/>
            <a:ext cx="3818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Выполнила: Мещерякова Виктория</a:t>
            </a:r>
            <a:endParaRPr lang="ru-RU" b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55712682"/>
              </p:ext>
            </p:extLst>
          </p:nvPr>
        </p:nvGraphicFramePr>
        <p:xfrm>
          <a:off x="2771800" y="3212976"/>
          <a:ext cx="3528392" cy="252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098"/>
                <a:gridCol w="882098"/>
                <a:gridCol w="882098"/>
                <a:gridCol w="882098"/>
              </a:tblGrid>
              <a:tr h="623575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</a:t>
                      </a:r>
                      <a:endParaRPr lang="ru-RU" sz="28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14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15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322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12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7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9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22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8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11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5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22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13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 3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16</a:t>
                      </a:r>
                      <a:endParaRPr lang="ru-RU" sz="28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5784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 построения магического квадрата Дюрера(8х8)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17" y="1918095"/>
            <a:ext cx="3586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М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 = 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8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(</a:t>
            </a:r>
            <a:r>
              <a:rPr lang="ru-RU" sz="2800" b="1" i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8</a:t>
            </a:r>
            <a:r>
              <a:rPr lang="ru-RU" sz="2800" b="1" baseline="3000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2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 + 1)/2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=260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417922" y="6518166"/>
            <a:ext cx="3818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Выполнила: Мещерякова Виктория</a:t>
            </a:r>
            <a:endParaRPr lang="ru-RU" b="1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54388334"/>
              </p:ext>
            </p:extLst>
          </p:nvPr>
        </p:nvGraphicFramePr>
        <p:xfrm>
          <a:off x="2051720" y="2708920"/>
          <a:ext cx="490642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3303"/>
                <a:gridCol w="613303"/>
                <a:gridCol w="613303"/>
                <a:gridCol w="613303"/>
                <a:gridCol w="613303"/>
                <a:gridCol w="613303"/>
                <a:gridCol w="640662"/>
                <a:gridCol w="585944"/>
              </a:tblGrid>
              <a:tr h="45429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62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5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58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8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542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11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52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42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48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45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44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23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41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42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38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28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29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35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5429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31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37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27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26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4542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24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42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43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21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46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47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429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51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54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9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54298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7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61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  <a:endParaRPr lang="ru-RU" sz="20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9523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07843261"/>
              </p:ext>
            </p:extLst>
          </p:nvPr>
        </p:nvGraphicFramePr>
        <p:xfrm>
          <a:off x="1475656" y="2019618"/>
          <a:ext cx="6408732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4061"/>
                <a:gridCol w="534061"/>
                <a:gridCol w="534061"/>
                <a:gridCol w="534061"/>
                <a:gridCol w="534061"/>
                <a:gridCol w="534061"/>
                <a:gridCol w="534061"/>
                <a:gridCol w="534061"/>
                <a:gridCol w="534061"/>
                <a:gridCol w="534061"/>
                <a:gridCol w="534061"/>
                <a:gridCol w="534061"/>
              </a:tblGrid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143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142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138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135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134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68580" marR="68580" marT="0" marB="0"/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132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22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23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121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26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27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31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109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37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41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44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48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49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52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53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56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57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84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62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63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66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67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71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72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74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78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79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82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83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61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88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89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92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93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96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97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101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42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104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36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111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114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115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118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119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25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24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122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123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126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127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131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562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136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137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140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141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/>
                          <a:ea typeface="Times New Roman"/>
                        </a:rPr>
                        <a:t>144</a:t>
                      </a:r>
                    </a:p>
                  </a:txBody>
                  <a:tcPr marL="68580" marR="68580" marT="0" marB="0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 построения магического  квадрата Дюрера(12х12)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67618" y="6488668"/>
            <a:ext cx="3876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Выполнила: Мещерякова Виктория</a:t>
            </a:r>
            <a:r>
              <a:rPr lang="ru-RU" b="1" dirty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520" y="1619508"/>
            <a:ext cx="302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М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 = 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12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(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12</a:t>
            </a:r>
            <a:r>
              <a:rPr lang="ru-RU" sz="2000" b="1" baseline="30000" dirty="0" smtClean="0">
                <a:solidFill>
                  <a:schemeClr val="accent2">
                    <a:lumMod val="50000"/>
                  </a:schemeClr>
                </a:solidFill>
                <a:latin typeface="Arial"/>
              </a:rPr>
              <a:t>2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/>
              </a:rPr>
              <a:t> + 1)/2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=870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391683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71670" y="2143116"/>
          <a:ext cx="4619637" cy="3143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9879"/>
                <a:gridCol w="1539879"/>
                <a:gridCol w="1539879"/>
              </a:tblGrid>
              <a:tr h="1047757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1)</a:t>
                      </a:r>
                      <a:r>
                        <a:rPr lang="ru-RU" sz="2400" b="1" baseline="0" dirty="0" smtClean="0">
                          <a:solidFill>
                            <a:schemeClr val="tx2"/>
                          </a:solidFill>
                        </a:rPr>
                        <a:t>       </a:t>
                      </a:r>
                      <a:r>
                        <a:rPr lang="ru-RU" sz="3200" b="1" i="0" baseline="0" dirty="0" smtClean="0">
                          <a:solidFill>
                            <a:schemeClr val="tx2"/>
                          </a:solidFill>
                        </a:rPr>
                        <a:t>11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4)      </a:t>
                      </a:r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 4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7)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104775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2)</a:t>
                      </a:r>
                      <a:r>
                        <a:rPr lang="ru-RU" sz="2400" b="1" baseline="0" dirty="0" smtClean="0">
                          <a:solidFill>
                            <a:schemeClr val="tx2"/>
                          </a:solidFill>
                        </a:rPr>
                        <a:t>      </a:t>
                      </a:r>
                      <a:r>
                        <a:rPr lang="ru-RU" sz="3200" b="1" baseline="0" dirty="0" smtClean="0">
                          <a:solidFill>
                            <a:schemeClr val="tx2"/>
                          </a:solidFill>
                        </a:rPr>
                        <a:t> 2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5)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8)     </a:t>
                      </a:r>
                      <a:r>
                        <a:rPr lang="ru-RU" sz="2800" b="1" dirty="0" smtClean="0">
                          <a:solidFill>
                            <a:schemeClr val="tx2"/>
                          </a:solidFill>
                        </a:rPr>
                        <a:t>8888</a:t>
                      </a:r>
                      <a:endParaRPr lang="ru-RU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104775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3)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6)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/>
                          </a:solidFill>
                        </a:rPr>
                        <a:t>9)</a:t>
                      </a:r>
                      <a:endParaRPr lang="ru-RU" sz="24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Квадрат Пифагора.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5589240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Квадрат Пифагора  Мещеряковой Виктории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  Наша </a:t>
            </a:r>
            <a:r>
              <a:rPr lang="ru-RU" sz="4400" dirty="0" smtClean="0"/>
              <a:t>гипотеза </a:t>
            </a:r>
            <a:r>
              <a:rPr lang="ru-RU" sz="4400" dirty="0" smtClean="0"/>
              <a:t>об </a:t>
            </a:r>
            <a:r>
              <a:rPr lang="ru-RU" sz="4400" dirty="0" smtClean="0"/>
              <a:t>изучении и построении магических квадратов подтвердилась 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Вывод: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397121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dirty="0" smtClean="0"/>
              <a:t>1) Трошин В.В.. Магия чисел и фигур. М.: - ООО «Глобус», 2007.</a:t>
            </a:r>
          </a:p>
          <a:p>
            <a:pPr lvl="0">
              <a:buNone/>
            </a:pPr>
            <a:r>
              <a:rPr lang="ru-RU" dirty="0" smtClean="0"/>
              <a:t>2) </a:t>
            </a:r>
            <a:r>
              <a:rPr lang="ru-RU" dirty="0" err="1" smtClean="0"/>
              <a:t>Файнштейн</a:t>
            </a:r>
            <a:r>
              <a:rPr lang="ru-RU" dirty="0" smtClean="0"/>
              <a:t> В. А. Заполним магический квадрат // Математика в школе, 2000, №3 </a:t>
            </a:r>
          </a:p>
          <a:p>
            <a:pPr lvl="0">
              <a:buNone/>
            </a:pPr>
            <a:r>
              <a:rPr lang="ru-RU" dirty="0" smtClean="0"/>
              <a:t>3)</a:t>
            </a:r>
            <a:r>
              <a:rPr lang="ru-RU" dirty="0" err="1" smtClean="0"/>
              <a:t>Шарыгин</a:t>
            </a:r>
            <a:r>
              <a:rPr lang="ru-RU" dirty="0" smtClean="0"/>
              <a:t> И., Ф. </a:t>
            </a:r>
            <a:r>
              <a:rPr lang="ru-RU" dirty="0" err="1" smtClean="0"/>
              <a:t>Шевкин</a:t>
            </a:r>
            <a:r>
              <a:rPr lang="ru-RU" dirty="0" smtClean="0"/>
              <a:t> А. В. Подумай и реши: задачи на смекалку. - М.: ГАЛАС, 1993.</a:t>
            </a:r>
          </a:p>
          <a:p>
            <a:pPr lvl="0">
              <a:buNone/>
            </a:pPr>
            <a:r>
              <a:rPr lang="ru-RU" dirty="0" smtClean="0"/>
              <a:t>4) Энциклопедический словарь юного математика. - М.: Педагогика, 1985.</a:t>
            </a:r>
          </a:p>
          <a:p>
            <a:pPr lvl="0">
              <a:buNone/>
            </a:pPr>
            <a:r>
              <a:rPr lang="ru-RU" dirty="0" smtClean="0"/>
              <a:t>5) Энциклопедия для детей. – М.: Издательское объединение «</a:t>
            </a:r>
            <a:r>
              <a:rPr lang="ru-RU" dirty="0" err="1" smtClean="0"/>
              <a:t>Аванта</a:t>
            </a:r>
            <a:r>
              <a:rPr lang="ru-RU" dirty="0" smtClean="0"/>
              <a:t>», 2003.</a:t>
            </a:r>
          </a:p>
          <a:p>
            <a:pPr>
              <a:buNone/>
            </a:pPr>
            <a:r>
              <a:rPr lang="ru-RU" dirty="0" smtClean="0">
                <a:hlinkClick r:id="rId2"/>
              </a:rPr>
              <a:t>6) </a:t>
            </a:r>
            <a:r>
              <a:rPr lang="en-US" dirty="0" smtClean="0">
                <a:hlinkClick r:id="rId2"/>
              </a:rPr>
              <a:t>https://ru.wikipedia.org/wiki/</a:t>
            </a:r>
            <a:r>
              <a:rPr lang="ru-RU" dirty="0" smtClean="0">
                <a:hlinkClick r:id="rId2"/>
              </a:rPr>
              <a:t>- Амулет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3"/>
              </a:rPr>
              <a:t>7) </a:t>
            </a:r>
            <a:r>
              <a:rPr lang="en-US" dirty="0" smtClean="0">
                <a:hlinkClick r:id="rId3"/>
              </a:rPr>
              <a:t>https://ru.wikipedia.org/wiki/</a:t>
            </a:r>
            <a:r>
              <a:rPr lang="ru-RU" dirty="0" smtClean="0">
                <a:hlinkClick r:id="rId3"/>
              </a:rPr>
              <a:t>-</a:t>
            </a:r>
            <a:r>
              <a:rPr lang="ru-RU" dirty="0" err="1" smtClean="0">
                <a:hlinkClick r:id="rId3"/>
              </a:rPr>
              <a:t>Магический_квадрат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8) </a:t>
            </a:r>
            <a:r>
              <a:rPr lang="en-US" dirty="0" smtClean="0"/>
              <a:t>http://www.diary.ru/~Organon/p59697517.htm?oam</a:t>
            </a: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77CC"/>
                </a:solidFill>
                <a:latin typeface="Arial"/>
                <a:hlinkClick r:id="rId4"/>
              </a:rPr>
              <a:t>9) </a:t>
            </a:r>
            <a:r>
              <a:rPr lang="en-US" b="1" dirty="0" smtClean="0">
                <a:solidFill>
                  <a:srgbClr val="0077CC"/>
                </a:solidFill>
                <a:latin typeface="Arial"/>
                <a:hlinkClick r:id="rId4"/>
              </a:rPr>
              <a:t>magicheskie_kvadraty4.docx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5"/>
              </a:rPr>
              <a:t>10)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://infourok.ru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11) </a:t>
            </a:r>
            <a:r>
              <a:rPr lang="en-US" dirty="0" smtClean="0"/>
              <a:t>https</a:t>
            </a:r>
            <a:r>
              <a:rPr lang="en-US" dirty="0"/>
              <a:t>://e.mail.ru/message/14567602990000000804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литература: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8859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88840"/>
            <a:ext cx="7408333" cy="244827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4400" dirty="0" smtClean="0"/>
              <a:t>  Распознать сущность магических квадратов и их влияние на развитие познавательных интересов человека. 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Цель</a:t>
            </a:r>
            <a:r>
              <a:rPr lang="ru-RU" sz="8000" dirty="0" smtClean="0"/>
              <a:t> </a:t>
            </a:r>
            <a:r>
              <a:rPr lang="ru-RU" sz="6000" dirty="0" smtClean="0"/>
              <a:t>проекта: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419880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woin\Desktop\56afbf7f48e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0" y="-9128"/>
            <a:ext cx="9144000" cy="68545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3184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772816"/>
            <a:ext cx="7408333" cy="345069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50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  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Candara" pitchFamily="34" charset="0"/>
              </a:rPr>
              <a:t>Изучение свойств магических квадратов позволит определить общие способы их построения.</a:t>
            </a:r>
            <a:endParaRPr lang="ru-RU" sz="4400" dirty="0">
              <a:solidFill>
                <a:schemeClr val="accent2">
                  <a:lumMod val="50000"/>
                </a:schemeClr>
              </a:solidFill>
              <a:latin typeface="Candara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Гипотеза: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55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700808"/>
            <a:ext cx="7408333" cy="475252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1.Изучить историю возникновения магических квадратов. </a:t>
            </a:r>
          </a:p>
          <a:p>
            <a:pPr algn="just"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2.Изучить свойства магических квадратов</a:t>
            </a:r>
            <a:r>
              <a:rPr lang="ru-RU" sz="3600" dirty="0" smtClean="0"/>
              <a:t>.</a:t>
            </a:r>
          </a:p>
          <a:p>
            <a:pPr algn="just"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3.Ознакомиться с основными методами построения магических квадратов. </a:t>
            </a:r>
          </a:p>
          <a:p>
            <a:pPr algn="just">
              <a:buNone/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4.Научиться строить магические квадраты.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Задачи проекта: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22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484784"/>
            <a:ext cx="7408333" cy="4968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Магические квадраты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Предмет исследования: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Свойства магических квадратов</a:t>
            </a:r>
          </a:p>
          <a:p>
            <a:pPr algn="ctr">
              <a:buNone/>
            </a:pPr>
            <a:endParaRPr lang="ru-RU" sz="6000" b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Объект исследования: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22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700808"/>
            <a:ext cx="7408333" cy="4752528"/>
          </a:xfrm>
        </p:spPr>
        <p:txBody>
          <a:bodyPr>
            <a:normAutofit fontScale="92500" lnSpcReduction="20000"/>
          </a:bodyPr>
          <a:lstStyle/>
          <a:p>
            <a:pPr lvl="0" algn="just">
              <a:buNone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3600" b="1" dirty="0" smtClean="0"/>
              <a:t> Поисковый</a:t>
            </a:r>
            <a:r>
              <a:rPr lang="ru-RU" sz="3600" dirty="0" smtClean="0"/>
              <a:t> метод (использование справочной и учебной литературы, а также информационных ресурсов глобальной сети Интернет);</a:t>
            </a:r>
          </a:p>
          <a:p>
            <a:pPr lvl="0" algn="just">
              <a:buNone/>
            </a:pPr>
            <a:r>
              <a:rPr lang="ru-RU" sz="3600" b="1" dirty="0" smtClean="0"/>
              <a:t>2. Практический</a:t>
            </a:r>
            <a:r>
              <a:rPr lang="ru-RU" sz="3600" dirty="0" smtClean="0"/>
              <a:t> метод (составление магических квадратов на основе полученных знаний);</a:t>
            </a:r>
          </a:p>
          <a:p>
            <a:pPr lvl="0" algn="just">
              <a:buNone/>
            </a:pPr>
            <a:r>
              <a:rPr lang="ru-RU" sz="3600" b="1" dirty="0" smtClean="0"/>
              <a:t>3. Исследовательский</a:t>
            </a:r>
            <a:r>
              <a:rPr lang="ru-RU" sz="3600" dirty="0" smtClean="0"/>
              <a:t> метод (составление психологического портрета личности по квадрату Пифагора).</a:t>
            </a:r>
          </a:p>
          <a:p>
            <a:pPr algn="just">
              <a:buNone/>
            </a:pPr>
            <a:endParaRPr lang="ru-RU" sz="36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Методы исследования: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22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628800"/>
            <a:ext cx="7408333" cy="324036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/>
              <a:t>    Темы  </a:t>
            </a:r>
            <a:r>
              <a:rPr lang="ru-RU" sz="2000" dirty="0"/>
              <a:t>и проблемы</a:t>
            </a:r>
            <a:r>
              <a:rPr lang="ru-RU" sz="2000" b="1" dirty="0"/>
              <a:t> </a:t>
            </a:r>
            <a:r>
              <a:rPr lang="ru-RU" sz="2000" dirty="0"/>
              <a:t>исследования </a:t>
            </a:r>
            <a:r>
              <a:rPr lang="ru-RU" sz="2000" dirty="0" smtClean="0"/>
              <a:t>обусловлены  </a:t>
            </a:r>
            <a:r>
              <a:rPr lang="ru-RU" sz="2000" dirty="0"/>
              <a:t>выявленными противоречиями. С одной стороны, еще учёные древности считали количественные отношения основой сущности мира, и многие выдающиеся математики посвятили свои работы магическим квадратам, а с другой стороны  эта тема не рассматривается в школьном курсе математики. С одной стороны, раньше многим были известны способы составления магических квадратов, например  Бенджамин Франклин писал: «В дни моей юности я в свободное время развлекался тем, что составлял магические квадраты», а  с другой стороны, как показал опрос моих одноклассников, сегодня практически никто составлять магические квадраты не умеет. А между тем, изучение магических квадратов, их свойств может помочь в развитии познавательного интереса к предмету математики, к истории её развития, развитии любознательности и логического мышления.</a:t>
            </a:r>
          </a:p>
          <a:p>
            <a:pPr algn="just">
              <a:buNone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/>
          </a:bodyPr>
          <a:lstStyle/>
          <a:p>
            <a:r>
              <a:rPr lang="ru-RU" sz="5000" dirty="0" smtClean="0">
                <a:solidFill>
                  <a:schemeClr val="bg1"/>
                </a:solidFill>
              </a:rPr>
              <a:t>Актуальность исследования:</a:t>
            </a:r>
            <a:endParaRPr lang="ru-RU" sz="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22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b="1" dirty="0" smtClean="0"/>
              <a:t>Магический квадрат - квадратная таблица из целых чисел, в которой суммы чисел вдоль любой строки, любого столбца и любой из двух главных диагоналей равны       одному и тому же числу.</a:t>
            </a:r>
          </a:p>
          <a:p>
            <a:pPr algn="just"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Магический квадрат: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54704295"/>
              </p:ext>
            </p:extLst>
          </p:nvPr>
        </p:nvGraphicFramePr>
        <p:xfrm>
          <a:off x="3347865" y="3501007"/>
          <a:ext cx="2664297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8099"/>
                <a:gridCol w="888099"/>
                <a:gridCol w="888099"/>
              </a:tblGrid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ru-RU" sz="3200" b="1" i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7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030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9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842192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2"/>
                          </a:solidFill>
                        </a:rPr>
                        <a:t>8</a:t>
                      </a:r>
                      <a:endParaRPr lang="ru-RU" sz="32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23728" y="3501008"/>
            <a:ext cx="732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15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4293096"/>
            <a:ext cx="732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15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5157192"/>
            <a:ext cx="660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15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63888" y="6093296"/>
            <a:ext cx="660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15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7984" y="6093296"/>
            <a:ext cx="660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15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6093296"/>
            <a:ext cx="660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15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99792" y="6021288"/>
            <a:ext cx="660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15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6021288"/>
            <a:ext cx="660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15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2771800" y="3717032"/>
            <a:ext cx="432048" cy="14401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2771800" y="4581128"/>
            <a:ext cx="432048" cy="14401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2771800" y="5445224"/>
            <a:ext cx="432048" cy="14401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верх 16"/>
          <p:cNvSpPr/>
          <p:nvPr/>
        </p:nvSpPr>
        <p:spPr>
          <a:xfrm>
            <a:off x="3707904" y="594928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4572000" y="594928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5436096" y="5949280"/>
            <a:ext cx="144016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-2700000">
            <a:off x="2987824" y="5949280"/>
            <a:ext cx="432048" cy="14401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-8100000">
            <a:off x="6012160" y="5949280"/>
            <a:ext cx="432048" cy="14401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81155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921</TotalTime>
  <Words>1518</Words>
  <Application>Microsoft Office PowerPoint</Application>
  <PresentationFormat>Экран (4:3)</PresentationFormat>
  <Paragraphs>736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Волна</vt:lpstr>
      <vt:lpstr>     Муниципальное общеобразовательное учреждение «Средняя общеобразовательная школа №3» г.Рассказово Тамбовской области  Название проекта: Магические квадраты  :</vt:lpstr>
      <vt:lpstr>Творческое название проекта:</vt:lpstr>
      <vt:lpstr>Цель проекта:</vt:lpstr>
      <vt:lpstr>Гипотеза:</vt:lpstr>
      <vt:lpstr>Задачи проекта:</vt:lpstr>
      <vt:lpstr>Объект исследования:</vt:lpstr>
      <vt:lpstr>Методы исследования:</vt:lpstr>
      <vt:lpstr>Актуальность исследования:</vt:lpstr>
      <vt:lpstr>Магический квадрат:</vt:lpstr>
      <vt:lpstr>Магическая константа:</vt:lpstr>
      <vt:lpstr>История создания магических квадратов:</vt:lpstr>
      <vt:lpstr>История создания магических квадратов:</vt:lpstr>
      <vt:lpstr>История создания магических квадратов:</vt:lpstr>
      <vt:lpstr>История  создания  магических квадратов (амулеты):</vt:lpstr>
      <vt:lpstr>Слайд 15</vt:lpstr>
      <vt:lpstr>Свойства магических квадратов:</vt:lpstr>
      <vt:lpstr>Свойства магических квадратов:</vt:lpstr>
      <vt:lpstr>Свойства магических квадратов:</vt:lpstr>
      <vt:lpstr>Свойства магических квадратов:</vt:lpstr>
      <vt:lpstr>Свойства магических квадратов:</vt:lpstr>
      <vt:lpstr>Индийский способ построения магических квадратов (7х7):</vt:lpstr>
      <vt:lpstr>Индийский способ построения магических квадратов (9х9):</vt:lpstr>
      <vt:lpstr>Индийский способ построения магических квадратов (11х11):</vt:lpstr>
      <vt:lpstr>Способ построения магического квадрата Дюрера(4х4)</vt:lpstr>
      <vt:lpstr>Способ построения магического квадрата Дюрера(8х8)</vt:lpstr>
      <vt:lpstr>Способ построения магического  квадрата Дюрера(12х12)</vt:lpstr>
      <vt:lpstr>Квадрат Пифагора.</vt:lpstr>
      <vt:lpstr>Вывод:</vt:lpstr>
      <vt:lpstr>Используемая литература: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проекта:</dc:title>
  <dc:creator>Валерия Кордубан</dc:creator>
  <cp:lastModifiedBy>User</cp:lastModifiedBy>
  <cp:revision>113</cp:revision>
  <dcterms:created xsi:type="dcterms:W3CDTF">2016-03-08T18:54:45Z</dcterms:created>
  <dcterms:modified xsi:type="dcterms:W3CDTF">2016-05-04T08:21:55Z</dcterms:modified>
</cp:coreProperties>
</file>