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9" r:id="rId12"/>
    <p:sldId id="270" r:id="rId13"/>
    <p:sldId id="268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martia.me/profession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fvibor.ru/catalog/index.php?sort=name&amp;order=desc&amp;SECTION_ID=132" TargetMode="External"/><Relationship Id="rId2" Type="http://schemas.openxmlformats.org/officeDocument/2006/relationships/hyperlink" Target="https://profilum.ru/profession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atlas100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ometrika.com/" TargetMode="External"/><Relationship Id="rId2" Type="http://schemas.openxmlformats.org/officeDocument/2006/relationships/hyperlink" Target="https://proforientator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ostupi.online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martia.me/test/4/" TargetMode="External"/><Relationship Id="rId2" Type="http://schemas.openxmlformats.org/officeDocument/2006/relationships/hyperlink" Target="https://www.profguide.io/test/art-id-1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moeobrazovanie.ru/prof_tests/metodika_tip_myshlenija.html" TargetMode="External"/><Relationship Id="rId4" Type="http://schemas.openxmlformats.org/officeDocument/2006/relationships/hyperlink" Target="https://sites.google.com/site/mojvybor375/svedenia-ob-obrazovatelnoj-organizacii/profkarta/7-test-kommunikativnye-i-organizatorskie-sposobnosti-ko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59898"/>
            <a:ext cx="7651576" cy="1772958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Trebuchet MS" panose="020B0603020202020204" pitchFamily="34" charset="0"/>
              </a:rPr>
              <a:t>Добрый день,  уважаемые педагоги </a:t>
            </a:r>
            <a:r>
              <a:rPr lang="en-US" sz="2400" u="sng" dirty="0" smtClean="0">
                <a:latin typeface="Trebuchet MS" panose="020B0603020202020204" pitchFamily="34" charset="0"/>
              </a:rPr>
              <a:t>!</a:t>
            </a:r>
            <a:r>
              <a:rPr lang="ru-RU" sz="2400" dirty="0" smtClean="0">
                <a:latin typeface="Trebuchet MS" panose="020B0603020202020204" pitchFamily="34" charset="0"/>
              </a:rPr>
              <a:t/>
            </a:r>
            <a:br>
              <a:rPr lang="ru-RU" sz="2400" dirty="0" smtClean="0">
                <a:latin typeface="Trebuchet MS" panose="020B0603020202020204" pitchFamily="34" charset="0"/>
              </a:rPr>
            </a:br>
            <a:r>
              <a:rPr lang="ru-RU" sz="2400" dirty="0" smtClean="0">
                <a:latin typeface="Trebuchet MS" panose="020B0603020202020204" pitchFamily="34" charset="0"/>
              </a:rPr>
              <a:t>В данной презентации, </a:t>
            </a:r>
            <a:r>
              <a:rPr lang="ru-RU" sz="2400" dirty="0">
                <a:latin typeface="Trebuchet MS" panose="020B0603020202020204" pitchFamily="34" charset="0"/>
              </a:rPr>
              <a:t>м</a:t>
            </a:r>
            <a:r>
              <a:rPr lang="ru-RU" sz="2400" dirty="0" smtClean="0">
                <a:latin typeface="Trebuchet MS" panose="020B0603020202020204" pitchFamily="34" charset="0"/>
              </a:rPr>
              <a:t>ы подготовили для Вас информацию, которая поможет подросткам в своем профессиональном самоопределении. «Профориентация от А до Я».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348879"/>
            <a:ext cx="7651576" cy="4132521"/>
          </a:xfrm>
        </p:spPr>
        <p:txBody>
          <a:bodyPr>
            <a:normAutofit/>
          </a:bodyPr>
          <a:lstStyle/>
          <a:p>
            <a:pPr algn="r"/>
            <a:r>
              <a:rPr lang="ru-RU" sz="2400" dirty="0">
                <a:latin typeface="Trebuchet MS" panose="020B0603020202020204" pitchFamily="34" charset="0"/>
              </a:rPr>
              <a:t>Когда    человек    не    знает,            </a:t>
            </a:r>
          </a:p>
          <a:p>
            <a:pPr algn="r"/>
            <a:r>
              <a:rPr lang="ru-RU" sz="2400" dirty="0">
                <a:latin typeface="Trebuchet MS" panose="020B0603020202020204" pitchFamily="34" charset="0"/>
              </a:rPr>
              <a:t>к какой пристани он держит путь, </a:t>
            </a:r>
          </a:p>
          <a:p>
            <a:pPr algn="r"/>
            <a:r>
              <a:rPr lang="ru-RU" sz="2400" dirty="0">
                <a:latin typeface="Trebuchet MS" panose="020B0603020202020204" pitchFamily="34" charset="0"/>
              </a:rPr>
              <a:t>для него ни один ветер </a:t>
            </a:r>
          </a:p>
          <a:p>
            <a:pPr algn="r"/>
            <a:r>
              <a:rPr lang="ru-RU" sz="2400" dirty="0">
                <a:latin typeface="Trebuchet MS" panose="020B0603020202020204" pitchFamily="34" charset="0"/>
              </a:rPr>
              <a:t>не будет попутным.</a:t>
            </a:r>
          </a:p>
          <a:p>
            <a:pPr algn="r"/>
            <a:r>
              <a:rPr lang="ru-RU" sz="2400" dirty="0">
                <a:latin typeface="Trebuchet MS" panose="020B0603020202020204" pitchFamily="34" charset="0"/>
              </a:rPr>
              <a:t>Сенека</a:t>
            </a:r>
          </a:p>
          <a:p>
            <a:r>
              <a:rPr lang="ru-RU" sz="2400" dirty="0" smtClean="0"/>
              <a:t>                                                                 </a:t>
            </a:r>
          </a:p>
          <a:p>
            <a:endParaRPr lang="ru-RU" sz="2400" dirty="0"/>
          </a:p>
          <a:p>
            <a:pPr marL="0" lvl="0" algn="r">
              <a:spcBef>
                <a:spcPct val="20000"/>
              </a:spcBef>
              <a:buClrTx/>
              <a:buSzTx/>
            </a:pPr>
            <a:endParaRPr lang="ru-RU" sz="1800" dirty="0" smtClean="0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pPr marL="0" lvl="0" algn="r">
              <a:spcBef>
                <a:spcPct val="20000"/>
              </a:spcBef>
              <a:buClrTx/>
              <a:buSzTx/>
            </a:pPr>
            <a:r>
              <a:rPr lang="ru-RU" sz="18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Педагог-психолог </a:t>
            </a:r>
            <a:r>
              <a:rPr lang="ru-RU" sz="1800" dirty="0">
                <a:solidFill>
                  <a:prstClr val="black">
                    <a:tint val="75000"/>
                  </a:prstClr>
                </a:solidFill>
                <a:latin typeface="Calibri"/>
              </a:rPr>
              <a:t>ГБУ ДО ЦППМСП</a:t>
            </a:r>
          </a:p>
          <a:p>
            <a:pPr marL="0" lvl="0" algn="r">
              <a:spcBef>
                <a:spcPct val="20000"/>
              </a:spcBef>
              <a:buClrTx/>
              <a:buSzTx/>
            </a:pPr>
            <a:r>
              <a:rPr lang="ru-RU" sz="1800" dirty="0">
                <a:solidFill>
                  <a:prstClr val="black">
                    <a:tint val="75000"/>
                  </a:prstClr>
                </a:solidFill>
                <a:latin typeface="Calibri"/>
              </a:rPr>
              <a:t>Фёдорова О. В</a:t>
            </a:r>
            <a:r>
              <a:rPr lang="ru-RU" sz="18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. </a:t>
            </a:r>
            <a:endParaRPr lang="ru-RU" sz="1800" dirty="0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612048"/>
            <a:ext cx="3241427" cy="186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35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1420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rebuchet MS" panose="020B0603020202020204" pitchFamily="34" charset="0"/>
              </a:rPr>
              <a:t>В мире существует огромное множество профессий. Осуществляя свой выбор профессии, подростки могут столкнуться с типичными ошибками.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060848"/>
            <a:ext cx="7498080" cy="453650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sz="2400" dirty="0" smtClean="0">
              <a:latin typeface="Trebuchet MS" panose="020B0603020202020204" pitchFamily="34" charset="0"/>
            </a:endParaRPr>
          </a:p>
          <a:p>
            <a:pPr marL="82296" indent="0">
              <a:buNone/>
            </a:pPr>
            <a:endParaRPr lang="ru-RU" sz="2400" dirty="0">
              <a:latin typeface="Trebuchet MS" panose="020B0603020202020204" pitchFamily="34" charset="0"/>
            </a:endParaRPr>
          </a:p>
          <a:p>
            <a:pPr marL="82296" indent="0">
              <a:buNone/>
            </a:pPr>
            <a:endParaRPr lang="ru-RU" sz="2400" dirty="0" smtClean="0">
              <a:latin typeface="Trebuchet MS" panose="020B0603020202020204" pitchFamily="34" charset="0"/>
            </a:endParaRPr>
          </a:p>
          <a:p>
            <a:pPr marL="82296" indent="0" algn="just">
              <a:buNone/>
            </a:pPr>
            <a:r>
              <a:rPr lang="ru-RU" sz="2400" u="sng" dirty="0" smtClean="0">
                <a:latin typeface="Trebuchet MS" panose="020B0603020202020204" pitchFamily="34" charset="0"/>
              </a:rPr>
              <a:t>Важно рассказать</a:t>
            </a:r>
            <a:r>
              <a:rPr lang="ru-RU" sz="2400" dirty="0" smtClean="0">
                <a:latin typeface="Trebuchet MS" panose="020B0603020202020204" pitchFamily="34" charset="0"/>
              </a:rPr>
              <a:t> подросткам о существовании данных ошибок.</a:t>
            </a:r>
          </a:p>
          <a:p>
            <a:pPr marL="82296" indent="0" algn="just">
              <a:buNone/>
            </a:pPr>
            <a:r>
              <a:rPr lang="ru-RU" sz="2400" u="sng" dirty="0" smtClean="0">
                <a:latin typeface="Trebuchet MS" panose="020B0603020202020204" pitchFamily="34" charset="0"/>
              </a:rPr>
              <a:t>Более подробно обсудить</a:t>
            </a:r>
            <a:r>
              <a:rPr lang="ru-RU" sz="2400" dirty="0" smtClean="0">
                <a:latin typeface="Trebuchet MS" panose="020B0603020202020204" pitchFamily="34" charset="0"/>
              </a:rPr>
              <a:t> каждую из них. Например, можно дать индивидуальное задание - описать подробно причину возникновения данной ошибки.</a:t>
            </a:r>
          </a:p>
          <a:p>
            <a:pPr marL="82296" indent="0" algn="just">
              <a:buNone/>
            </a:pPr>
            <a:r>
              <a:rPr lang="ru-RU" sz="2400" dirty="0" smtClean="0">
                <a:latin typeface="Trebuchet MS" panose="020B0603020202020204" pitchFamily="34" charset="0"/>
              </a:rPr>
              <a:t>На следующем слайде предлагаем ознакомиться с перечнем наиболее распространенных ошибок. 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30778"/>
            <a:ext cx="2723795" cy="20428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735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54162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+mn-cs"/>
              </a:rPr>
              <a:t>Неправильная оценка своих способностей и возможностей</a:t>
            </a:r>
            <a:r>
              <a:rPr lang="ru-RU" sz="20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.</a:t>
            </a:r>
            <a:r>
              <a:rPr lang="en-US" sz="20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 </a:t>
            </a:r>
            <a:r>
              <a:rPr lang="ru-RU" sz="20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Фундаментальная ошибка выбора профессии, когда по тем или иным </a:t>
            </a:r>
            <a:r>
              <a:rPr lang="ru-RU" sz="2000" dirty="0" smtClean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причинам, человек </a:t>
            </a:r>
            <a:r>
              <a:rPr lang="ru-RU" sz="20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отказывается разобраться в себе, выделить свои сильные и слабые </a:t>
            </a:r>
            <a:r>
              <a:rPr lang="ru-RU" sz="2000" dirty="0" smtClean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стороны;</a:t>
            </a:r>
            <a:r>
              <a:rPr lang="ru-RU" sz="20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/>
            </a:r>
            <a:br>
              <a:rPr lang="ru-RU" sz="20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</a:br>
            <a:endParaRPr lang="ru-RU" sz="20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556792"/>
            <a:ext cx="7498080" cy="5112568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Игнорирование </a:t>
            </a: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собственных интересов.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 pitchFamily="34" charset="0"/>
              </a:rPr>
              <a:t>Очень часто при выборе профессии люди сознательно отметают значимость своих интересов и способностей, выдвигая на первый план исключительно уровень заработной платы или эфемерную престижность профессии;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Недооценка своих физических особенностей и возможностей.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 pitchFamily="34" charset="0"/>
              </a:rPr>
              <a:t>В</a:t>
            </a: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 pitchFamily="34" charset="0"/>
              </a:rPr>
              <a:t>некоторых профессиях необходимо максимально здраво оценивать свои физические возможности и особенности. Военная служба, спецназ, МЧС, служба в правоохранительных органах требуют отличной физической подготовки.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Выбор профессии вопреки кому – либо, чему – либо.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 pitchFamily="34" charset="0"/>
              </a:rPr>
              <a:t>Помни, что при выборе профессии ты не должен никому ничего доказывать, правильный выбор определит качество твоей жизни. Следуй за собой!</a:t>
            </a:r>
          </a:p>
          <a:p>
            <a:pPr marL="82296" indent="0">
              <a:buNone/>
            </a:pPr>
            <a:endParaRPr lang="ru-RU" sz="20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28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92696"/>
            <a:ext cx="7498080" cy="1440160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+mn-cs"/>
              </a:rPr>
              <a:t>Ориентация на престижность профессии. </a:t>
            </a:r>
            <a:r>
              <a:rPr lang="ru-RU" sz="20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Очень часто молодые люди при выборе будущего карьерного пути ориентируются исключительно на престиж той или иной профессии. В результате на рынке труда оказывается огромное количество </a:t>
            </a:r>
            <a:r>
              <a:rPr lang="ru-RU" sz="2000" dirty="0" err="1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свежевыпущенных</a:t>
            </a:r>
            <a:r>
              <a:rPr lang="ru-RU" sz="20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 специалистов, которые ходят на работу как на каторгу. </a:t>
            </a:r>
            <a:br>
              <a:rPr lang="ru-RU" sz="20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</a:br>
            <a:endParaRPr lang="ru-RU" sz="20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04864"/>
            <a:ext cx="7498080" cy="4043536"/>
          </a:xfrm>
        </p:spPr>
        <p:txBody>
          <a:bodyPr/>
          <a:lstStyle/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Выбор под давлением окружающих.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 pitchFamily="34" charset="0"/>
              </a:rPr>
              <a:t>Необходимо уметь отстаивать свою точку </a:t>
            </a:r>
            <a:r>
              <a:rPr lang="ru-RU" sz="20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зрения защищая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 pitchFamily="34" charset="0"/>
              </a:rPr>
              <a:t>свои интересы. Сложно учиться против своей воли, а работать ещё сложнее;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Идти по стопам своего кумира.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 pitchFamily="34" charset="0"/>
              </a:rPr>
              <a:t>Помните, что интерес к человеку и интерес к профессии соответствующей </a:t>
            </a:r>
            <a:r>
              <a:rPr lang="ru-RU" sz="20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ему,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 pitchFamily="34" charset="0"/>
              </a:rPr>
              <a:t>может привести к разочарованию в процессе обучения;</a:t>
            </a: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Пойти учится «за компанию». </a:t>
            </a:r>
            <a:r>
              <a:rPr lang="ru-RU" sz="2000" dirty="0">
                <a:solidFill>
                  <a:prstClr val="black"/>
                </a:solidFill>
                <a:latin typeface="Trebuchet MS" panose="020B0603020202020204" pitchFamily="34" charset="0"/>
              </a:rPr>
              <a:t>Важно понимать, что дружба и профессия это разные вещи. Следуя за своим выбором, Вы обязательно встретите новых друзей, а другие никуда не денутся;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55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02234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+mn-cs"/>
              </a:rPr>
              <a:t>Последнюю ошибку мы разберем в виде наглядного упражнения. Вам предлагается выписать любую профессию. Например из  «Атласа профессий» и выписать все «+» и «-» этой профессии.</a:t>
            </a: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+mn-cs"/>
              </a:rPr>
            </a:b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204864"/>
            <a:ext cx="7498080" cy="4043536"/>
          </a:xfrm>
        </p:spPr>
        <p:txBody>
          <a:bodyPr>
            <a:normAutofit fontScale="85000" lnSpcReduction="10000"/>
          </a:bodyPr>
          <a:lstStyle/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24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26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Выполнив данное упражнение, Вы поймете, что не бывает идеальных профессий, в каждой есть свои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2800" dirty="0" smtClean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28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28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26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Таким образом, мы разобрали с Вами последнюю ошибку.</a:t>
            </a:r>
          </a:p>
          <a:p>
            <a:pPr marL="342900" indent="-342900">
              <a:spcBef>
                <a:spcPct val="20000"/>
              </a:spcBef>
              <a:buClrTx/>
              <a:buSzTx/>
            </a:pPr>
            <a:r>
              <a:rPr lang="ru-RU" sz="26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j-ea"/>
                <a:cs typeface="+mj-cs"/>
              </a:rPr>
              <a:t>Учет только видимой стороны </a:t>
            </a:r>
            <a:r>
              <a:rPr lang="ru-RU" sz="2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j-ea"/>
                <a:cs typeface="+mj-cs"/>
              </a:rPr>
              <a:t>профессии (когда мы видим только одни плюсы или минусы). </a:t>
            </a:r>
            <a:r>
              <a:rPr lang="ru-RU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j-ea"/>
                <a:cs typeface="+mj-cs"/>
              </a:rPr>
              <a:t/>
            </a:r>
            <a:br>
              <a:rPr lang="ru-RU" sz="2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j-ea"/>
                <a:cs typeface="+mj-cs"/>
              </a:rPr>
            </a:br>
            <a:endParaRPr lang="ru-RU" sz="26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12976"/>
            <a:ext cx="215835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923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11967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rebuchet MS" panose="020B0603020202020204" pitchFamily="34" charset="0"/>
              </a:rPr>
              <a:t>Вы проделали огромную работу!</a:t>
            </a:r>
            <a:br>
              <a:rPr lang="ru-RU" sz="2400" dirty="0" smtClean="0">
                <a:latin typeface="Trebuchet MS" panose="020B0603020202020204" pitchFamily="34" charset="0"/>
              </a:rPr>
            </a:br>
            <a:r>
              <a:rPr lang="ru-RU" sz="2400" dirty="0" smtClean="0">
                <a:latin typeface="Trebuchet MS" panose="020B0603020202020204" pitchFamily="34" charset="0"/>
              </a:rPr>
              <a:t>Благодарим Вас, за проделанный труд!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547260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 smtClean="0">
                <a:latin typeface="Trebuchet MS" panose="020B0603020202020204" pitchFamily="34" charset="0"/>
              </a:rPr>
              <a:t>Мы предлагаем ознакомиться с представленной таблицей. 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Times New Roman" panose="02020603050405020304" pitchFamily="18" charset="0"/>
              </a:rPr>
              <a:t>С помощью заполнения таблицы, В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Times New Roman" panose="02020603050405020304" pitchFamily="18" charset="0"/>
              </a:rPr>
              <a:t>ы 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Times New Roman" panose="02020603050405020304" pitchFamily="18" charset="0"/>
              </a:rPr>
              <a:t>сможете наглядно проанализировать результаты Вашей </a:t>
            </a:r>
            <a:r>
              <a:rPr lang="ru-RU" sz="24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Times New Roman" panose="02020603050405020304" pitchFamily="18" charset="0"/>
              </a:rPr>
              <a:t>профориентационной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Times New Roman" panose="02020603050405020304" pitchFamily="18" charset="0"/>
              </a:rPr>
              <a:t>работы.</a:t>
            </a:r>
          </a:p>
          <a:p>
            <a:pPr marL="82296" indent="0">
              <a:buNone/>
            </a:pPr>
            <a:endParaRPr lang="ru-RU" sz="2400" dirty="0" smtClean="0">
              <a:solidFill>
                <a:prstClr val="black"/>
              </a:solidFill>
              <a:latin typeface="Trebuchet MS" panose="020B0603020202020204" pitchFamily="34" charset="0"/>
              <a:ea typeface="+mj-ea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400" dirty="0">
              <a:solidFill>
                <a:prstClr val="black"/>
              </a:solidFill>
              <a:latin typeface="Trebuchet MS" panose="020B0603020202020204" pitchFamily="34" charset="0"/>
              <a:ea typeface="+mj-ea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400" dirty="0" smtClean="0">
              <a:solidFill>
                <a:prstClr val="black"/>
              </a:solidFill>
              <a:latin typeface="Trebuchet MS" panose="020B0603020202020204" pitchFamily="34" charset="0"/>
              <a:ea typeface="+mj-ea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400" dirty="0">
              <a:solidFill>
                <a:prstClr val="black"/>
              </a:solidFill>
              <a:latin typeface="Trebuchet MS" panose="020B0603020202020204" pitchFamily="34" charset="0"/>
              <a:ea typeface="+mj-ea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400" dirty="0" smtClean="0">
              <a:solidFill>
                <a:prstClr val="black"/>
              </a:solidFill>
              <a:latin typeface="Trebuchet MS" panose="020B0603020202020204" pitchFamily="34" charset="0"/>
              <a:ea typeface="+mj-ea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400" dirty="0" smtClean="0">
              <a:solidFill>
                <a:prstClr val="black"/>
              </a:solidFill>
              <a:latin typeface="Trebuchet MS" panose="020B0603020202020204" pitchFamily="34" charset="0"/>
              <a:ea typeface="+mj-ea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000" i="1" dirty="0" smtClean="0">
              <a:solidFill>
                <a:prstClr val="black"/>
              </a:solidFill>
              <a:latin typeface="Trebuchet MS" panose="020B0603020202020204" pitchFamily="34" charset="0"/>
              <a:ea typeface="+mj-ea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000" i="1" dirty="0" smtClean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Times New Roman" panose="02020603050405020304" pitchFamily="18" charset="0"/>
              </a:rPr>
              <a:t>На следующем слайде мы подготовили для Вас наглядный пример заполненной таблицы.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902320"/>
              </p:ext>
            </p:extLst>
          </p:nvPr>
        </p:nvGraphicFramePr>
        <p:xfrm>
          <a:off x="1043608" y="2924944"/>
          <a:ext cx="7632848" cy="2665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08212"/>
                <a:gridCol w="1908212"/>
                <a:gridCol w="1908212"/>
                <a:gridCol w="1908212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Выпишите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профессию которая заинтересовала Вас в процессе изучения информации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Выпишите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и проанализируйте были ли допущены ошибки при выборе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Выпишите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результаты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пройденных тестов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Сделайте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выводы. Напиши пожалуйста свои выводы после изучения интернет ресурсов и работы со слайдами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68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1420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rebuchet MS" panose="020B0603020202020204" pitchFamily="34" charset="0"/>
              </a:rPr>
              <a:t>Как пример, для рассмотрения, используем  профессию педагог. </a:t>
            </a:r>
            <a:br>
              <a:rPr lang="ru-RU" sz="2400" dirty="0" smtClean="0">
                <a:latin typeface="Trebuchet MS" panose="020B0603020202020204" pitchFamily="34" charset="0"/>
              </a:rPr>
            </a:br>
            <a:r>
              <a:rPr lang="ru-RU" sz="2400" dirty="0" smtClean="0">
                <a:latin typeface="Trebuchet MS" panose="020B0603020202020204" pitchFamily="34" charset="0"/>
              </a:rPr>
              <a:t>Смысловой анализ таблицы представлен на следующем слайде.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9766528"/>
              </p:ext>
            </p:extLst>
          </p:nvPr>
        </p:nvGraphicFramePr>
        <p:xfrm>
          <a:off x="1043608" y="2132857"/>
          <a:ext cx="7787384" cy="439248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0200"/>
                <a:gridCol w="1944216"/>
                <a:gridCol w="2160240"/>
                <a:gridCol w="1882728"/>
              </a:tblGrid>
              <a:tr h="185714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Выпишите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профессию которая заинтересовала Вас в процессе изучения информации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Выпишите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и проанализируйте были ли допущены ошибки при выборе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Выпишите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результаты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пройденных тестов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Сделайте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выводы. Напиши пожалуйста свои выводы поле изучения интернет ресурсов и работы со слайдами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2535342">
                <a:tc>
                  <a:txBody>
                    <a:bodyPr/>
                    <a:lstStyle/>
                    <a:p>
                      <a:endParaRPr lang="ru-RU" sz="1400" dirty="0" smtClean="0">
                        <a:latin typeface="Trebuchet MS" panose="020B0603020202020204" pitchFamily="34" charset="0"/>
                      </a:endParaRPr>
                    </a:p>
                    <a:p>
                      <a:endParaRPr lang="ru-RU" sz="1400" dirty="0" smtClean="0">
                        <a:latin typeface="Trebuchet MS" panose="020B0603020202020204" pitchFamily="34" charset="0"/>
                      </a:endParaRPr>
                    </a:p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Педагог</a:t>
                      </a:r>
                    </a:p>
                    <a:p>
                      <a:endParaRPr lang="ru-RU" sz="1400" dirty="0" smtClean="0">
                        <a:latin typeface="Trebuchet MS" panose="020B0603020202020204" pitchFamily="34" charset="0"/>
                      </a:endParaRPr>
                    </a:p>
                    <a:p>
                      <a:endParaRPr lang="ru-RU" sz="1400" dirty="0" smtClean="0">
                        <a:latin typeface="Trebuchet MS" panose="020B0603020202020204" pitchFamily="34" charset="0"/>
                      </a:endParaRPr>
                    </a:p>
                    <a:p>
                      <a:endParaRPr lang="ru-RU" sz="1400" dirty="0" smtClean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После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выбора данной профессии, был осуществлен анализ ошибок при её выборе.</a:t>
                      </a:r>
                    </a:p>
                    <a:p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Допущена одна ошибка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Педагогика, журналистика, медицина, сфера услуг.</a:t>
                      </a:r>
                    </a:p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Хорошие коммуникативные навыки. Социальный тип личности. Близкие типы: артистический и предпринимательский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После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изучения </a:t>
                      </a:r>
                      <a:r>
                        <a:rPr lang="ru-RU" sz="1400" dirty="0" smtClean="0">
                          <a:latin typeface="Trebuchet MS" panose="020B0603020202020204" pitchFamily="34" charset="0"/>
                        </a:rPr>
                        <a:t>Атласа профессий,</a:t>
                      </a:r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 появилось понимание, о важности быть гибким в активно меняющемся мире. Понравилось читать о развитии различных отраслей</a:t>
                      </a:r>
                    </a:p>
                    <a:p>
                      <a:r>
                        <a:rPr lang="ru-RU" sz="1400" baseline="0" dirty="0" smtClean="0">
                          <a:latin typeface="Trebuchet MS" panose="020B0603020202020204" pitchFamily="34" charset="0"/>
                        </a:rPr>
                        <a:t>и т.д. </a:t>
                      </a:r>
                      <a:endParaRPr lang="ru-RU" sz="14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88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rebuchet MS" panose="020B0603020202020204" pitchFamily="34" charset="0"/>
              </a:rPr>
              <a:t>Выводы после проделанной работы: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20688"/>
            <a:ext cx="7890080" cy="5627712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400" dirty="0" smtClean="0">
                <a:latin typeface="Trebuchet MS" panose="020B0603020202020204" pitchFamily="34" charset="0"/>
              </a:rPr>
              <a:t>Уважаемые педагоги, в таблице был рассмотрен пример профессии - </a:t>
            </a:r>
            <a:r>
              <a:rPr lang="ru-RU" sz="2400" u="sng" dirty="0" smtClean="0">
                <a:latin typeface="Trebuchet MS" panose="020B0603020202020204" pitchFamily="34" charset="0"/>
              </a:rPr>
              <a:t>педагог. </a:t>
            </a:r>
          </a:p>
          <a:p>
            <a:pPr marL="82296" indent="0" algn="just">
              <a:buNone/>
            </a:pPr>
            <a:r>
              <a:rPr lang="ru-RU" sz="2400" dirty="0" smtClean="0">
                <a:latin typeface="Trebuchet MS" panose="020B0603020202020204" pitchFamily="34" charset="0"/>
              </a:rPr>
              <a:t>Педагог – профессия, связанная с </a:t>
            </a:r>
            <a:r>
              <a:rPr lang="ru-RU" sz="2400" u="sng" dirty="0" smtClean="0">
                <a:latin typeface="Trebuchet MS" panose="020B0603020202020204" pitchFamily="34" charset="0"/>
              </a:rPr>
              <a:t>работой с людьми </a:t>
            </a:r>
            <a:r>
              <a:rPr lang="ru-RU" sz="2400" dirty="0" smtClean="0">
                <a:latin typeface="Trebuchet MS" panose="020B0603020202020204" pitchFamily="34" charset="0"/>
              </a:rPr>
              <a:t>и должна </a:t>
            </a:r>
            <a:r>
              <a:rPr lang="ru-RU" sz="2400" u="sng" dirty="0" smtClean="0">
                <a:latin typeface="Trebuchet MS" panose="020B0603020202020204" pitchFamily="34" charset="0"/>
              </a:rPr>
              <a:t>подразумевать наличие </a:t>
            </a:r>
            <a:r>
              <a:rPr lang="ru-RU" sz="2400" dirty="0" smtClean="0">
                <a:latin typeface="Trebuchet MS" panose="020B0603020202020204" pitchFamily="34" charset="0"/>
              </a:rPr>
              <a:t>у человека </a:t>
            </a:r>
            <a:r>
              <a:rPr lang="ru-RU" sz="2400" u="sng" dirty="0" smtClean="0">
                <a:latin typeface="Trebuchet MS" panose="020B0603020202020204" pitchFamily="34" charset="0"/>
              </a:rPr>
              <a:t>склонности к социальной деятельности</a:t>
            </a:r>
            <a:r>
              <a:rPr lang="ru-RU" sz="2400" dirty="0" smtClean="0">
                <a:latin typeface="Trebuchet MS" panose="020B0603020202020204" pitchFamily="34" charset="0"/>
              </a:rPr>
              <a:t>, высокого уровня </a:t>
            </a:r>
            <a:r>
              <a:rPr lang="ru-RU" sz="2400" u="sng" dirty="0" smtClean="0">
                <a:latin typeface="Trebuchet MS" panose="020B0603020202020204" pitchFamily="34" charset="0"/>
              </a:rPr>
              <a:t>коммуникативных навыков</a:t>
            </a:r>
            <a:r>
              <a:rPr lang="ru-RU" sz="2400" dirty="0" smtClean="0">
                <a:latin typeface="Trebuchet MS" panose="020B0603020202020204" pitchFamily="34" charset="0"/>
              </a:rPr>
              <a:t>. По </a:t>
            </a:r>
            <a:r>
              <a:rPr lang="ru-RU" sz="2400" u="sng" dirty="0" smtClean="0">
                <a:latin typeface="Trebuchet MS" panose="020B0603020202020204" pitchFamily="34" charset="0"/>
              </a:rPr>
              <a:t>результатам</a:t>
            </a:r>
            <a:r>
              <a:rPr lang="ru-RU" sz="2400" dirty="0" smtClean="0">
                <a:latin typeface="Trebuchet MS" panose="020B0603020202020204" pitchFamily="34" charset="0"/>
              </a:rPr>
              <a:t> тестирования, можно говорить о </a:t>
            </a:r>
            <a:r>
              <a:rPr lang="ru-RU" sz="2400" u="sng" dirty="0" smtClean="0">
                <a:latin typeface="Trebuchet MS" panose="020B0603020202020204" pitchFamily="34" charset="0"/>
              </a:rPr>
              <a:t>совпадении этих показателей</a:t>
            </a:r>
            <a:r>
              <a:rPr lang="ru-RU" sz="2400" dirty="0" smtClean="0">
                <a:latin typeface="Trebuchet MS" panose="020B0603020202020204" pitchFamily="34" charset="0"/>
              </a:rPr>
              <a:t>. Была допущена одна ошибка  при выборе профессии, но важно понимать, выявление ошибок поможет в анализе и  в дальнейшем принять решение, хочу ли я действительно стать специалистом в данной области или  нахожусь под давлением социальных стереотипов. Таким образом, можно говорить, что </a:t>
            </a:r>
            <a:r>
              <a:rPr lang="ru-RU" sz="2400" u="sng" dirty="0" smtClean="0">
                <a:latin typeface="Trebuchet MS" panose="020B0603020202020204" pitchFamily="34" charset="0"/>
              </a:rPr>
              <a:t>заполнение таблицы, помогает видеть и оценить индивидуальные особенности личности. </a:t>
            </a:r>
            <a:endParaRPr lang="ru-RU" sz="2400" u="sng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80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746064" cy="17008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rebuchet MS" panose="020B0603020202020204" pitchFamily="34" charset="0"/>
              </a:rPr>
              <a:t>Уважаемые педагоги! ГБУ ДО ЦППМСП Московского района благодарит Вас за проявленный интерес к </a:t>
            </a:r>
            <a:r>
              <a:rPr lang="ru-RU" sz="2400" dirty="0" err="1" smtClean="0">
                <a:latin typeface="Trebuchet MS" panose="020B0603020202020204" pitchFamily="34" charset="0"/>
              </a:rPr>
              <a:t>профориентационной</a:t>
            </a:r>
            <a:r>
              <a:rPr lang="ru-RU" sz="2400" dirty="0" smtClean="0">
                <a:latin typeface="Trebuchet MS" panose="020B0603020202020204" pitchFamily="34" charset="0"/>
              </a:rPr>
              <a:t> деятельности.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8074144" cy="5112568"/>
          </a:xfrm>
        </p:spPr>
        <p:txBody>
          <a:bodyPr>
            <a:normAutofit/>
          </a:bodyPr>
          <a:lstStyle/>
          <a:p>
            <a:pPr marL="342900" lvl="0" indent="-342900" algn="just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Прохождение 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данных заданий и анализ результатов поможет обучающимся на пути своего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самоопределения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Знакомство с атласом профессий поможет формированию представления о будущей картине профессионального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мира.</a:t>
            </a:r>
            <a:endParaRPr lang="ru-RU" sz="24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Знакомство с интернет ресурсами важная часть профессионального самообразования. Изучение данных ресурсов может осуществляться подростками дома в кругу семьи. </a:t>
            </a:r>
          </a:p>
          <a:p>
            <a:pPr marL="82296" indent="0">
              <a:buNone/>
            </a:pPr>
            <a:endParaRPr lang="en-US" sz="2400" dirty="0">
              <a:latin typeface="Trebuchet MS" panose="020B0603020202020204" pitchFamily="34" charset="0"/>
            </a:endParaRPr>
          </a:p>
          <a:p>
            <a:pPr marL="82296" indent="0">
              <a:buNone/>
            </a:pPr>
            <a:r>
              <a:rPr lang="ru-RU" sz="1600" dirty="0" smtClean="0">
                <a:latin typeface="Trebuchet MS" panose="020B0603020202020204" pitchFamily="34" charset="0"/>
              </a:rPr>
              <a:t>Если у Вас остались какие-то вопросы, Вы  можете их</a:t>
            </a:r>
          </a:p>
          <a:p>
            <a:pPr marL="82296" indent="0">
              <a:buNone/>
            </a:pPr>
            <a:r>
              <a:rPr lang="ru-RU" sz="1600" dirty="0">
                <a:latin typeface="Trebuchet MS" panose="020B0603020202020204" pitchFamily="34" charset="0"/>
              </a:rPr>
              <a:t>з</a:t>
            </a:r>
            <a:r>
              <a:rPr lang="ru-RU" sz="1600" dirty="0" smtClean="0">
                <a:latin typeface="Trebuchet MS" panose="020B0603020202020204" pitchFamily="34" charset="0"/>
              </a:rPr>
              <a:t>адать по электронной почте </a:t>
            </a:r>
            <a:r>
              <a:rPr lang="en-US" sz="1600" u="sng" dirty="0" smtClean="0">
                <a:latin typeface="Trebuchet MS" panose="020B0603020202020204" pitchFamily="34" charset="0"/>
              </a:rPr>
              <a:t>Feoksana@yandex.ru</a:t>
            </a:r>
            <a:r>
              <a:rPr lang="ru-RU" sz="1600" u="sng" dirty="0" smtClean="0">
                <a:latin typeface="Trebuchet MS" panose="020B0603020202020204" pitchFamily="34" charset="0"/>
              </a:rPr>
              <a:t>   </a:t>
            </a:r>
            <a:r>
              <a:rPr lang="ru-RU" sz="1600" dirty="0" smtClean="0">
                <a:latin typeface="Trebuchet MS" panose="020B0603020202020204" pitchFamily="34" charset="0"/>
              </a:rPr>
              <a:t>                         </a:t>
            </a:r>
            <a:endParaRPr lang="ru-RU" sz="1600" dirty="0">
              <a:latin typeface="Trebuchet MS" panose="020B0603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148381"/>
            <a:ext cx="2869673" cy="17318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62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rebuchet MS" panose="020B0603020202020204" pitchFamily="34" charset="0"/>
              </a:rPr>
              <a:t>Сегодня мы с Вами рассмотрим основные </a:t>
            </a:r>
            <a:r>
              <a:rPr lang="ru-RU" sz="2400" b="1" dirty="0">
                <a:latin typeface="Trebuchet MS" panose="020B0603020202020204" pitchFamily="34" charset="0"/>
              </a:rPr>
              <a:t>понятия </a:t>
            </a:r>
            <a:r>
              <a:rPr lang="ru-RU" sz="2400" b="1" dirty="0" err="1">
                <a:latin typeface="Trebuchet MS" panose="020B0603020202020204" pitchFamily="34" charset="0"/>
              </a:rPr>
              <a:t>профориентационной</a:t>
            </a:r>
            <a:r>
              <a:rPr lang="ru-RU" sz="2400" b="1" dirty="0">
                <a:latin typeface="Trebuchet MS" panose="020B0603020202020204" pitchFamily="34" charset="0"/>
              </a:rPr>
              <a:t> </a:t>
            </a:r>
            <a:r>
              <a:rPr lang="ru-RU" sz="2400" b="1" dirty="0" smtClean="0">
                <a:latin typeface="Trebuchet MS" panose="020B0603020202020204" pitchFamily="34" charset="0"/>
              </a:rPr>
              <a:t>работы.</a:t>
            </a:r>
            <a:r>
              <a:rPr lang="ru-RU" sz="2400" b="1" dirty="0">
                <a:latin typeface="Trebuchet MS" panose="020B0603020202020204" pitchFamily="34" charset="0"/>
              </a:rPr>
              <a:t/>
            </a:r>
            <a:br>
              <a:rPr lang="ru-RU" sz="2400" b="1" dirty="0">
                <a:latin typeface="Trebuchet MS" panose="020B0603020202020204" pitchFamily="34" charset="0"/>
              </a:rPr>
            </a:br>
            <a:endParaRPr lang="ru-RU" sz="2400" b="1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47260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u="sng" dirty="0" smtClean="0">
                <a:latin typeface="Trebuchet MS" panose="020B0603020202020204" pitchFamily="34" charset="0"/>
              </a:rPr>
              <a:t>Подросткам очень важно</a:t>
            </a:r>
            <a:r>
              <a:rPr lang="ru-RU" sz="2400" dirty="0" smtClean="0">
                <a:latin typeface="Trebuchet MS" panose="020B0603020202020204" pitchFamily="34" charset="0"/>
              </a:rPr>
              <a:t> осознавать смысл выполняемой ими деятельности и наличие возможности получения итогового результата.</a:t>
            </a:r>
          </a:p>
          <a:p>
            <a:pPr marL="82296" indent="0" algn="just">
              <a:buNone/>
            </a:pPr>
            <a:endParaRPr lang="ru-RU" sz="2400" dirty="0" smtClean="0">
              <a:latin typeface="Trebuchet MS" panose="020B0603020202020204" pitchFamily="34" charset="0"/>
            </a:endParaRPr>
          </a:p>
          <a:p>
            <a:pPr marL="82296" indent="0" algn="just">
              <a:buNone/>
            </a:pPr>
            <a:r>
              <a:rPr lang="ru-RU" sz="2400" dirty="0" smtClean="0">
                <a:latin typeface="Trebuchet MS" panose="020B0603020202020204" pitchFamily="34" charset="0"/>
              </a:rPr>
              <a:t>Когда мы </a:t>
            </a:r>
            <a:r>
              <a:rPr lang="ru-RU" sz="2400" dirty="0">
                <a:latin typeface="Trebuchet MS" panose="020B0603020202020204" pitchFamily="34" charset="0"/>
              </a:rPr>
              <a:t>г</a:t>
            </a:r>
            <a:r>
              <a:rPr lang="ru-RU" sz="2400" dirty="0" smtClean="0">
                <a:latin typeface="Trebuchet MS" panose="020B0603020202020204" pitchFamily="34" charset="0"/>
              </a:rPr>
              <a:t>оворим о профориентации, </a:t>
            </a:r>
            <a:r>
              <a:rPr lang="ru-RU" sz="2400" u="sng" dirty="0" smtClean="0">
                <a:latin typeface="Trebuchet MS" panose="020B0603020202020204" pitchFamily="34" charset="0"/>
              </a:rPr>
              <a:t>мы должны понимать</a:t>
            </a:r>
            <a:r>
              <a:rPr lang="ru-RU" sz="2400" dirty="0" smtClean="0">
                <a:latin typeface="Trebuchet MS" panose="020B0603020202020204" pitchFamily="34" charset="0"/>
              </a:rPr>
              <a:t>, что итогом </a:t>
            </a:r>
            <a:r>
              <a:rPr lang="ru-RU" sz="2400" dirty="0" err="1" smtClean="0">
                <a:latin typeface="Trebuchet MS" panose="020B0603020202020204" pitchFamily="34" charset="0"/>
              </a:rPr>
              <a:t>профориентационной</a:t>
            </a:r>
            <a:r>
              <a:rPr lang="ru-RU" sz="2400" dirty="0" smtClean="0">
                <a:latin typeface="Trebuchet MS" panose="020B0603020202020204" pitchFamily="34" charset="0"/>
              </a:rPr>
              <a:t> работы </a:t>
            </a:r>
            <a:r>
              <a:rPr lang="ru-RU" sz="2400" u="sng" dirty="0" smtClean="0">
                <a:latin typeface="Trebuchet MS" panose="020B0603020202020204" pitchFamily="34" charset="0"/>
              </a:rPr>
              <a:t>является готовность обучающихся к осознанному и ответственному выбор</a:t>
            </a:r>
            <a:r>
              <a:rPr lang="ru-RU" sz="2400" dirty="0" smtClean="0">
                <a:latin typeface="Trebuchet MS" panose="020B0603020202020204" pitchFamily="34" charset="0"/>
              </a:rPr>
              <a:t>у своей профессиональной деятельности. </a:t>
            </a:r>
          </a:p>
          <a:p>
            <a:pPr marL="82296" indent="0" algn="just">
              <a:buNone/>
            </a:pPr>
            <a:endParaRPr lang="ru-RU" sz="2400" dirty="0" smtClean="0">
              <a:latin typeface="Trebuchet MS" panose="020B0603020202020204" pitchFamily="34" charset="0"/>
            </a:endParaRPr>
          </a:p>
          <a:p>
            <a:pPr marL="82296" indent="0" algn="just">
              <a:buNone/>
            </a:pPr>
            <a:r>
              <a:rPr lang="ru-RU" sz="2400" u="sng" dirty="0" smtClean="0">
                <a:latin typeface="Trebuchet MS" panose="020B0603020202020204" pitchFamily="34" charset="0"/>
              </a:rPr>
              <a:t>Для формирования психологической готовности к выбору профессии необходимы знания</a:t>
            </a:r>
            <a:r>
              <a:rPr lang="ru-RU" sz="2400" dirty="0" smtClean="0">
                <a:latin typeface="Trebuchet MS" panose="020B0603020202020204" pitchFamily="34" charset="0"/>
              </a:rPr>
              <a:t>, которыми мы с удовольствием сегодня с Вами поделимся.</a:t>
            </a:r>
            <a:endParaRPr lang="ru-RU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44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498080" cy="49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rebuchet MS" panose="020B0603020202020204" pitchFamily="34" charset="0"/>
              </a:rPr>
              <a:t>Словарь основных понятий профориентации:</a:t>
            </a:r>
            <a:endParaRPr lang="ru-RU" sz="2400" b="1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548680"/>
            <a:ext cx="7746064" cy="612068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2400" b="1" u="sng" dirty="0">
                <a:latin typeface="Trebuchet MS" panose="020B0603020202020204" pitchFamily="34" charset="0"/>
              </a:rPr>
              <a:t>Профессия</a:t>
            </a:r>
            <a:r>
              <a:rPr lang="ru-RU" sz="2400" dirty="0">
                <a:latin typeface="Trebuchet MS" panose="020B0603020202020204" pitchFamily="34" charset="0"/>
              </a:rPr>
              <a:t> </a:t>
            </a:r>
            <a:r>
              <a:rPr lang="ru-RU" sz="2400" dirty="0" smtClean="0">
                <a:latin typeface="Trebuchet MS" panose="020B0603020202020204" pitchFamily="34" charset="0"/>
              </a:rPr>
              <a:t>– род </a:t>
            </a:r>
            <a:r>
              <a:rPr lang="ru-RU" sz="2400" dirty="0">
                <a:latin typeface="Trebuchet MS" panose="020B0603020202020204" pitchFamily="34" charset="0"/>
              </a:rPr>
              <a:t>трудовой деятельности </a:t>
            </a:r>
            <a:r>
              <a:rPr lang="ru-RU" sz="2400" dirty="0" smtClean="0">
                <a:latin typeface="Trebuchet MS" panose="020B0603020202020204" pitchFamily="34" charset="0"/>
              </a:rPr>
              <a:t>человека</a:t>
            </a:r>
            <a:r>
              <a:rPr lang="ru-RU" sz="2400" dirty="0">
                <a:latin typeface="Trebuchet MS" panose="020B0603020202020204" pitchFamily="34" charset="0"/>
              </a:rPr>
              <a:t>, владеющего комплексом специальных теоретических знаний и практических </a:t>
            </a:r>
            <a:r>
              <a:rPr lang="ru-RU" sz="2400" dirty="0" smtClean="0">
                <a:latin typeface="Trebuchet MS" panose="020B0603020202020204" pitchFamily="34" charset="0"/>
              </a:rPr>
              <a:t>навыков.</a:t>
            </a:r>
          </a:p>
          <a:p>
            <a:pPr marL="82296" indent="0" algn="just">
              <a:buNone/>
            </a:pPr>
            <a:r>
              <a:rPr lang="ru-RU" sz="2400" b="1" u="sng" dirty="0" smtClean="0">
                <a:latin typeface="Trebuchet MS" panose="020B0603020202020204" pitchFamily="34" charset="0"/>
              </a:rPr>
              <a:t>Специальность</a:t>
            </a:r>
            <a:r>
              <a:rPr lang="ru-RU" sz="2400" b="1" dirty="0" smtClean="0">
                <a:latin typeface="Trebuchet MS" panose="020B0603020202020204" pitchFamily="34" charset="0"/>
              </a:rPr>
              <a:t> </a:t>
            </a:r>
            <a:r>
              <a:rPr lang="ru-RU" sz="2400" dirty="0" smtClean="0">
                <a:latin typeface="Trebuchet MS" panose="020B0603020202020204" pitchFamily="34" charset="0"/>
              </a:rPr>
              <a:t>– </a:t>
            </a:r>
            <a:r>
              <a:rPr lang="ru-RU" sz="2400" dirty="0">
                <a:latin typeface="Trebuchet MS" panose="020B0603020202020204" pitchFamily="34" charset="0"/>
              </a:rPr>
              <a:t>это вид занятия в рамках одной профессии.</a:t>
            </a:r>
          </a:p>
          <a:p>
            <a:pPr marL="82296" indent="0" algn="just">
              <a:buNone/>
            </a:pPr>
            <a:r>
              <a:rPr lang="ru-RU" sz="2400" b="1" u="sng" dirty="0">
                <a:latin typeface="Trebuchet MS" panose="020B0603020202020204" pitchFamily="34" charset="0"/>
              </a:rPr>
              <a:t>Востребованность профессии</a:t>
            </a:r>
            <a:r>
              <a:rPr lang="ru-RU" sz="2400" b="1" dirty="0">
                <a:latin typeface="Trebuchet MS" panose="020B0603020202020204" pitchFamily="34" charset="0"/>
              </a:rPr>
              <a:t> </a:t>
            </a:r>
            <a:r>
              <a:rPr lang="ru-RU" sz="2400" dirty="0" smtClean="0">
                <a:latin typeface="Trebuchet MS" panose="020B0603020202020204" pitchFamily="34" charset="0"/>
              </a:rPr>
              <a:t>– показатель,  определяющий спрос специалистов в данной профессии.</a:t>
            </a:r>
          </a:p>
          <a:p>
            <a:pPr marL="82296" indent="0" algn="just">
              <a:buNone/>
            </a:pPr>
            <a:r>
              <a:rPr lang="ru-RU" sz="2400" b="1" u="sng" dirty="0" smtClean="0">
                <a:latin typeface="Trebuchet MS" panose="020B0603020202020204" pitchFamily="34" charset="0"/>
              </a:rPr>
              <a:t>Профессиональная мотивация</a:t>
            </a:r>
            <a:r>
              <a:rPr lang="ru-RU" sz="2400" b="1" dirty="0" smtClean="0">
                <a:latin typeface="Trebuchet MS" panose="020B0603020202020204" pitchFamily="34" charset="0"/>
              </a:rPr>
              <a:t> </a:t>
            </a:r>
            <a:r>
              <a:rPr lang="ru-RU" sz="2400" dirty="0">
                <a:latin typeface="Trebuchet MS" panose="020B0603020202020204" pitchFamily="34" charset="0"/>
              </a:rPr>
              <a:t>– это действие конкретных побуждений, которые </a:t>
            </a:r>
            <a:r>
              <a:rPr lang="ru-RU" sz="2400" dirty="0" smtClean="0">
                <a:latin typeface="Trebuchet MS" panose="020B0603020202020204" pitchFamily="34" charset="0"/>
              </a:rPr>
              <a:t>обуславливают </a:t>
            </a:r>
            <a:r>
              <a:rPr lang="ru-RU" sz="2400" dirty="0">
                <a:latin typeface="Trebuchet MS" panose="020B0603020202020204" pitchFamily="34" charset="0"/>
              </a:rPr>
              <a:t>выбор профессии и продолжительное выполнение обязанностей, связанных с этой профессией;</a:t>
            </a:r>
          </a:p>
          <a:p>
            <a:pPr marL="82296" indent="0" algn="just">
              <a:buNone/>
            </a:pPr>
            <a:r>
              <a:rPr lang="ru-RU" sz="2400" b="1" u="sng" dirty="0" smtClean="0">
                <a:latin typeface="Trebuchet MS" panose="020B0603020202020204" pitchFamily="34" charset="0"/>
              </a:rPr>
              <a:t>Профессиональные склонности</a:t>
            </a:r>
            <a:r>
              <a:rPr lang="ru-RU" sz="2400" b="1" dirty="0" smtClean="0">
                <a:latin typeface="Trebuchet MS" panose="020B0603020202020204" pitchFamily="34" charset="0"/>
              </a:rPr>
              <a:t> </a:t>
            </a:r>
            <a:r>
              <a:rPr lang="ru-RU" sz="2400" dirty="0" smtClean="0">
                <a:latin typeface="Trebuchet MS" panose="020B0603020202020204" pitchFamily="34" charset="0"/>
              </a:rPr>
              <a:t>- избирательная </a:t>
            </a:r>
            <a:r>
              <a:rPr lang="ru-RU" sz="2400" dirty="0">
                <a:latin typeface="Trebuchet MS" panose="020B0603020202020204" pitchFamily="34" charset="0"/>
              </a:rPr>
              <a:t>направленность индивида на определенную профессиональную деятельность, побуждающая ею заниматься.</a:t>
            </a:r>
          </a:p>
        </p:txBody>
      </p:sp>
    </p:spTree>
    <p:extLst>
      <p:ext uri="{BB962C8B-B14F-4D97-AF65-F5344CB8AC3E}">
        <p14:creationId xmlns:p14="http://schemas.microsoft.com/office/powerpoint/2010/main" val="106567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8215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rebuchet MS" panose="020B0603020202020204" pitchFamily="34" charset="0"/>
              </a:rPr>
              <a:t>М</a:t>
            </a:r>
            <a:r>
              <a:rPr lang="ru-RU" sz="2400" b="1" dirty="0" smtClean="0">
                <a:latin typeface="Trebuchet MS" panose="020B0603020202020204" pitchFamily="34" charset="0"/>
              </a:rPr>
              <a:t>ы подготовили для Вас информацию, как помочь  обучающимся более подробно рассмотреть представленные ранее понятия. </a:t>
            </a:r>
            <a:endParaRPr lang="ru-RU" sz="2400" b="1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>
            <a:normAutofit fontScale="92500" lnSpcReduction="20000"/>
          </a:bodyPr>
          <a:lstStyle/>
          <a:p>
            <a:pPr marL="82296" indent="0" algn="ctr">
              <a:buNone/>
            </a:pPr>
            <a:r>
              <a:rPr lang="ru-RU" sz="2600" b="1" dirty="0" smtClean="0">
                <a:latin typeface="Trebuchet MS" panose="020B0603020202020204" pitchFamily="34" charset="0"/>
              </a:rPr>
              <a:t>Все профессии нужны, все профессии важны! </a:t>
            </a:r>
          </a:p>
          <a:p>
            <a:pPr marL="82296" indent="0" algn="just">
              <a:buNone/>
            </a:pPr>
            <a:r>
              <a:rPr lang="ru-RU" sz="2600" dirty="0" smtClean="0">
                <a:latin typeface="Trebuchet MS" panose="020B0603020202020204" pitchFamily="34" charset="0"/>
              </a:rPr>
              <a:t>С различным многообразием мира профессий, специальностей, востребованных профессий,  ребята могут познакомиться, используя интернет ресурсы:</a:t>
            </a:r>
          </a:p>
          <a:p>
            <a:pPr marL="82296" indent="0" algn="just">
              <a:buNone/>
            </a:pPr>
            <a:endParaRPr lang="ru-RU" sz="2600" dirty="0" smtClean="0">
              <a:latin typeface="Trebuchet MS" panose="020B0603020202020204" pitchFamily="34" charset="0"/>
            </a:endParaRPr>
          </a:p>
          <a:p>
            <a:pPr marL="82296" indent="0" algn="just">
              <a:buNone/>
            </a:pPr>
            <a:r>
              <a:rPr lang="en-US" sz="2600" dirty="0">
                <a:latin typeface="Trebuchet MS" panose="020B0603020202020204" pitchFamily="34" charset="0"/>
                <a:hlinkClick r:id="rId2"/>
              </a:rPr>
              <a:t>https://smartia.me/professions/</a:t>
            </a:r>
            <a:r>
              <a:rPr lang="ru-RU" sz="2600" dirty="0">
                <a:latin typeface="Trebuchet MS" panose="020B0603020202020204" pitchFamily="34" charset="0"/>
              </a:rPr>
              <a:t>  (просматривая данный сайт,  проходите по вкладкам и узнавайте о профессиональных умениях и различных видах профессий)</a:t>
            </a:r>
          </a:p>
          <a:p>
            <a:pPr marL="82296" indent="0">
              <a:buNone/>
            </a:pPr>
            <a:endParaRPr lang="ru-RU" sz="2800" dirty="0"/>
          </a:p>
          <a:p>
            <a:pPr marL="82296" indent="0">
              <a:buNone/>
            </a:pPr>
            <a:endParaRPr lang="ru-RU" sz="2400" dirty="0" smtClean="0">
              <a:latin typeface="Trebuchet MS" panose="020B0603020202020204" pitchFamily="34" charset="0"/>
            </a:endParaRPr>
          </a:p>
          <a:p>
            <a:pPr marL="82296" indent="0">
              <a:buNone/>
            </a:pPr>
            <a:r>
              <a:rPr lang="ru-RU" sz="1600" i="1" dirty="0" smtClean="0">
                <a:latin typeface="Trebuchet MS" panose="020B0603020202020204" pitchFamily="34" charset="0"/>
              </a:rPr>
              <a:t>Продолжение на следующем слайде</a:t>
            </a:r>
            <a:endParaRPr lang="ru-RU" sz="1600" i="1" dirty="0">
              <a:latin typeface="Trebuchet MS" panose="020B0603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54457"/>
            <a:ext cx="1566984" cy="134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89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rebuchet MS" panose="020B0603020202020204" pitchFamily="34" charset="0"/>
              </a:rPr>
              <a:t>Знакомство с интернет ресурсами.</a:t>
            </a:r>
            <a:endParaRPr lang="ru-RU" sz="2400" b="1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spcBef>
                <a:spcPct val="20000"/>
              </a:spcBef>
              <a:buClrTx/>
              <a:buSzTx/>
              <a:buNone/>
            </a:pPr>
            <a:r>
              <a:rPr lang="en-US" sz="2400" dirty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hlinkClick r:id="rId2"/>
              </a:rPr>
              <a:t>https://profilum.ru/professions</a:t>
            </a:r>
            <a:r>
              <a:rPr lang="ru-RU" sz="2400" dirty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</a:rPr>
              <a:t> </a:t>
            </a:r>
            <a:r>
              <a:rPr lang="ru-RU" sz="2400" dirty="0">
                <a:latin typeface="Trebuchet MS" panose="020B0603020202020204" pitchFamily="34" charset="0"/>
              </a:rPr>
              <a:t>( здесь Вы можете познакомиться с каталогом профессий, узнать какие профессиональные навыки необходимы в освоении этой профессии и увидеть примерный средний доход в данной сфере деятельности)</a:t>
            </a:r>
          </a:p>
          <a:p>
            <a:pPr marL="0" lvl="0" indent="0" algn="just">
              <a:spcBef>
                <a:spcPct val="20000"/>
              </a:spcBef>
              <a:buClrTx/>
              <a:buSzTx/>
              <a:buNone/>
            </a:pPr>
            <a:endParaRPr lang="ru-RU" sz="2400" dirty="0">
              <a:solidFill>
                <a:prstClr val="black">
                  <a:tint val="75000"/>
                </a:prstClr>
              </a:solidFill>
              <a:latin typeface="Trebuchet MS" panose="020B0603020202020204" pitchFamily="34" charset="0"/>
              <a:hlinkClick r:id="rId3"/>
            </a:endParaRPr>
          </a:p>
          <a:p>
            <a:pPr marL="0" lvl="0" indent="0" algn="just">
              <a:spcBef>
                <a:spcPct val="20000"/>
              </a:spcBef>
              <a:buClrTx/>
              <a:buSzTx/>
              <a:buNone/>
            </a:pPr>
            <a:r>
              <a:rPr lang="en-US" sz="2400" dirty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hlinkClick r:id="rId3"/>
              </a:rPr>
              <a:t>http://www.profvibor.ru/catalog/index.php?sort=name&amp;order=desc&amp;SECTION_ID=132</a:t>
            </a:r>
            <a:r>
              <a:rPr lang="ru-RU" sz="2400" dirty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</a:rPr>
              <a:t> </a:t>
            </a:r>
            <a:r>
              <a:rPr lang="ru-RU" sz="2400" dirty="0">
                <a:latin typeface="Trebuchet MS" panose="020B0603020202020204" pitchFamily="34" charset="0"/>
              </a:rPr>
              <a:t>(Здесь можно найти статьи на тему </a:t>
            </a:r>
            <a:r>
              <a:rPr lang="ru-RU" sz="2400" dirty="0" smtClean="0">
                <a:latin typeface="Trebuchet MS" panose="020B0603020202020204" pitchFamily="34" charset="0"/>
              </a:rPr>
              <a:t>профориентации</a:t>
            </a:r>
            <a:r>
              <a:rPr lang="ru-RU" sz="2400" dirty="0">
                <a:latin typeface="Trebuchet MS" panose="020B0603020202020204" pitchFamily="34" charset="0"/>
              </a:rPr>
              <a:t> </a:t>
            </a:r>
            <a:r>
              <a:rPr lang="ru-RU" sz="2400" dirty="0" smtClean="0">
                <a:latin typeface="Trebuchet MS" panose="020B0603020202020204" pitchFamily="34" charset="0"/>
              </a:rPr>
              <a:t> и описание всех профессий представленных на данном ресурсе)</a:t>
            </a:r>
            <a:endParaRPr lang="ru-RU" sz="2400" dirty="0">
              <a:latin typeface="Trebuchet MS" panose="020B0603020202020204" pitchFamily="34" charset="0"/>
            </a:endParaRPr>
          </a:p>
          <a:p>
            <a:pPr marL="82296" indent="0">
              <a:buNone/>
            </a:pPr>
            <a:endParaRPr lang="ru-RU" sz="1600" dirty="0" smtClean="0"/>
          </a:p>
          <a:p>
            <a:pPr marL="82296" indent="0">
              <a:buNone/>
            </a:pPr>
            <a:endParaRPr lang="ru-RU" sz="1600" dirty="0"/>
          </a:p>
          <a:p>
            <a:pPr marL="82296" indent="0">
              <a:buNone/>
            </a:pPr>
            <a:r>
              <a:rPr lang="ru-RU" sz="1600" i="1" dirty="0">
                <a:latin typeface="Trebuchet MS" panose="020B0603020202020204" pitchFamily="34" charset="0"/>
              </a:rPr>
              <a:t>Продолжение на </a:t>
            </a:r>
            <a:r>
              <a:rPr lang="ru-RU" sz="1600" i="1" dirty="0" smtClean="0">
                <a:latin typeface="Trebuchet MS" panose="020B0603020202020204" pitchFamily="34" charset="0"/>
              </a:rPr>
              <a:t>следующем </a:t>
            </a:r>
            <a:r>
              <a:rPr lang="ru-RU" sz="1600" i="1" dirty="0">
                <a:latin typeface="Trebuchet MS" panose="020B0603020202020204" pitchFamily="34" charset="0"/>
              </a:rPr>
              <a:t>слайде</a:t>
            </a:r>
          </a:p>
          <a:p>
            <a:pPr marL="82296" indent="0">
              <a:buNone/>
            </a:pP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836712"/>
            <a:ext cx="1944216" cy="64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013176"/>
            <a:ext cx="2185737" cy="1728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4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Times New Roman" panose="02020603050405020304" pitchFamily="18" charset="0"/>
                <a:hlinkClick r:id="rId2"/>
              </a:rPr>
              <a:t>Атлас профессий будущего</a:t>
            </a:r>
            <a:r>
              <a:rPr lang="ru-RU" sz="24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(нажмите для просмотра )</a:t>
            </a:r>
            <a:r>
              <a:rPr lang="ru-RU" sz="1800" i="1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/>
            </a:r>
            <a:br>
              <a:rPr lang="ru-RU" sz="1800" i="1" dirty="0">
                <a:solidFill>
                  <a:prstClr val="black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</a:br>
            <a:endParaRPr lang="ru-RU" sz="18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1800" i="1" dirty="0">
              <a:solidFill>
                <a:prstClr val="black"/>
              </a:solidFill>
              <a:latin typeface="Calibri"/>
            </a:endParaRPr>
          </a:p>
          <a:p>
            <a:pPr marL="0" lvl="0" indent="0" algn="just">
              <a:spcBef>
                <a:spcPct val="2000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</a:rPr>
              <a:t>Данный сайт поможет ответить на вопросы:</a:t>
            </a:r>
          </a:p>
          <a:p>
            <a:pPr marL="342900" lvl="0" indent="-342900" algn="just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</a:rPr>
              <a:t>Чего нам ждать в будущем? «Атлас» – это альманах перспективных отраслей и профессий  на ближайшие 15–20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лет.</a:t>
            </a:r>
            <a:endParaRPr lang="ru-RU" sz="24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342900" lvl="0" indent="-342900" algn="just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</a:rPr>
              <a:t>Какие отрасли будут активно развиваться, какие в них будут рождаться новые технологии, продукты,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практики?</a:t>
            </a:r>
            <a:endParaRPr lang="ru-RU" sz="24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342900" lvl="0" indent="-342900" algn="just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</a:rPr>
              <a:t>Какие новые специалисты потребуются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работодателям?</a:t>
            </a:r>
            <a:endParaRPr lang="ru-RU" sz="24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342900" lvl="0" indent="-342900" algn="just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</a:rPr>
              <a:t>Какие тенденции изменения рынка труда нас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ожидают?</a:t>
            </a:r>
            <a:endParaRPr lang="ru-RU" sz="24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2400" i="1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7" y="116632"/>
            <a:ext cx="2041220" cy="1760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95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2617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rebuchet MS" panose="020B0603020202020204" pitchFamily="34" charset="0"/>
              </a:rPr>
              <a:t>Профориентация </a:t>
            </a:r>
            <a:r>
              <a:rPr lang="ru-RU" sz="2400" b="1" dirty="0" smtClean="0">
                <a:latin typeface="Trebuchet MS" panose="020B0603020202020204" pitchFamily="34" charset="0"/>
              </a:rPr>
              <a:t>включает в себя тесты</a:t>
            </a:r>
            <a:r>
              <a:rPr lang="ru-RU" sz="2400" b="1" dirty="0">
                <a:latin typeface="Trebuchet MS" panose="020B0603020202020204" pitchFamily="34" charset="0"/>
              </a:rPr>
              <a:t>, </a:t>
            </a:r>
            <a:r>
              <a:rPr lang="ru-RU" sz="2400" b="1" dirty="0" smtClean="0">
                <a:latin typeface="Trebuchet MS" panose="020B0603020202020204" pitchFamily="34" charset="0"/>
              </a:rPr>
              <a:t>консультации, самостоятельное </a:t>
            </a:r>
            <a:r>
              <a:rPr lang="ru-RU" sz="2400" b="1" dirty="0">
                <a:latin typeface="Trebuchet MS" panose="020B0603020202020204" pitchFamily="34" charset="0"/>
              </a:rPr>
              <a:t>изучение </a:t>
            </a:r>
            <a:r>
              <a:rPr lang="ru-RU" sz="2400" b="1" dirty="0" smtClean="0">
                <a:latin typeface="Trebuchet MS" panose="020B0603020202020204" pitchFamily="34" charset="0"/>
              </a:rPr>
              <a:t>информации. </a:t>
            </a:r>
            <a:endParaRPr lang="ru-RU" sz="2400" b="1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890080" cy="447558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>
                <a:latin typeface="Trebuchet MS" panose="020B0603020202020204" pitchFamily="34" charset="0"/>
              </a:rPr>
              <a:t>Мы предлагаем познакомиться с некоторыми </a:t>
            </a:r>
            <a:r>
              <a:rPr lang="ru-RU" sz="2400" dirty="0" err="1" smtClean="0">
                <a:latin typeface="Trebuchet MS" panose="020B0603020202020204" pitchFamily="34" charset="0"/>
              </a:rPr>
              <a:t>профориентационными</a:t>
            </a:r>
            <a:r>
              <a:rPr lang="ru-RU" sz="2400" dirty="0" smtClean="0">
                <a:latin typeface="Trebuchet MS" panose="020B0603020202020204" pitchFamily="34" charset="0"/>
              </a:rPr>
              <a:t> тестами и сайтами где подростки могут пройти тестирование.</a:t>
            </a:r>
          </a:p>
          <a:p>
            <a:pPr marL="0" lvl="0" indent="0" algn="just">
              <a:spcBef>
                <a:spcPct val="20000"/>
              </a:spcBef>
              <a:buClrTx/>
              <a:buSzTx/>
              <a:buNone/>
            </a:pPr>
            <a:r>
              <a:rPr lang="ru-RU" sz="2400" b="1" dirty="0">
                <a:solidFill>
                  <a:prstClr val="black"/>
                </a:solidFill>
                <a:latin typeface="Trebuchet MS" panose="020B0603020202020204" pitchFamily="34" charset="0"/>
              </a:rPr>
              <a:t>Список</a:t>
            </a:r>
            <a:r>
              <a:rPr lang="en-US" sz="2400" b="1" dirty="0">
                <a:solidFill>
                  <a:prstClr val="black"/>
                </a:solidFill>
                <a:latin typeface="Trebuchet MS" panose="020B0603020202020204" pitchFamily="34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latin typeface="Trebuchet MS" panose="020B0603020202020204" pitchFamily="34" charset="0"/>
              </a:rPr>
              <a:t>рекомендуемых </a:t>
            </a:r>
            <a:r>
              <a:rPr lang="ru-RU" sz="2400" b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сайтов</a:t>
            </a:r>
            <a:r>
              <a:rPr lang="ru-RU" sz="2400" b="1" dirty="0">
                <a:solidFill>
                  <a:prstClr val="black"/>
                </a:solidFill>
                <a:latin typeface="Trebuchet MS" panose="020B0603020202020204" pitchFamily="34" charset="0"/>
              </a:rPr>
              <a:t>:</a:t>
            </a:r>
            <a:endParaRPr lang="ru-RU" sz="2400" b="1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457200" lvl="0" indent="-457200" algn="just">
              <a:spcBef>
                <a:spcPct val="20000"/>
              </a:spcBef>
              <a:buClrTx/>
              <a:buSzTx/>
              <a:buFont typeface="+mj-lt"/>
              <a:buAutoNum type="arabicParenR"/>
            </a:pPr>
            <a:r>
              <a:rPr lang="en-US" sz="2400" u="sng" dirty="0" smtClean="0">
                <a:solidFill>
                  <a:prstClr val="black"/>
                </a:solidFill>
                <a:latin typeface="Trebuchet MS" panose="020B0603020202020204" pitchFamily="34" charset="0"/>
                <a:hlinkClick r:id="rId2"/>
              </a:rPr>
              <a:t>https</a:t>
            </a:r>
            <a:r>
              <a:rPr lang="en-US" sz="2400" u="sng" dirty="0">
                <a:solidFill>
                  <a:prstClr val="black"/>
                </a:solidFill>
                <a:latin typeface="Trebuchet MS" panose="020B0603020202020204" pitchFamily="34" charset="0"/>
                <a:hlinkClick r:id="rId2"/>
              </a:rPr>
              <a:t>://proforientator.ru</a:t>
            </a:r>
            <a:r>
              <a:rPr lang="en-US" sz="2400" u="sng" dirty="0" smtClean="0">
                <a:solidFill>
                  <a:prstClr val="black"/>
                </a:solidFill>
                <a:latin typeface="Trebuchet MS" panose="020B0603020202020204" pitchFamily="34" charset="0"/>
                <a:hlinkClick r:id="rId2"/>
              </a:rPr>
              <a:t>/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(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</a:rPr>
              <a:t>Центр тестирования и развития «Гуманитарные технологии»)</a:t>
            </a:r>
          </a:p>
          <a:p>
            <a:pPr marL="457200" lvl="0" indent="-457200" algn="just">
              <a:spcBef>
                <a:spcPct val="20000"/>
              </a:spcBef>
              <a:buClrTx/>
              <a:buSzTx/>
              <a:buFont typeface="+mj-lt"/>
              <a:buAutoNum type="arabicParenR"/>
            </a:pPr>
            <a:r>
              <a:rPr lang="en-US" sz="2400" u="sng" dirty="0">
                <a:solidFill>
                  <a:prstClr val="black"/>
                </a:solidFill>
                <a:latin typeface="Trebuchet MS" panose="020B0603020202020204" pitchFamily="34" charset="0"/>
                <a:hlinkClick r:id="rId3"/>
              </a:rPr>
              <a:t>https://testometrika.com</a:t>
            </a:r>
            <a:r>
              <a:rPr lang="en-US" sz="2400" u="sng" dirty="0" smtClean="0">
                <a:solidFill>
                  <a:prstClr val="black"/>
                </a:solidFill>
                <a:latin typeface="Trebuchet MS" panose="020B0603020202020204" pitchFamily="34" charset="0"/>
                <a:hlinkClick r:id="rId3"/>
              </a:rPr>
              <a:t>/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(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</a:rPr>
              <a:t>Бесплатные психологические тесты онлайн)</a:t>
            </a:r>
          </a:p>
          <a:p>
            <a:pPr marL="457200" lvl="0" indent="-457200" algn="just">
              <a:spcBef>
                <a:spcPct val="20000"/>
              </a:spcBef>
              <a:buClrTx/>
              <a:buSzTx/>
              <a:buFont typeface="+mj-lt"/>
              <a:buAutoNum type="arabicParenR"/>
            </a:pPr>
            <a:r>
              <a:rPr lang="en-US" sz="2400" dirty="0">
                <a:solidFill>
                  <a:prstClr val="black"/>
                </a:solidFill>
                <a:latin typeface="Trebuchet MS" panose="020B0603020202020204" pitchFamily="34" charset="0"/>
                <a:hlinkClick r:id="rId4"/>
              </a:rPr>
              <a:t>https://postupi.online/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</a:rPr>
              <a:t> (Сайт для абитуриентов и поступающих в вузы России).</a:t>
            </a:r>
          </a:p>
          <a:p>
            <a:pPr marL="539496" indent="-457200">
              <a:buFont typeface="+mj-lt"/>
              <a:buAutoNum type="arabicParenR"/>
            </a:pPr>
            <a:endParaRPr lang="ru-RU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85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1656184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Прохождение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лишь одного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теста,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не даст ответ на вопрос кем быть, но прохождение  комплекса тестов поможет с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>выбором.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+mn-ea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84784"/>
            <a:ext cx="7746064" cy="5373216"/>
          </a:xfrm>
        </p:spPr>
        <p:txBody>
          <a:bodyPr>
            <a:noAutofit/>
          </a:bodyPr>
          <a:lstStyle/>
          <a:p>
            <a:pPr marL="0" lvl="0" indent="0" algn="just">
              <a:spcBef>
                <a:spcPct val="2000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  <a:hlinkClick r:id="rId2"/>
              </a:rPr>
              <a:t>Карта интересов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(работа должна быть интересной, данный тест поможет определить круг Ваших интересов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).</a:t>
            </a:r>
            <a:endParaRPr lang="en-US" sz="24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ct val="2000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  <a:hlinkClick r:id="rId3"/>
              </a:rPr>
              <a:t>Профессиональный тип личности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(этот тест поможет определить профессии, которые Вам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подходят).</a:t>
            </a:r>
            <a:endParaRPr lang="en-US" sz="24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ct val="2000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  <a:hlinkClick r:id="rId4"/>
              </a:rPr>
              <a:t>Коммуникативные о организаторские способности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(в некоторых профессиях коммуникативные навыки играют очень большую роль, узнайте каким уровнем коммуникативных навыков Вы обладаете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).</a:t>
            </a:r>
            <a:endParaRPr lang="en-US" sz="24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ct val="20000"/>
              </a:spcBef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  <a:hlinkClick r:id="rId5"/>
              </a:rPr>
              <a:t>Определение типа мышления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(зная свой тип мышления, 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можно </a:t>
            </a:r>
            <a:r>
              <a:rPr lang="ru-RU" sz="24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прогнозировать успешность в конкретных видах профессиональной деятельности</a:t>
            </a:r>
            <a:r>
              <a:rPr lang="ru-RU" sz="2400" dirty="0" smtClean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). </a:t>
            </a:r>
            <a:endParaRPr lang="ru-RU" sz="2400" dirty="0">
              <a:solidFill>
                <a:prstClr val="black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210746"/>
            <a:ext cx="1442539" cy="64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31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8215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rebuchet MS" panose="020B0603020202020204" pitchFamily="34" charset="0"/>
              </a:rPr>
              <a:t>Уважаемые педагоги, обращаем Ваше внимание, Вы можете направлять подростков за обращением оказания </a:t>
            </a:r>
            <a:r>
              <a:rPr lang="ru-RU" sz="2400" dirty="0" err="1" smtClean="0">
                <a:latin typeface="Trebuchet MS" panose="020B0603020202020204" pitchFamily="34" charset="0"/>
              </a:rPr>
              <a:t>профориентационной</a:t>
            </a:r>
            <a:r>
              <a:rPr lang="ru-RU" sz="2400" dirty="0" smtClean="0">
                <a:latin typeface="Trebuchet MS" panose="020B0603020202020204" pitchFamily="34" charset="0"/>
              </a:rPr>
              <a:t> поддержки в следующие организации.</a:t>
            </a:r>
            <a:endParaRPr lang="ru-RU" sz="24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72816"/>
            <a:ext cx="7858120" cy="482453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1900" b="1" u="sng" dirty="0">
                <a:solidFill>
                  <a:prstClr val="black"/>
                </a:solidFill>
                <a:latin typeface="Trebuchet MS" panose="020B0603020202020204" pitchFamily="34" charset="0"/>
              </a:rPr>
              <a:t>Список бюджетных организаций</a:t>
            </a:r>
            <a:r>
              <a:rPr lang="en-US" sz="1900" b="1" dirty="0">
                <a:solidFill>
                  <a:prstClr val="black"/>
                </a:solidFill>
                <a:latin typeface="Trebuchet MS" panose="020B0603020202020204" pitchFamily="34" charset="0"/>
              </a:rPr>
              <a:t>,</a:t>
            </a:r>
            <a:r>
              <a:rPr lang="ru-RU" sz="1900" b="1" dirty="0">
                <a:solidFill>
                  <a:prstClr val="black"/>
                </a:solidFill>
                <a:latin typeface="Trebuchet MS" panose="020B0603020202020204" pitchFamily="34" charset="0"/>
              </a:rPr>
              <a:t> в которые Вы можете обратиться за </a:t>
            </a:r>
            <a:r>
              <a:rPr lang="ru-RU" sz="1900" b="1" dirty="0" err="1">
                <a:solidFill>
                  <a:prstClr val="black"/>
                </a:solidFill>
                <a:latin typeface="Trebuchet MS" panose="020B0603020202020204" pitchFamily="34" charset="0"/>
              </a:rPr>
              <a:t>профориентационной</a:t>
            </a:r>
            <a:r>
              <a:rPr lang="ru-RU" sz="1900" b="1" dirty="0">
                <a:solidFill>
                  <a:prstClr val="black"/>
                </a:solidFill>
                <a:latin typeface="Trebuchet MS" panose="020B0603020202020204" pitchFamily="34" charset="0"/>
              </a:rPr>
              <a:t> поддержкой  </a:t>
            </a:r>
            <a:r>
              <a:rPr lang="ru-RU" sz="1900" dirty="0">
                <a:solidFill>
                  <a:prstClr val="black"/>
                </a:solidFill>
                <a:latin typeface="Trebuchet MS" panose="020B0603020202020204" pitchFamily="34" charset="0"/>
              </a:rPr>
              <a:t>(записаться на консультацию можно по телефонам</a:t>
            </a:r>
            <a:r>
              <a:rPr lang="en-US" sz="1900" dirty="0">
                <a:solidFill>
                  <a:prstClr val="black"/>
                </a:solidFill>
                <a:latin typeface="Trebuchet MS" panose="020B0603020202020204" pitchFamily="34" charset="0"/>
              </a:rPr>
              <a:t>,</a:t>
            </a:r>
            <a:r>
              <a:rPr lang="ru-RU" sz="1900" dirty="0">
                <a:solidFill>
                  <a:prstClr val="black"/>
                </a:solidFill>
                <a:latin typeface="Trebuchet MS" panose="020B0603020202020204" pitchFamily="34" charset="0"/>
              </a:rPr>
              <a:t> указанным в скобочках)</a:t>
            </a:r>
            <a:r>
              <a:rPr lang="ru-RU" sz="1900" b="1" dirty="0">
                <a:solidFill>
                  <a:prstClr val="black"/>
                </a:solidFill>
                <a:latin typeface="Trebuchet MS" panose="020B0603020202020204" pitchFamily="34" charset="0"/>
              </a:rPr>
              <a:t>:</a:t>
            </a:r>
            <a:endParaRPr lang="ru-RU" sz="1900" dirty="0">
              <a:solidFill>
                <a:prstClr val="black">
                  <a:tint val="75000"/>
                </a:prstClr>
              </a:solidFill>
              <a:latin typeface="Trebuchet MS" panose="020B0603020202020204" pitchFamily="34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1900" dirty="0">
              <a:solidFill>
                <a:prstClr val="black">
                  <a:tint val="75000"/>
                </a:prstClr>
              </a:solidFill>
              <a:latin typeface="Trebuchet MS" panose="020B0603020202020204" pitchFamily="34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1800" b="1" dirty="0">
                <a:solidFill>
                  <a:prstClr val="black"/>
                </a:solidFill>
                <a:latin typeface="Trebuchet MS" panose="020B0603020202020204" pitchFamily="34" charset="0"/>
              </a:rPr>
              <a:t>1) ГБУ ДО ЦППМСП Московского района Санкт–Петербурга 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1800" dirty="0">
                <a:solidFill>
                  <a:prstClr val="black"/>
                </a:solidFill>
                <a:latin typeface="Trebuchet MS" panose="020B0603020202020204" pitchFamily="34" charset="0"/>
              </a:rPr>
              <a:t>(+7 812 246-20-55,  +7 951 647-07-24)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18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1800" dirty="0">
                <a:solidFill>
                  <a:prstClr val="black"/>
                </a:solidFill>
                <a:latin typeface="Trebuchet MS" panose="020B0603020202020204" pitchFamily="34" charset="0"/>
              </a:rPr>
              <a:t> 2) </a:t>
            </a:r>
            <a:r>
              <a:rPr lang="ru-RU" sz="1900" b="1" dirty="0">
                <a:solidFill>
                  <a:prstClr val="black"/>
                </a:solidFill>
                <a:latin typeface="Trebuchet MS" panose="020B0603020202020204" pitchFamily="34" charset="0"/>
              </a:rPr>
              <a:t>ГБУ ДО ЦДЮЮТТ Московского района Санкт-Петербурга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Trebuchet MS" panose="020B0603020202020204" pitchFamily="34" charset="0"/>
              </a:rPr>
              <a:t>(+7 812 708-59-41, +7 812 708-59-96)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19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1900" b="1" dirty="0">
                <a:solidFill>
                  <a:prstClr val="black"/>
                </a:solidFill>
                <a:latin typeface="Trebuchet MS" panose="020B0603020202020204" pitchFamily="34" charset="0"/>
              </a:rPr>
              <a:t>3) ГБУ ЦСЗПОМ «Вектор»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Trebuchet MS" panose="020B0603020202020204" pitchFamily="34" charset="0"/>
              </a:rPr>
              <a:t>(+7 812 314-72-45</a:t>
            </a:r>
            <a:r>
              <a:rPr lang="en-US" sz="1900" dirty="0">
                <a:solidFill>
                  <a:prstClr val="black"/>
                </a:solidFill>
                <a:latin typeface="Trebuchet MS" panose="020B0603020202020204" pitchFamily="34" charset="0"/>
              </a:rPr>
              <a:t>, +7 812</a:t>
            </a:r>
            <a:r>
              <a:rPr lang="ru-RU" sz="1900" dirty="0">
                <a:solidFill>
                  <a:prstClr val="black"/>
                </a:solidFill>
                <a:latin typeface="Trebuchet MS" panose="020B0603020202020204" pitchFamily="34" charset="0"/>
              </a:rPr>
              <a:t> 312-11-12</a:t>
            </a:r>
            <a:r>
              <a:rPr lang="en-US" sz="1900" dirty="0">
                <a:solidFill>
                  <a:prstClr val="black"/>
                </a:solidFill>
                <a:latin typeface="Trebuchet MS" panose="020B0603020202020204" pitchFamily="34" charset="0"/>
              </a:rPr>
              <a:t>)</a:t>
            </a:r>
            <a:endParaRPr lang="ru-RU" sz="19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342900" lvl="0" indent="-3429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endParaRPr lang="ru-RU" sz="19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Trebuchet MS" panose="020B0603020202020204" pitchFamily="34" charset="0"/>
              </a:rPr>
              <a:t>4) </a:t>
            </a:r>
            <a:r>
              <a:rPr lang="ru-RU" sz="1900" b="1" dirty="0">
                <a:solidFill>
                  <a:prstClr val="black"/>
                </a:solidFill>
                <a:latin typeface="Trebuchet MS" panose="020B0603020202020204" pitchFamily="34" charset="0"/>
              </a:rPr>
              <a:t>ДУМ. Городской Центр содействия профессиональному самоопределению детей и молодежи</a:t>
            </a:r>
            <a:endParaRPr lang="en-US" sz="1900" b="1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en-US" sz="1900" dirty="0">
                <a:solidFill>
                  <a:prstClr val="black"/>
                </a:solidFill>
                <a:latin typeface="Trebuchet MS" panose="020B0603020202020204" pitchFamily="34" charset="0"/>
              </a:rPr>
              <a:t>(</a:t>
            </a:r>
            <a:r>
              <a:rPr lang="ru-RU" sz="1900" dirty="0">
                <a:solidFill>
                  <a:prstClr val="black"/>
                </a:solidFill>
                <a:latin typeface="Trebuchet MS" panose="020B0603020202020204" pitchFamily="34" charset="0"/>
              </a:rPr>
              <a:t>+7 812 571-08-89, +7 812 315-86-90</a:t>
            </a:r>
            <a:r>
              <a:rPr lang="en-US" sz="1900" dirty="0">
                <a:solidFill>
                  <a:prstClr val="black"/>
                </a:solidFill>
                <a:latin typeface="Trebuchet MS" panose="020B0603020202020204" pitchFamily="34" charset="0"/>
              </a:rPr>
              <a:t>)</a:t>
            </a:r>
            <a:endParaRPr lang="ru-RU" sz="1900" dirty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1900" dirty="0">
              <a:solidFill>
                <a:prstClr val="black">
                  <a:tint val="75000"/>
                </a:prstClr>
              </a:solidFill>
              <a:latin typeface="Calibri"/>
            </a:endParaRPr>
          </a:p>
          <a:p>
            <a:pPr marL="82296" indent="0">
              <a:buNone/>
            </a:pPr>
            <a:endParaRPr lang="ru-RU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00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350</TotalTime>
  <Words>1365</Words>
  <Application>Microsoft Office PowerPoint</Application>
  <PresentationFormat>Экран (4:3)</PresentationFormat>
  <Paragraphs>133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Добрый день,  уважаемые педагоги ! В данной презентации, мы подготовили для Вас информацию, которая поможет подросткам в своем профессиональном самоопределении. «Профориентация от А до Я».</vt:lpstr>
      <vt:lpstr>Сегодня мы с Вами рассмотрим основные понятия профориентационной работы. </vt:lpstr>
      <vt:lpstr>Словарь основных понятий профориентации:</vt:lpstr>
      <vt:lpstr>Мы подготовили для Вас информацию, как помочь  обучающимся более подробно рассмотреть представленные ранее понятия. </vt:lpstr>
      <vt:lpstr>Знакомство с интернет ресурсами.</vt:lpstr>
      <vt:lpstr>Атлас профессий будущего (нажмите для просмотра ) </vt:lpstr>
      <vt:lpstr>Профориентация включает в себя тесты, консультации, самостоятельное изучение информации. </vt:lpstr>
      <vt:lpstr>Прохождение лишь одного теста, не даст ответ на вопрос кем быть, но прохождение  комплекса тестов поможет с выбором. </vt:lpstr>
      <vt:lpstr>Уважаемые педагоги, обращаем Ваше внимание, Вы можете направлять подростков за обращением оказания профориентационной поддержки в следующие организации.</vt:lpstr>
      <vt:lpstr>В мире существует огромное множество профессий. Осуществляя свой выбор профессии, подростки могут столкнуться с типичными ошибками.</vt:lpstr>
      <vt:lpstr>Неправильная оценка своих способностей и возможностей. Фундаментальная ошибка выбора профессии, когда по тем или иным причинам, человек отказывается разобраться в себе, выделить свои сильные и слабые стороны; </vt:lpstr>
      <vt:lpstr>Ориентация на престижность профессии. Очень часто молодые люди при выборе будущего карьерного пути ориентируются исключительно на престиж той или иной профессии. В результате на рынке труда оказывается огромное количество свежевыпущенных специалистов, которые ходят на работу как на каторгу.  </vt:lpstr>
      <vt:lpstr>Последнюю ошибку мы разберем в виде наглядного упражнения. Вам предлагается выписать любую профессию. Например из  «Атласа профессий» и выписать все «+» и «-» этой профессии. </vt:lpstr>
      <vt:lpstr>Вы проделали огромную работу! Благодарим Вас, за проделанный труд!</vt:lpstr>
      <vt:lpstr>Как пример, для рассмотрения, используем  профессию педагог.  Смысловой анализ таблицы представлен на следующем слайде.</vt:lpstr>
      <vt:lpstr>Выводы после проделанной работы:</vt:lpstr>
      <vt:lpstr>Уважаемые педагоги! ГБУ ДО ЦППМСП Московского района благодарит Вас за проявленный интерес к профориентационной деятельности.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Оксаночка</dc:creator>
  <cp:lastModifiedBy>Оксаночка</cp:lastModifiedBy>
  <cp:revision>45</cp:revision>
  <dcterms:created xsi:type="dcterms:W3CDTF">2020-04-12T12:59:24Z</dcterms:created>
  <dcterms:modified xsi:type="dcterms:W3CDTF">2020-08-26T08:16:56Z</dcterms:modified>
</cp:coreProperties>
</file>