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9" r:id="rId4"/>
    <p:sldId id="257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66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D3E32-CD97-48E9-8FC9-88763E1A7E32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830BA5-3C67-4196-8823-3C91749A8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D3E32-CD97-48E9-8FC9-88763E1A7E32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30BA5-3C67-4196-8823-3C91749A8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D3E32-CD97-48E9-8FC9-88763E1A7E32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30BA5-3C67-4196-8823-3C91749A8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BD3E32-CD97-48E9-8FC9-88763E1A7E32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C830BA5-3C67-4196-8823-3C91749A8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D3E32-CD97-48E9-8FC9-88763E1A7E32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30BA5-3C67-4196-8823-3C91749A8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D3E32-CD97-48E9-8FC9-88763E1A7E32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30BA5-3C67-4196-8823-3C91749A8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30BA5-3C67-4196-8823-3C91749A8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D3E32-CD97-48E9-8FC9-88763E1A7E32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D3E32-CD97-48E9-8FC9-88763E1A7E32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30BA5-3C67-4196-8823-3C91749A8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D3E32-CD97-48E9-8FC9-88763E1A7E32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30BA5-3C67-4196-8823-3C91749A82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BD3E32-CD97-48E9-8FC9-88763E1A7E32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830BA5-3C67-4196-8823-3C91749A8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D3E32-CD97-48E9-8FC9-88763E1A7E32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830BA5-3C67-4196-8823-3C91749A8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BD3E32-CD97-48E9-8FC9-88763E1A7E32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C830BA5-3C67-4196-8823-3C91749A82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571612"/>
            <a:ext cx="757242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ПОЛЕ РУССКОЙ СЛАВЫ</a:t>
            </a:r>
          </a:p>
          <a:p>
            <a:pPr algn="ctr"/>
            <a:endParaRPr lang="ru-RU" sz="4400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sz="44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Куликовская битва</a:t>
            </a:r>
          </a:p>
          <a:p>
            <a:pPr algn="ctr"/>
            <a:endParaRPr lang="ru-RU" sz="4000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4000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85728"/>
            <a:ext cx="7643866" cy="6317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 rot="10800000" flipV="1">
            <a:off x="357158" y="240536"/>
            <a:ext cx="850112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Дмитрий Иванович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Собрал от 100-120 тысяч воинов, в основном москвичей, и из земель, признавших власть московского князя, ополчение.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28596" y="285728"/>
            <a:ext cx="842968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Мамай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Сумел заключить союз с литовским королем Ягайло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собрать огромное войско численностью в 100-120 тысяч человек: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татар, черкес, осетин, некоторых степных народов,  наемников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(солдаты, воюющие за деньги)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Home\Desktop\y_81e03cd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29684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Home\Desktop\11885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358246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214290"/>
            <a:ext cx="6927867" cy="423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00298" y="5715016"/>
            <a:ext cx="4357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Присекин</a:t>
            </a:r>
            <a:r>
              <a:rPr lang="ru-RU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С.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Куликовская битва</a:t>
            </a:r>
            <a:endParaRPr lang="ru-RU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4643446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«Пролилась, как дождевая туча, кровь обоих – русских сыновей и поганых…»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285728"/>
            <a:ext cx="7305671" cy="5965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000364" y="6286520"/>
            <a:ext cx="3121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Присекин</a:t>
            </a:r>
            <a:r>
              <a:rPr lang="ru-RU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С.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 победой</a:t>
            </a:r>
            <a:endParaRPr lang="ru-RU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85728"/>
            <a:ext cx="8704958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357290" y="5500702"/>
            <a:ext cx="6526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Андрияка</a:t>
            </a:r>
            <a:r>
              <a:rPr lang="ru-RU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С.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Вечная память. На поле Куликовом</a:t>
            </a:r>
            <a:endParaRPr lang="ru-RU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4500570"/>
            <a:ext cx="8681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Восемь дней простояли воины-победители на Куликовом поле, хороня погибших братьев и собирая оружие.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714357"/>
            <a:ext cx="77153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-Разорение </a:t>
            </a:r>
            <a:r>
              <a:rPr lang="ru-RU" sz="5400" dirty="0" smtClean="0">
                <a:solidFill>
                  <a:srgbClr val="002060"/>
                </a:solidFill>
              </a:rPr>
              <a:t>Рязани Батыем. </a:t>
            </a:r>
            <a:endParaRPr lang="ru-RU" sz="5400" dirty="0" smtClean="0">
              <a:solidFill>
                <a:srgbClr val="002060"/>
              </a:solidFill>
            </a:endParaRPr>
          </a:p>
          <a:p>
            <a:r>
              <a:rPr lang="ru-RU" sz="5400" dirty="0" smtClean="0">
                <a:solidFill>
                  <a:srgbClr val="002060"/>
                </a:solidFill>
              </a:rPr>
              <a:t>-</a:t>
            </a:r>
            <a:r>
              <a:rPr lang="ru-RU" sz="5400" dirty="0" smtClean="0">
                <a:solidFill>
                  <a:srgbClr val="002060"/>
                </a:solidFill>
              </a:rPr>
              <a:t>Невская </a:t>
            </a:r>
            <a:r>
              <a:rPr lang="ru-RU" sz="5400" dirty="0" smtClean="0">
                <a:solidFill>
                  <a:srgbClr val="002060"/>
                </a:solidFill>
              </a:rPr>
              <a:t>битва. </a:t>
            </a:r>
            <a:endParaRPr lang="ru-RU" sz="5400" dirty="0" smtClean="0">
              <a:solidFill>
                <a:srgbClr val="002060"/>
              </a:solidFill>
            </a:endParaRPr>
          </a:p>
          <a:p>
            <a:r>
              <a:rPr lang="ru-RU" sz="5400" dirty="0" smtClean="0">
                <a:solidFill>
                  <a:srgbClr val="002060"/>
                </a:solidFill>
              </a:rPr>
              <a:t>-</a:t>
            </a:r>
            <a:r>
              <a:rPr lang="ru-RU" sz="5400" dirty="0" smtClean="0">
                <a:solidFill>
                  <a:srgbClr val="002060"/>
                </a:solidFill>
              </a:rPr>
              <a:t>Куликовская </a:t>
            </a:r>
            <a:r>
              <a:rPr lang="ru-RU" sz="5400" dirty="0" smtClean="0">
                <a:solidFill>
                  <a:srgbClr val="002060"/>
                </a:solidFill>
              </a:rPr>
              <a:t>битва. </a:t>
            </a:r>
            <a:endParaRPr lang="ru-RU" sz="5400" dirty="0" smtClean="0">
              <a:solidFill>
                <a:srgbClr val="002060"/>
              </a:solidFill>
            </a:endParaRPr>
          </a:p>
          <a:p>
            <a:r>
              <a:rPr lang="ru-RU" sz="5400" dirty="0" smtClean="0">
                <a:solidFill>
                  <a:srgbClr val="002060"/>
                </a:solidFill>
              </a:rPr>
              <a:t>-</a:t>
            </a:r>
            <a:r>
              <a:rPr lang="ru-RU" sz="5400" dirty="0" smtClean="0">
                <a:solidFill>
                  <a:srgbClr val="002060"/>
                </a:solidFill>
              </a:rPr>
              <a:t>Ледовое </a:t>
            </a:r>
            <a:r>
              <a:rPr lang="ru-RU" sz="5400" dirty="0" smtClean="0">
                <a:solidFill>
                  <a:srgbClr val="002060"/>
                </a:solidFill>
              </a:rPr>
              <a:t>побоище.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357298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Битва на </a:t>
            </a:r>
            <a:r>
              <a:rPr lang="ru-RU" sz="7200" b="1" dirty="0" err="1" smtClean="0">
                <a:solidFill>
                  <a:srgbClr val="C00000"/>
                </a:solidFill>
              </a:rPr>
              <a:t>___________поле</a:t>
            </a:r>
            <a:endParaRPr lang="ru-RU" sz="7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mds.yandex.net/get-zen_doc/98165/pub_5c8db0abd4eea800b27482b2_5c8db32ba611ae00b42d54fc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8001056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Home\Desktop\Баскаки_собирают_дан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76262"/>
            <a:ext cx="6858047" cy="5705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785794"/>
            <a:ext cx="742955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Монголо-татарское </a:t>
            </a:r>
            <a:r>
              <a:rPr lang="ru-RU" sz="5400" b="1" dirty="0" smtClean="0">
                <a:solidFill>
                  <a:srgbClr val="00B050"/>
                </a:solidFill>
              </a:rPr>
              <a:t>нашествие на </a:t>
            </a:r>
            <a:r>
              <a:rPr lang="ru-RU" sz="5400" b="1" dirty="0" smtClean="0">
                <a:solidFill>
                  <a:srgbClr val="00B050"/>
                </a:solidFill>
              </a:rPr>
              <a:t>Русь-</a:t>
            </a:r>
          </a:p>
          <a:p>
            <a:endParaRPr lang="ru-RU" sz="5400" b="1" dirty="0" smtClean="0">
              <a:solidFill>
                <a:srgbClr val="00B050"/>
              </a:solidFill>
            </a:endParaRPr>
          </a:p>
          <a:p>
            <a:r>
              <a:rPr lang="ru-RU" sz="5400" b="1" dirty="0" smtClean="0">
                <a:solidFill>
                  <a:srgbClr val="00B050"/>
                </a:solidFill>
              </a:rPr>
              <a:t> </a:t>
            </a:r>
            <a:r>
              <a:rPr lang="ru-RU" sz="6000" b="1" dirty="0" smtClean="0">
                <a:solidFill>
                  <a:srgbClr val="C00000"/>
                </a:solidFill>
              </a:rPr>
              <a:t>1237 год –</a:t>
            </a:r>
            <a:r>
              <a:rPr lang="en-US" sz="6000" b="1" dirty="0" smtClean="0">
                <a:solidFill>
                  <a:srgbClr val="C00000"/>
                </a:solidFill>
              </a:rPr>
              <a:t>XIII</a:t>
            </a:r>
            <a:r>
              <a:rPr lang="ru-RU" sz="6000" b="1" dirty="0" smtClean="0">
                <a:solidFill>
                  <a:srgbClr val="C00000"/>
                </a:solidFill>
              </a:rPr>
              <a:t> век. 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https://ic.pics.livejournal.com/maxim_korzhov/27281949/372280/372280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571480"/>
            <a:ext cx="8299479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https://masterskaya-nevskogo.ru/wp-content/uploads/2020/07/%D0%A1%D0%B5%D1%80%D0%B3%D0%B8%D0%B9-%D0%A0%D0%B0%D0%B4%D0%BE%D0%BD%D0%B5%D0%B6%D1%81%D0%BA%D0%B8%D0%B9-%D0%B1%D0%BB%D0%B0%D0%B3%D0%BE%D1%81%D0%BB%D0%BE%D0%B2%D0%BB%D1%8F%D0%B5%D1%82-%D0%94%D0%BC%D0%B8%D1%82%D1%80%D0%B8%D1%8F-%D0%94%D0%BE%D0%BD%D1%81%D0%BA%D0%BE%D0%B3%D0%BE-%D0%BD%D0%B0-%D0%9A%D1%83%D0%BB%D0%B8%D0%BA%D0%BE%D0%B2%D1%81%D0%BA%D1%83%D1%8E-%D0%B1%D0%B8%D1%82%D0%B2%D1%83-153%D1%85114%D1%81%D0%BC.-2014%D0%B3.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https://masterskaya-nevskogo.ru/wp-content/uploads/2020/07/%D0%A1%D0%B5%D1%80%D0%B3%D0%B8%D0%B9-%D0%A0%D0%B0%D0%B4%D0%BE%D0%BD%D0%B5%D0%B6%D1%81%D0%BA%D0%B8%D0%B9-%D0%B1%D0%BB%D0%B0%D0%B3%D0%BE%D1%81%D0%BB%D0%BE%D0%B2%D0%BB%D1%8F%D0%B5%D1%82-%D0%94%D0%BC%D0%B8%D1%82%D1%80%D0%B8%D1%8F-%D0%94%D0%BE%D0%BD%D1%81%D0%BA%D0%BE%D0%B3%D0%BE-%D0%BD%D0%B0-%D0%9A%D1%83%D0%BB%D0%B8%D0%BA%D0%BE%D0%B2%D1%81%D0%BA%D1%83%D1%8E-%D0%B1%D0%B8%D1%82%D0%B2%D1%83-153%D1%85114%D1%81%D0%BC.-2014%D0%B3.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50" name="AutoShape 6" descr="https://masterskaya-nevskogo.ru/wp-content/uploads/2020/07/%D0%A1%D0%B5%D1%80%D0%B3%D0%B8%D0%B9-%D0%A0%D0%B0%D0%B4%D0%BE%D0%BD%D0%B5%D0%B6%D1%81%D0%BA%D0%B8%D0%B9-%D0%B1%D0%BB%D0%B0%D0%B3%D0%BE%D1%81%D0%BB%D0%BE%D0%B2%D0%BB%D1%8F%D0%B5%D1%82-%D0%94%D0%BC%D0%B8%D1%82%D1%80%D0%B8%D1%8F-%D0%94%D0%BE%D0%BD%D1%81%D0%BA%D0%BE%D0%B3%D0%BE-%D0%BD%D0%B0-%D0%9A%D1%83%D0%BB%D0%B8%D0%BA%D0%BE%D0%B2%D1%81%D0%BA%D1%83%D1%8E-%D0%B1%D0%B8%D1%82%D0%B2%D1%83-153%D1%85114%D1%81%D0%BC.-2014%D0%B3.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51" name="Picture 7" descr="C:\Users\Home\Desktop\18cd0ffc74486cab2d25ae373fd78cf0bc5f6c183163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14290"/>
            <a:ext cx="6075748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5" y="928670"/>
            <a:ext cx="821537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Куликовская </a:t>
            </a:r>
            <a:r>
              <a:rPr lang="ru-RU" sz="7200" b="1" dirty="0" smtClean="0">
                <a:solidFill>
                  <a:srgbClr val="C00000"/>
                </a:solidFill>
              </a:rPr>
              <a:t>битва – </a:t>
            </a:r>
          </a:p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8 </a:t>
            </a:r>
            <a:r>
              <a:rPr lang="ru-RU" sz="7200" b="1" dirty="0" smtClean="0">
                <a:solidFill>
                  <a:srgbClr val="C00000"/>
                </a:solidFill>
              </a:rPr>
              <a:t>сентября 1380г.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189</TotalTime>
  <Words>153</Words>
  <Application>Microsoft Office PowerPoint</Application>
  <PresentationFormat>Экран (4:3)</PresentationFormat>
  <Paragraphs>25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Home</cp:lastModifiedBy>
  <cp:revision>31</cp:revision>
  <dcterms:created xsi:type="dcterms:W3CDTF">2010-08-29T11:07:27Z</dcterms:created>
  <dcterms:modified xsi:type="dcterms:W3CDTF">2020-08-12T17:58:59Z</dcterms:modified>
</cp:coreProperties>
</file>