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6" r:id="rId2"/>
    <p:sldId id="271" r:id="rId3"/>
    <p:sldId id="270" r:id="rId4"/>
    <p:sldId id="266" r:id="rId5"/>
    <p:sldId id="258" r:id="rId6"/>
    <p:sldId id="259" r:id="rId7"/>
    <p:sldId id="268" r:id="rId8"/>
    <p:sldId id="261" r:id="rId9"/>
    <p:sldId id="267" r:id="rId10"/>
    <p:sldId id="264" r:id="rId11"/>
    <p:sldId id="265" r:id="rId12"/>
    <p:sldId id="262" r:id="rId13"/>
    <p:sldId id="25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41" autoAdjust="0"/>
  </p:normalViewPr>
  <p:slideViewPr>
    <p:cSldViewPr>
      <p:cViewPr varScale="1">
        <p:scale>
          <a:sx n="66" d="100"/>
          <a:sy n="66" d="100"/>
        </p:scale>
        <p:origin x="-101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47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E404C-DA77-4F86-A5EA-99216E249099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870C42-21D6-457C-92B0-5849EAA32E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hl.mailru.su/mcached?q=%D0%B3%D0%B5%D0%BD%D0%B4%D0%B5%D1%80%D0%BD%D0%BE%D0%B5%20%D0%B2%D0%BE%D1%81%D0%BF%D0%B8%D1%82%D0%B0%D0%BD%D0%B8%D0%B5%20%D1%80%D0%B0%D0%BD%D0%BD%D0%B8%D0%B9%20%D0%B2%D0%BE%D0%B7%D1%80%D0%B0%D1%81%D1%82&amp;qurl=http://www.maam.ru/detskijsad/konsultacija-na-temu-gendernoe-vospitanie-v-ranem-vozraste.html&amp;c=14-1:207-2&amp;r=7563585&amp;frm=webhsm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hl.mailru.su/mcached?q=%D0%B3%D0%B5%D0%BD%D0%B4%D0%B5%D1%80%D0%BD%D0%BE%D0%B5%20%D0%B2%D0%BE%D1%81%D0%BF%D0%B8%D1%82%D0%B0%D0%BD%D0%B8%D0%B5%20%D1%80%D0%B0%D0%BD%D0%BD%D0%B8%D0%B9%20%D0%B2%D0%BE%D0%B7%D1%80%D0%B0%D1%81%D1%82&amp;qurl=http://www.maam.ru/detskijsad/konsultacija-na-temu-gendernoe-vospitanie-v-ranem-vozraste.html&amp;c=14-1:207-2&amp;r=7563585&amp;frm=webhsm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7772400" cy="1800200"/>
          </a:xfrm>
        </p:spPr>
        <p:txBody>
          <a:bodyPr>
            <a:noAutofit/>
          </a:bodyPr>
          <a:lstStyle/>
          <a:p>
            <a:r>
              <a:rPr lang="ru-RU" b="1" dirty="0" err="1" smtClean="0">
                <a:solidFill>
                  <a:srgbClr val="FF0000"/>
                </a:solidFill>
              </a:rPr>
              <a:t>Гендерное</a:t>
            </a:r>
            <a:r>
              <a:rPr lang="ru-RU" b="1" dirty="0" smtClean="0">
                <a:solidFill>
                  <a:srgbClr val="FF0000"/>
                </a:solidFill>
              </a:rPr>
              <a:t> воспитание детей раннего возраста в условиях ДОУ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3" name="Подзаголовок 1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Pictures\генд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8604448" cy="46531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Предметно-пространственная среда для мальчиков</a:t>
            </a:r>
            <a:endParaRPr lang="ru-RU" dirty="0"/>
          </a:p>
        </p:txBody>
      </p:sp>
      <p:pic>
        <p:nvPicPr>
          <p:cNvPr id="2050" name="Picture 2" descr="C:\Users\User\Pictures\20180220_15102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00200"/>
            <a:ext cx="4032448" cy="4525963"/>
          </a:xfrm>
          <a:prstGeom prst="rect">
            <a:avLst/>
          </a:prstGeom>
          <a:noFill/>
        </p:spPr>
      </p:pic>
      <p:pic>
        <p:nvPicPr>
          <p:cNvPr id="2051" name="Picture 3" descr="C:\Users\User\Pictures\20180220_15105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00200"/>
            <a:ext cx="3816424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Предметно-пространственная среда для девочек</a:t>
            </a:r>
            <a:endParaRPr lang="ru-RU" dirty="0"/>
          </a:p>
        </p:txBody>
      </p:sp>
      <p:pic>
        <p:nvPicPr>
          <p:cNvPr id="3074" name="Picture 2" descr="C:\Users\User\Pictures\20180220_15113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00200"/>
            <a:ext cx="3888432" cy="4525963"/>
          </a:xfrm>
          <a:prstGeom prst="rect">
            <a:avLst/>
          </a:prstGeom>
          <a:noFill/>
        </p:spPr>
      </p:pic>
      <p:pic>
        <p:nvPicPr>
          <p:cNvPr id="3075" name="Picture 3" descr="C:\Users\User\Pictures\20180220_15114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00200"/>
            <a:ext cx="3744416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640960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b="1" i="1" dirty="0" smtClean="0"/>
              <a:t>Рекомендации родителям</a:t>
            </a:r>
          </a:p>
          <a:p>
            <a:pPr marL="342900" indent="-342900"/>
            <a:endParaRPr lang="ru-RU" dirty="0" smtClean="0"/>
          </a:p>
          <a:p>
            <a:r>
              <a:rPr lang="ru-RU" sz="1400" dirty="0" smtClean="0"/>
              <a:t>- Никогда не забывайте, что перед вами не просто ребенок, а мальчик или девочка с присущими им особенностями восприятия, мышления, эмоций. Воспитывать, обучать и даже любить их надо по-разному, но обязательно очень любить.</a:t>
            </a:r>
          </a:p>
          <a:p>
            <a:r>
              <a:rPr lang="ru-RU" sz="1400" dirty="0" smtClean="0"/>
              <a:t>- Никогда не сравнивайте мальчиков и девочек, не ставьте одних в пример другим: они разные даже по биологическому возрасту - девочки обычно старше ровесников-мальчиков.</a:t>
            </a:r>
          </a:p>
          <a:p>
            <a:r>
              <a:rPr lang="ru-RU" sz="1400" dirty="0" smtClean="0"/>
              <a:t>- Помните, что, когда женщина воспитывает и обучает мальчиков (а мужчина - девочек), ей мало пригодится собственный детский опыт и сравнивать себя в детстве с ними - неверно и бесполезно.</a:t>
            </a:r>
          </a:p>
          <a:p>
            <a:r>
              <a:rPr lang="ru-RU" sz="1400" dirty="0" smtClean="0"/>
              <a:t>- Если вам надо отругать девочку, не спешите выказывать свое отношение к ней - бурная эмоциональная реакция помешает ей понять, за что ее ругают, сначала разберите, в чем ее ошибка.</a:t>
            </a:r>
          </a:p>
          <a:p>
            <a:r>
              <a:rPr lang="ru-RU" sz="1400" dirty="0" smtClean="0"/>
              <a:t>- Ругая мальчика, изложите кратко и точно, чем вы недовольны, т.к. он не может длительно удерживать эмоциональное напряжение, его мозг как бы отключит слуховой канал, и ребенок перестанет вас слушать и слышать.</a:t>
            </a:r>
          </a:p>
          <a:p>
            <a:r>
              <a:rPr lang="ru-RU" sz="1400" dirty="0" smtClean="0"/>
              <a:t>- Знайте, что девочки могут капризничать, казалось бы, без причины или по незначительным поводам из-за усталости (истощение правого «эмоционального» полушария мозга), мальчики в этом случае истощаются интеллектуально (снижение активности левого «рационально-логического» полушария). Ругать их за это не только бесполезно, но и безнравственно.</a:t>
            </a:r>
          </a:p>
          <a:p>
            <a:r>
              <a:rPr lang="ru-RU" sz="1400" dirty="0" smtClean="0"/>
              <a:t>- Мы часто любим в ребенке результаты своих трудов, а если результатов нет, виноват не ребенок, а мы, потому что не сумели его научить, бойтесь списывать свою некомпетентность, свои неудачи на ребенка. Это </a:t>
            </a:r>
            <a:r>
              <a:rPr lang="ru-RU" sz="1400" b="1" i="1" dirty="0" smtClean="0"/>
              <a:t>вы</a:t>
            </a:r>
            <a:r>
              <a:rPr lang="ru-RU" sz="1400" dirty="0" smtClean="0"/>
              <a:t> родитель, а не он. К сожалению, мы любим тех, кого умеем научить.</a:t>
            </a:r>
          </a:p>
          <a:p>
            <a:r>
              <a:rPr lang="ru-RU" sz="1400" dirty="0" smtClean="0"/>
              <a:t>- Помните: для ребенка чего-то не уметь, чего-то не знать - нормальное положение вещей, на то он и ребенок. Этим нельзя попрекать, стыдно самодовольно демонстрировать перед ребенком свое превосходство в знаниях.</a:t>
            </a:r>
          </a:p>
          <a:p>
            <a:r>
              <a:rPr lang="ru-RU" sz="1400" dirty="0" smtClean="0"/>
              <a:t>- Признайте за ребенком право на индивидуальность, право быть другим.</a:t>
            </a:r>
          </a:p>
          <a:p>
            <a:r>
              <a:rPr lang="ru-RU" sz="1400" dirty="0" smtClean="0"/>
              <a:t>- Для успешного воспитания мы должны превратить свои требования в хотения ребенка.</a:t>
            </a:r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Консультация на тему_ «Гендерное воспитание в раннем возрасте». Воспитателям детских садов, школьным учителям и педагогам - Маам.ру_files\item_23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8680"/>
            <a:ext cx="6048672" cy="453244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0800000" flipV="1">
            <a:off x="827584" y="4725144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Из всего вышесказанного можно сделать важный вывод: мальчики и девочки – это два разных мира. С присущем им особенностями: восприятия, мышления, эмоции.</a:t>
            </a:r>
          </a:p>
          <a:p>
            <a:r>
              <a:rPr lang="ru-RU" b="1" dirty="0" smtClean="0"/>
              <a:t>И поэтому воспитывать, обучать и даже любить мальчиков и девочек надо по-разному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7"/>
            <a:ext cx="7774632" cy="1584175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/>
              <a:t>Список используемой литературы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844824"/>
            <a:ext cx="7232848" cy="379397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ФГОС ДО </a:t>
            </a:r>
          </a:p>
          <a:p>
            <a:pPr algn="l"/>
            <a:r>
              <a:rPr lang="ru-RU" sz="2000" dirty="0" err="1" smtClean="0">
                <a:solidFill>
                  <a:schemeClr val="tx1"/>
                </a:solidFill>
              </a:rPr>
              <a:t>Еремеева</a:t>
            </a:r>
            <a:r>
              <a:rPr lang="ru-RU" sz="2000" dirty="0" smtClean="0">
                <a:solidFill>
                  <a:schemeClr val="tx1"/>
                </a:solidFill>
              </a:rPr>
              <a:t> В.Д. «Мальчики и девочки: Учить по-разному, любить по-разному»</a:t>
            </a:r>
          </a:p>
          <a:p>
            <a:pPr algn="l"/>
            <a:r>
              <a:rPr lang="ru-RU" sz="2000" dirty="0" err="1" smtClean="0">
                <a:solidFill>
                  <a:schemeClr val="tx1"/>
                </a:solidFill>
              </a:rPr>
              <a:t>Доронова</a:t>
            </a:r>
            <a:r>
              <a:rPr lang="ru-RU" sz="2000" dirty="0" smtClean="0">
                <a:solidFill>
                  <a:schemeClr val="tx1"/>
                </a:solidFill>
              </a:rPr>
              <a:t> Т.Н. «Девочки и мальчики 3-4 лет в семье и детском саду»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</a:rPr>
              <a:t>Ефремова В.Д., </a:t>
            </a:r>
            <a:r>
              <a:rPr lang="ru-RU" sz="2000" dirty="0" err="1" smtClean="0">
                <a:solidFill>
                  <a:schemeClr val="tx1"/>
                </a:solidFill>
              </a:rPr>
              <a:t>Хризман</a:t>
            </a:r>
            <a:r>
              <a:rPr lang="ru-RU" sz="2000" dirty="0" smtClean="0">
                <a:solidFill>
                  <a:schemeClr val="tx1"/>
                </a:solidFill>
              </a:rPr>
              <a:t> Т.П. «Мальчики и девочки- два разных мира»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Nsportal.ru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Maam.ru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6) приобщение детей к </a:t>
            </a:r>
            <a:r>
              <a:rPr lang="ru-RU" sz="2000" dirty="0" err="1" smtClean="0"/>
              <a:t>социокультурным</a:t>
            </a:r>
            <a:r>
              <a:rPr lang="ru-RU" sz="2000" dirty="0" smtClean="0"/>
              <a:t> нормам, традициям семьи, общества и </a:t>
            </a:r>
            <a:r>
              <a:rPr lang="ru-RU" sz="2000" dirty="0" err="1" smtClean="0"/>
              <a:t>гос</a:t>
            </a:r>
            <a:r>
              <a:rPr lang="ru-RU" sz="2000" dirty="0" smtClean="0"/>
              <a:t>.</a:t>
            </a:r>
            <a:r>
              <a:rPr lang="ru-RU" sz="2000" dirty="0" smtClean="0"/>
              <a:t> создания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</a:t>
            </a:r>
            <a:r>
              <a:rPr lang="ru-RU" sz="2000" dirty="0" smtClean="0"/>
              <a:t>; </a:t>
            </a:r>
            <a:r>
              <a:rPr lang="ru-RU" sz="2000" dirty="0" err="1" smtClean="0"/>
              <a:t>госуударства</a:t>
            </a:r>
            <a:r>
              <a:rPr lang="ru-RU" sz="2000" dirty="0" smtClean="0"/>
              <a:t>;</a:t>
            </a:r>
            <a:endParaRPr lang="ru-RU" sz="2000" dirty="0"/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Целевая аудитория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84575"/>
          </a:xfrm>
        </p:spPr>
        <p:txBody>
          <a:bodyPr>
            <a:normAutofit/>
          </a:bodyPr>
          <a:lstStyle/>
          <a:p>
            <a:r>
              <a:rPr lang="ru-RU" dirty="0" smtClean="0"/>
              <a:t>Родители детей раннего возраста</a:t>
            </a:r>
          </a:p>
          <a:p>
            <a:r>
              <a:rPr lang="ru-RU" dirty="0" smtClean="0"/>
              <a:t>Воспитатели детей раннего возраста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Место проведения</a:t>
            </a:r>
          </a:p>
          <a:p>
            <a:pPr>
              <a:buNone/>
            </a:pPr>
            <a:r>
              <a:rPr lang="ru-RU" dirty="0" smtClean="0"/>
              <a:t>Помещение группы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Форма проведения </a:t>
            </a:r>
          </a:p>
          <a:p>
            <a:pPr>
              <a:buNone/>
            </a:pPr>
            <a:r>
              <a:rPr lang="ru-RU" dirty="0" smtClean="0"/>
              <a:t>Родительское собрание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584176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</a:rPr>
              <a:t>Ге́ндер</a:t>
            </a:r>
            <a:r>
              <a:rPr lang="ru-RU" sz="1800" b="1" dirty="0" smtClean="0">
                <a:solidFill>
                  <a:srgbClr val="C00000"/>
                </a:solidFill>
              </a:rPr>
              <a:t> (англ. </a:t>
            </a:r>
            <a:r>
              <a:rPr lang="ru-RU" sz="1800" b="1" i="1" dirty="0" err="1" smtClean="0">
                <a:solidFill>
                  <a:srgbClr val="C00000"/>
                </a:solidFill>
              </a:rPr>
              <a:t>gender</a:t>
            </a:r>
            <a:r>
              <a:rPr lang="ru-RU" sz="1800" b="1" dirty="0" smtClean="0">
                <a:solidFill>
                  <a:srgbClr val="C00000"/>
                </a:solidFill>
              </a:rPr>
              <a:t>, от лат. </a:t>
            </a:r>
            <a:r>
              <a:rPr lang="ru-RU" sz="1800" b="1" i="1" dirty="0" err="1" smtClean="0">
                <a:solidFill>
                  <a:srgbClr val="C00000"/>
                </a:solidFill>
              </a:rPr>
              <a:t>genus</a:t>
            </a:r>
            <a:r>
              <a:rPr lang="ru-RU" sz="1800" b="1" dirty="0" smtClean="0">
                <a:solidFill>
                  <a:srgbClr val="C00000"/>
                </a:solidFill>
              </a:rPr>
              <a:t> «род») — это психосоциальный пол, определяющий поведение человека в обществе и то, как это поведение воспринимается. Это то </a:t>
            </a:r>
            <a:r>
              <a:rPr lang="ru-RU" sz="1800" b="1" dirty="0" err="1" smtClean="0">
                <a:solidFill>
                  <a:srgbClr val="C00000"/>
                </a:solidFill>
              </a:rPr>
              <a:t>полоролевое</a:t>
            </a:r>
            <a:r>
              <a:rPr lang="ru-RU" sz="1800" b="1" dirty="0" smtClean="0">
                <a:solidFill>
                  <a:srgbClr val="C00000"/>
                </a:solidFill>
              </a:rPr>
              <a:t> поведение, которое определяет </a:t>
            </a:r>
            <a:br>
              <a:rPr lang="ru-RU" sz="1800" b="1" dirty="0" smtClean="0">
                <a:solidFill>
                  <a:srgbClr val="C00000"/>
                </a:solidFill>
              </a:rPr>
            </a:br>
            <a:r>
              <a:rPr lang="ru-RU" sz="1800" b="1" dirty="0" smtClean="0">
                <a:solidFill>
                  <a:srgbClr val="C00000"/>
                </a:solidFill>
              </a:rPr>
              <a:t>отношение с другими людьми: друзьями, коллегами, одноклассниками, родителями, случайными прохожими и т. д.</a:t>
            </a:r>
            <a:r>
              <a:rPr lang="ru-RU" sz="1800" b="1" dirty="0" smtClean="0"/>
              <a:t/>
            </a:r>
            <a:br>
              <a:rPr lang="ru-RU" sz="1800" b="1" dirty="0" smtClean="0"/>
            </a:br>
            <a:endParaRPr lang="ru-RU" sz="1800" b="1" dirty="0"/>
          </a:p>
        </p:txBody>
      </p:sp>
      <p:pic>
        <p:nvPicPr>
          <p:cNvPr id="4098" name="Picture 2" descr="C:\Users\User\Pictures\гендерное фото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5661" y="1600200"/>
            <a:ext cx="5972678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636198"/>
            <a:ext cx="9144000" cy="723274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/>
              <a:t>Педагогам, воспитателям и родителям нужно учитывать </a:t>
            </a:r>
            <a:r>
              <a:rPr lang="ru-RU" sz="2000" dirty="0" err="1" smtClean="0"/>
              <a:t>гендерный</a:t>
            </a:r>
            <a:r>
              <a:rPr lang="ru-RU" sz="2000" dirty="0" smtClean="0"/>
              <a:t> фактор в воспитательном процессе, прежде всего потому, что развитие личности, в основе которого стоит формирование человеком своих жизненных ролей, не может быть гармоничным без </a:t>
            </a:r>
            <a:r>
              <a:rPr lang="ru-RU" sz="2000" dirty="0" err="1" smtClean="0"/>
              <a:t>гендерно-ролевой</a:t>
            </a:r>
            <a:r>
              <a:rPr lang="ru-RU" sz="2000" dirty="0" smtClean="0"/>
              <a:t> социализации.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Воспитатель должен знать, что недостатки формирования </a:t>
            </a:r>
            <a:r>
              <a:rPr lang="ru-RU" sz="2000" dirty="0" err="1" smtClean="0"/>
              <a:t>гендерных</a:t>
            </a:r>
            <a:r>
              <a:rPr lang="ru-RU" sz="2000" dirty="0" smtClean="0"/>
              <a:t> ролей приводят к нарушению половой и </a:t>
            </a:r>
            <a:r>
              <a:rPr lang="ru-RU" sz="2000" dirty="0" err="1" smtClean="0"/>
              <a:t>гендерной</a:t>
            </a:r>
            <a:r>
              <a:rPr lang="ru-RU" sz="2000" dirty="0" smtClean="0"/>
              <a:t> идентичности, а это, в частности может причинить проблемы в будущих половых контактах, семейной жизни, воспитании детей.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Следует знать, что каждому возрасту свойственны свои особенности, которые требуют индивидуального подхода. Решающей является обстановка в семье. Не стоит также бояться детских вопросов на эту тему.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Следует отметить, что </a:t>
            </a:r>
            <a:r>
              <a:rPr lang="ru-RU" sz="2000" dirty="0" err="1" smtClean="0"/>
              <a:t>гендерное</a:t>
            </a:r>
            <a:r>
              <a:rPr lang="ru-RU" sz="2000" dirty="0" smtClean="0"/>
              <a:t> воспитание не является чем-то изолированным и независимым от воспитания вообще. Чтобы его проводить, должно существовать полное доверие между родителями и детьми, что возможно при условии мягкой, спокойной, выдержанно и доброжелательной атмосферы.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 smtClean="0"/>
              <a:t>Гендерное</a:t>
            </a:r>
            <a:r>
              <a:rPr lang="ru-RU" sz="2000" dirty="0" smtClean="0"/>
              <a:t> воспитание ребёнка начинается уже с момента его рождения и длится на протяжении всей жизни. 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 smtClean="0"/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0"/>
            <a:ext cx="8496944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Участники </a:t>
            </a:r>
            <a:r>
              <a:rPr lang="ru-RU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гендерного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воспитания это семья, педагогический коллектив дошкольного учреждения и окружение ребенка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7355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период </a:t>
            </a:r>
            <a:r>
              <a:rPr lang="ru-RU" sz="2000" b="1" dirty="0" smtClean="0">
                <a:solidFill>
                  <a:srgbClr val="FF0000"/>
                </a:solidFill>
                <a:hlinkClick r:id="rId2"/>
              </a:rPr>
              <a:t>раннего</a:t>
            </a:r>
            <a:r>
              <a:rPr lang="ru-RU" sz="2000" b="1" dirty="0" smtClean="0">
                <a:solidFill>
                  <a:srgbClr val="FF0000"/>
                </a:solidFill>
              </a:rPr>
              <a:t> </a:t>
            </a:r>
            <a:r>
              <a:rPr lang="ru-RU" sz="2000" dirty="0" smtClean="0"/>
              <a:t>и дошкольного детства у всех малышей независимо от места их проживания раскрываются те уникальные возможности, которые даны ему своим полом.</a:t>
            </a:r>
          </a:p>
          <a:p>
            <a:endParaRPr lang="ru-RU" sz="2000" dirty="0" smtClean="0"/>
          </a:p>
          <a:p>
            <a:r>
              <a:rPr lang="ru-RU" sz="2000" dirty="0" smtClean="0"/>
              <a:t>Общеизвестно, что в возрасте </a:t>
            </a:r>
            <a:r>
              <a:rPr lang="ru-RU" sz="2000" b="1" dirty="0" smtClean="0">
                <a:solidFill>
                  <a:srgbClr val="FF0000"/>
                </a:solidFill>
              </a:rPr>
              <a:t>2-3года</a:t>
            </a:r>
            <a:r>
              <a:rPr lang="ru-RU" sz="2000" dirty="0" smtClean="0"/>
              <a:t> ребёнок начинает понимать, что он либо девочка, либо мальчик. </a:t>
            </a:r>
          </a:p>
          <a:p>
            <a:r>
              <a:rPr lang="ru-RU" sz="2000" dirty="0" smtClean="0"/>
              <a:t>С </a:t>
            </a:r>
            <a:r>
              <a:rPr lang="ru-RU" sz="2000" b="1" dirty="0" smtClean="0">
                <a:solidFill>
                  <a:srgbClr val="FF0000"/>
                </a:solidFill>
              </a:rPr>
              <a:t>4 до 7 лет </a:t>
            </a:r>
            <a:r>
              <a:rPr lang="ru-RU" sz="2000" dirty="0" smtClean="0"/>
              <a:t>формируется </a:t>
            </a:r>
            <a:r>
              <a:rPr lang="ru-RU" sz="2000" b="1" dirty="0" err="1" smtClean="0">
                <a:hlinkClick r:id="rId2"/>
              </a:rPr>
              <a:t>гендерная</a:t>
            </a:r>
            <a:r>
              <a:rPr lang="ru-RU" sz="2000" b="1" dirty="0" smtClean="0"/>
              <a:t> устойчивость</a:t>
            </a:r>
            <a:r>
              <a:rPr lang="ru-RU" sz="2000" dirty="0" smtClean="0"/>
              <a:t>. Дети уже осознают, что мальчики становятся мужчинами, а девочки становятся женщинами и что </a:t>
            </a:r>
            <a:r>
              <a:rPr lang="ru-RU" sz="2000" dirty="0" err="1" smtClean="0"/>
              <a:t>гендер</a:t>
            </a:r>
            <a:r>
              <a:rPr lang="ru-RU" sz="2000" dirty="0" smtClean="0"/>
              <a:t> не изменится.</a:t>
            </a:r>
          </a:p>
          <a:p>
            <a:pPr algn="ctr"/>
            <a:r>
              <a:rPr lang="ru-RU" sz="2000" b="1" dirty="0" smtClean="0"/>
              <a:t>Задачи</a:t>
            </a:r>
          </a:p>
          <a:p>
            <a:pPr algn="ctr"/>
            <a:endParaRPr lang="ru-RU" sz="2000" b="1" dirty="0" smtClean="0"/>
          </a:p>
          <a:p>
            <a:r>
              <a:rPr lang="ru-RU" sz="2000" dirty="0" smtClean="0"/>
              <a:t>-Формировать систему представлений о маме и папе, особенностях их поведения</a:t>
            </a:r>
          </a:p>
          <a:p>
            <a:pPr>
              <a:buFontTx/>
              <a:buChar char="-"/>
            </a:pPr>
            <a:r>
              <a:rPr lang="ru-RU" sz="2000" dirty="0" smtClean="0"/>
              <a:t>Умение </a:t>
            </a:r>
            <a:r>
              <a:rPr lang="ru-RU" sz="2000" dirty="0" err="1" smtClean="0"/>
              <a:t>диффиринцировать</a:t>
            </a:r>
            <a:r>
              <a:rPr lang="ru-RU" sz="2000" dirty="0" smtClean="0"/>
              <a:t> себя от представителей другого пола, принятие своего физического облика.</a:t>
            </a:r>
          </a:p>
          <a:p>
            <a:pPr>
              <a:buFontTx/>
              <a:buChar char="-"/>
            </a:pPr>
            <a:r>
              <a:rPr lang="ru-RU" sz="2000" dirty="0" smtClean="0"/>
              <a:t>Создание насыщенной многофункциональной среды в группе для девочек и мальчиков с акцентом на </a:t>
            </a:r>
            <a:r>
              <a:rPr lang="ru-RU" sz="2000" dirty="0" err="1" smtClean="0"/>
              <a:t>гендерную</a:t>
            </a:r>
            <a:r>
              <a:rPr lang="ru-RU" sz="2000" dirty="0" smtClean="0"/>
              <a:t> идентичность.</a:t>
            </a:r>
          </a:p>
          <a:p>
            <a:pPr algn="ctr"/>
            <a:r>
              <a:rPr lang="ru-RU" sz="2000" b="1" dirty="0" smtClean="0"/>
              <a:t>Цели</a:t>
            </a:r>
          </a:p>
          <a:p>
            <a:pPr algn="ctr"/>
            <a:endParaRPr lang="ru-RU" sz="2000" b="1" dirty="0" smtClean="0"/>
          </a:p>
          <a:p>
            <a:r>
              <a:rPr lang="ru-RU" sz="2000" dirty="0" smtClean="0"/>
              <a:t>- Способствовать благоприятному </a:t>
            </a:r>
            <a:r>
              <a:rPr lang="ru-RU" sz="2000" b="1" dirty="0" smtClean="0">
                <a:hlinkClick r:id="rId2"/>
              </a:rPr>
              <a:t>воспитанию</a:t>
            </a:r>
            <a:r>
              <a:rPr lang="ru-RU" sz="2000" b="1" dirty="0" smtClean="0"/>
              <a:t> в группе </a:t>
            </a:r>
            <a:r>
              <a:rPr lang="ru-RU" sz="2000" b="1" dirty="0" smtClean="0">
                <a:hlinkClick r:id="rId2"/>
              </a:rPr>
              <a:t>раннего</a:t>
            </a:r>
            <a:r>
              <a:rPr lang="ru-RU" sz="2000" b="1" dirty="0" smtClean="0"/>
              <a:t> </a:t>
            </a:r>
            <a:r>
              <a:rPr lang="ru-RU" sz="2000" b="1" dirty="0" smtClean="0">
                <a:hlinkClick r:id="rId2"/>
              </a:rPr>
              <a:t>возраста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-Создать условия в группе </a:t>
            </a:r>
            <a:r>
              <a:rPr lang="ru-RU" sz="2000" b="1" dirty="0" smtClean="0">
                <a:hlinkClick r:id="rId2"/>
              </a:rPr>
              <a:t>раннего</a:t>
            </a:r>
            <a:r>
              <a:rPr lang="ru-RU" sz="2000" b="1" dirty="0" smtClean="0"/>
              <a:t> </a:t>
            </a:r>
            <a:r>
              <a:rPr lang="ru-RU" sz="2000" b="1" dirty="0" smtClean="0">
                <a:hlinkClick r:id="rId2"/>
              </a:rPr>
              <a:t>возраста</a:t>
            </a:r>
            <a:r>
              <a:rPr lang="ru-RU" sz="2000" b="1" dirty="0" smtClean="0"/>
              <a:t> для </a:t>
            </a:r>
            <a:r>
              <a:rPr lang="ru-RU" sz="2000" b="1" dirty="0" err="1" smtClean="0">
                <a:hlinkClick r:id="rId2"/>
              </a:rPr>
              <a:t>гендерного</a:t>
            </a:r>
            <a:r>
              <a:rPr lang="ru-RU" sz="2000" b="1" dirty="0" smtClean="0"/>
              <a:t> </a:t>
            </a:r>
            <a:r>
              <a:rPr lang="ru-RU" sz="2000" b="1" dirty="0" smtClean="0">
                <a:hlinkClick r:id="rId2"/>
              </a:rPr>
              <a:t>воспитания</a:t>
            </a:r>
            <a:r>
              <a:rPr lang="ru-RU" sz="2000" b="1" dirty="0" smtClean="0"/>
              <a:t> детей</a:t>
            </a:r>
            <a:r>
              <a:rPr lang="ru-RU" sz="2000" dirty="0" smtClean="0"/>
              <a:t>;</a:t>
            </a:r>
          </a:p>
          <a:p>
            <a:r>
              <a:rPr lang="ru-RU" sz="2000" dirty="0" smtClean="0"/>
              <a:t>-Повысить компетентность родителей в вопросах </a:t>
            </a:r>
            <a:r>
              <a:rPr lang="ru-RU" sz="2000" b="1" dirty="0" err="1" smtClean="0">
                <a:hlinkClick r:id="rId2"/>
              </a:rPr>
              <a:t>гендерного</a:t>
            </a:r>
            <a:r>
              <a:rPr lang="ru-RU" sz="2000" b="1" dirty="0" smtClean="0"/>
              <a:t> </a:t>
            </a:r>
            <a:r>
              <a:rPr lang="ru-RU" sz="2000" b="1" dirty="0" smtClean="0">
                <a:hlinkClick r:id="rId2"/>
              </a:rPr>
              <a:t>воспитания</a:t>
            </a:r>
            <a:r>
              <a:rPr lang="ru-RU" sz="2000" b="1" dirty="0" smtClean="0"/>
              <a:t> детей </a:t>
            </a:r>
            <a:r>
              <a:rPr lang="ru-RU" sz="2000" b="1" dirty="0" smtClean="0">
                <a:hlinkClick r:id="rId2"/>
              </a:rPr>
              <a:t>раннего</a:t>
            </a:r>
            <a:r>
              <a:rPr lang="ru-RU" sz="2000" b="1" dirty="0" smtClean="0"/>
              <a:t> </a:t>
            </a:r>
            <a:r>
              <a:rPr lang="ru-RU" sz="2000" b="1" dirty="0" smtClean="0">
                <a:hlinkClick r:id="rId2"/>
              </a:rPr>
              <a:t>возраста</a:t>
            </a:r>
            <a:endParaRPr lang="ru-RU" sz="2000" dirty="0" smtClean="0"/>
          </a:p>
          <a:p>
            <a:endParaRPr lang="ru-RU" sz="1600" dirty="0" smtClean="0"/>
          </a:p>
          <a:p>
            <a:endParaRPr lang="ru-RU" sz="16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развития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908721"/>
            <a:ext cx="4040188" cy="43204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мальчиков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340768"/>
            <a:ext cx="4040188" cy="4785395"/>
          </a:xfrm>
        </p:spPr>
        <p:txBody>
          <a:bodyPr>
            <a:noAutofit/>
          </a:bodyPr>
          <a:lstStyle/>
          <a:p>
            <a:r>
              <a:rPr lang="ru-RU" sz="1800" dirty="0" smtClean="0"/>
              <a:t>Обучение на </a:t>
            </a:r>
            <a:r>
              <a:rPr lang="ru-RU" sz="1800" b="1" dirty="0" smtClean="0"/>
              <a:t>зрительном восприятии</a:t>
            </a:r>
          </a:p>
          <a:p>
            <a:r>
              <a:rPr lang="ru-RU" sz="1800" dirty="0" smtClean="0"/>
              <a:t>Доминирует образно-чувствительная сфера.</a:t>
            </a:r>
          </a:p>
          <a:p>
            <a:r>
              <a:rPr lang="ru-RU" sz="1800" dirty="0" smtClean="0"/>
              <a:t>Важна оценка, что он достиг результата.</a:t>
            </a:r>
          </a:p>
          <a:p>
            <a:r>
              <a:rPr lang="ru-RU" sz="1800" dirty="0" smtClean="0"/>
              <a:t>Свойственно изменчивое настроение, их сложно успокоить.</a:t>
            </a:r>
          </a:p>
          <a:p>
            <a:r>
              <a:rPr lang="ru-RU" sz="1800" dirty="0" smtClean="0"/>
              <a:t>Любят совместные игры, соревнования между собой, устраивают потасовки. Игры подвижные и более шумные.</a:t>
            </a:r>
          </a:p>
          <a:p>
            <a:r>
              <a:rPr lang="ru-RU" sz="1800" dirty="0" smtClean="0"/>
              <a:t>Используют для игр все предоставленное пространство. </a:t>
            </a:r>
          </a:p>
          <a:p>
            <a:r>
              <a:rPr lang="ru-RU" sz="1800" dirty="0" smtClean="0"/>
              <a:t>Интересуются устройством вещей, используют одну игрушку для разных целей.</a:t>
            </a:r>
            <a:endParaRPr lang="ru-RU" sz="1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764705"/>
            <a:ext cx="4041775" cy="576063"/>
          </a:xfrm>
        </p:spPr>
        <p:txBody>
          <a:bodyPr>
            <a:normAutofit/>
          </a:bodyPr>
          <a:lstStyle/>
          <a:p>
            <a:r>
              <a:rPr lang="ru-RU" dirty="0" smtClean="0"/>
              <a:t>девочек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196752"/>
            <a:ext cx="4041775" cy="4929411"/>
          </a:xfrm>
        </p:spPr>
        <p:txBody>
          <a:bodyPr>
            <a:noAutofit/>
          </a:bodyPr>
          <a:lstStyle/>
          <a:p>
            <a:r>
              <a:rPr lang="ru-RU" sz="1800" dirty="0" smtClean="0"/>
              <a:t>Обучение </a:t>
            </a:r>
            <a:r>
              <a:rPr lang="ru-RU" sz="1800" b="1" dirty="0" smtClean="0"/>
              <a:t>на слуховом</a:t>
            </a:r>
            <a:r>
              <a:rPr lang="ru-RU" sz="1800" dirty="0" smtClean="0"/>
              <a:t> </a:t>
            </a:r>
            <a:r>
              <a:rPr lang="ru-RU" sz="1800" b="1" dirty="0" smtClean="0"/>
              <a:t>восприятии </a:t>
            </a:r>
            <a:r>
              <a:rPr lang="ru-RU" sz="1800" dirty="0" smtClean="0"/>
              <a:t>;</a:t>
            </a:r>
          </a:p>
          <a:p>
            <a:r>
              <a:rPr lang="ru-RU" sz="1800" dirty="0" smtClean="0"/>
              <a:t>Любят похвалу, восхищение ими среди детей и родителей;</a:t>
            </a:r>
          </a:p>
          <a:p>
            <a:r>
              <a:rPr lang="ru-RU" sz="1800" dirty="0" smtClean="0"/>
              <a:t>Обучение идет от простого к сложному (с поэтапным объяснением);</a:t>
            </a:r>
          </a:p>
          <a:p>
            <a:r>
              <a:rPr lang="ru-RU" sz="1800" dirty="0" smtClean="0"/>
              <a:t>Полезно использовать задания на повторение;</a:t>
            </a:r>
          </a:p>
          <a:p>
            <a:r>
              <a:rPr lang="ru-RU" sz="1800" dirty="0" smtClean="0"/>
              <a:t>Требуется маленькое пространство для игр;</a:t>
            </a:r>
          </a:p>
          <a:p>
            <a:r>
              <a:rPr lang="ru-RU" sz="1800" dirty="0" smtClean="0"/>
              <a:t>Любят играть с мелкими игрушками, небольшими группами, на семейно-бытовые темы. Используют игрушки по назначению.</a:t>
            </a:r>
            <a:endParaRPr lang="ru-RU" sz="1800" u="sng" dirty="0" smtClean="0"/>
          </a:p>
          <a:p>
            <a:r>
              <a:rPr lang="ru-RU" sz="1800" dirty="0" smtClean="0"/>
              <a:t>Эмоционально более стабильны. Склонны к попечительской деятельности, помогать, нянчить, ухаживать.</a:t>
            </a:r>
            <a:endParaRPr lang="ru-RU" sz="18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56895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Предметно-пространственная среда не только обеспечивает разные виды активности детей (физическая, игровая, умственная и т. </a:t>
            </a:r>
            <a:r>
              <a:rPr lang="ru-RU" sz="2000" dirty="0" err="1" smtClean="0"/>
              <a:t>д</a:t>
            </a:r>
            <a:r>
              <a:rPr lang="ru-RU" sz="2000" dirty="0" smtClean="0"/>
              <a:t>, но и является основой его самостоятельности деятельности. Всем известно, что в этом </a:t>
            </a:r>
            <a:r>
              <a:rPr lang="ru-RU" sz="2000" b="1" dirty="0" smtClean="0">
                <a:hlinkClick r:id="rId2"/>
              </a:rPr>
              <a:t>возрасте</a:t>
            </a:r>
            <a:r>
              <a:rPr lang="ru-RU" sz="2000" dirty="0" smtClean="0"/>
              <a:t> некоторые мальчики и девочки воспроизводят только предметные действия и учатся делиться игрушками.</a:t>
            </a:r>
          </a:p>
          <a:p>
            <a:endParaRPr lang="ru-RU" sz="2000" dirty="0" smtClean="0"/>
          </a:p>
          <a:p>
            <a:r>
              <a:rPr lang="ru-RU" sz="2000" b="1" i="1" dirty="0" smtClean="0"/>
              <a:t>С помощью родителей </a:t>
            </a:r>
            <a:r>
              <a:rPr lang="ru-RU" sz="2000" dirty="0" smtClean="0"/>
              <a:t>нужно оборудовать предметно- игровую среду. Папы могут помочь в оснащении уголка для мальчиков (штурвал для игры в моряки, машины и машинки, различный строительный материал, конструктор).</a:t>
            </a:r>
          </a:p>
          <a:p>
            <a:endParaRPr lang="ru-RU" sz="2000" dirty="0" smtClean="0"/>
          </a:p>
          <a:p>
            <a:r>
              <a:rPr lang="ru-RU" sz="2000" dirty="0" smtClean="0"/>
              <a:t>В уголок для девочек должны быть коляски, кроватки, кухонная посуда, модели овощей и фруктов, фартуки и другое.</a:t>
            </a:r>
          </a:p>
          <a:p>
            <a:r>
              <a:rPr lang="ru-RU" sz="2000" dirty="0" smtClean="0"/>
              <a:t>Мам попросить сшить красивые наряды для уголка «</a:t>
            </a:r>
            <a:r>
              <a:rPr lang="ru-RU" sz="2000" dirty="0" err="1" smtClean="0"/>
              <a:t>Ряжения</a:t>
            </a:r>
            <a:r>
              <a:rPr lang="ru-RU" sz="2000" dirty="0" smtClean="0"/>
              <a:t>» и для кукол.</a:t>
            </a:r>
          </a:p>
          <a:p>
            <a:r>
              <a:rPr lang="ru-RU" sz="2000" dirty="0" smtClean="0"/>
              <a:t>Также нужны в группе развивающие игры, сюжетно ролевые игры.</a:t>
            </a:r>
          </a:p>
          <a:p>
            <a:endParaRPr lang="ru-RU" sz="2000" dirty="0" smtClean="0"/>
          </a:p>
          <a:p>
            <a:r>
              <a:rPr lang="ru-RU" sz="2000" dirty="0" smtClean="0"/>
              <a:t>На занятиях нужно разучивать колыбельные песни для девочек и для мальчиков, стихи А. </a:t>
            </a:r>
            <a:r>
              <a:rPr lang="ru-RU" sz="2000" dirty="0" err="1" smtClean="0"/>
              <a:t>Барто</a:t>
            </a:r>
            <a:r>
              <a:rPr lang="ru-RU" sz="2000" dirty="0" smtClean="0"/>
              <a:t>, а так же </a:t>
            </a:r>
            <a:r>
              <a:rPr lang="ru-RU" sz="2000" dirty="0" err="1" smtClean="0"/>
              <a:t>потешки</a:t>
            </a:r>
            <a:r>
              <a:rPr lang="ru-RU" sz="2000" dirty="0" smtClean="0"/>
              <a:t> для мальчиков и девочек в повседневной жизни.</a:t>
            </a:r>
          </a:p>
          <a:p>
            <a:endParaRPr lang="ru-RU" sz="2000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Стихи </a:t>
            </a:r>
            <a:r>
              <a:rPr lang="ru-RU" dirty="0" err="1" smtClean="0"/>
              <a:t>А.Барто</a:t>
            </a:r>
            <a:r>
              <a:rPr lang="ru-RU" dirty="0" smtClean="0"/>
              <a:t> для маленьких</a:t>
            </a:r>
            <a:br>
              <a:rPr lang="ru-RU" dirty="0" smtClean="0"/>
            </a:br>
            <a:r>
              <a:rPr lang="ru-RU" dirty="0" smtClean="0"/>
              <a:t>Девочек                           Мальчиков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У меня живет козленок, </a:t>
            </a:r>
          </a:p>
          <a:p>
            <a:r>
              <a:rPr lang="ru-RU" sz="1600" dirty="0" smtClean="0"/>
              <a:t>Я сама его пасу. </a:t>
            </a:r>
          </a:p>
          <a:p>
            <a:r>
              <a:rPr lang="ru-RU" sz="1600" dirty="0" smtClean="0"/>
              <a:t>Я козленка в сад зеленый </a:t>
            </a:r>
          </a:p>
          <a:p>
            <a:r>
              <a:rPr lang="ru-RU" sz="1600" dirty="0" smtClean="0"/>
              <a:t>Рано утром отнесу. </a:t>
            </a:r>
          </a:p>
          <a:p>
            <a:r>
              <a:rPr lang="ru-RU" sz="1600" dirty="0" smtClean="0"/>
              <a:t>Он заблудится в саду – </a:t>
            </a:r>
          </a:p>
          <a:p>
            <a:r>
              <a:rPr lang="ru-RU" sz="1600" dirty="0" smtClean="0"/>
              <a:t>Я в траве его найду.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Зайку бросила хозяйка – </a:t>
            </a:r>
          </a:p>
          <a:p>
            <a:r>
              <a:rPr lang="ru-RU" sz="1600" dirty="0" smtClean="0"/>
              <a:t>Под дождем остался зайка. </a:t>
            </a:r>
          </a:p>
          <a:p>
            <a:r>
              <a:rPr lang="ru-RU" sz="1600" dirty="0" smtClean="0"/>
              <a:t>Со скамейки слезть не мог, </a:t>
            </a:r>
          </a:p>
          <a:p>
            <a:r>
              <a:rPr lang="ru-RU" sz="1600" dirty="0" smtClean="0"/>
              <a:t>Весь до ниточки промок.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Матросская шапка, </a:t>
            </a:r>
          </a:p>
          <a:p>
            <a:r>
              <a:rPr lang="ru-RU" sz="1600" dirty="0" smtClean="0"/>
              <a:t>Веревка в руке, </a:t>
            </a:r>
          </a:p>
          <a:p>
            <a:r>
              <a:rPr lang="ru-RU" sz="1600" dirty="0" smtClean="0"/>
              <a:t>Тяну я кораблик </a:t>
            </a:r>
          </a:p>
          <a:p>
            <a:r>
              <a:rPr lang="ru-RU" sz="1600" dirty="0" smtClean="0"/>
              <a:t>По быстрой реке, </a:t>
            </a:r>
          </a:p>
          <a:p>
            <a:r>
              <a:rPr lang="ru-RU" sz="1600" dirty="0" smtClean="0"/>
              <a:t>И скачут лягушки </a:t>
            </a:r>
          </a:p>
          <a:p>
            <a:r>
              <a:rPr lang="ru-RU" sz="1600" dirty="0" smtClean="0"/>
              <a:t>За мной по пятам </a:t>
            </a:r>
          </a:p>
          <a:p>
            <a:r>
              <a:rPr lang="ru-RU" sz="1600" dirty="0" smtClean="0"/>
              <a:t>И просят меня: - </a:t>
            </a:r>
          </a:p>
          <a:p>
            <a:r>
              <a:rPr lang="ru-RU" sz="1600" dirty="0" smtClean="0"/>
              <a:t>Прокати, капитан!</a:t>
            </a:r>
          </a:p>
          <a:p>
            <a:endParaRPr lang="ru-RU" sz="1600" dirty="0" smtClean="0"/>
          </a:p>
          <a:p>
            <a:r>
              <a:rPr lang="ru-RU" sz="1700" dirty="0" smtClean="0"/>
              <a:t>Эх, напрасно мы решили,</a:t>
            </a:r>
          </a:p>
          <a:p>
            <a:r>
              <a:rPr lang="ru-RU" sz="1700" dirty="0" smtClean="0"/>
              <a:t> Прокатить кота в машине,</a:t>
            </a:r>
          </a:p>
          <a:p>
            <a:r>
              <a:rPr lang="ru-RU" sz="1700" dirty="0" smtClean="0"/>
              <a:t>Кот кататься не привык,</a:t>
            </a:r>
          </a:p>
          <a:p>
            <a:r>
              <a:rPr lang="ru-RU" sz="1700" dirty="0" smtClean="0"/>
              <a:t>Опрокинул грузовик.</a:t>
            </a:r>
            <a:br>
              <a:rPr lang="ru-RU" sz="1700" dirty="0" smtClean="0"/>
            </a:br>
            <a:endParaRPr lang="ru-RU" sz="17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634</Words>
  <Application>Microsoft Office PowerPoint</Application>
  <PresentationFormat>Экран (4:3)</PresentationFormat>
  <Paragraphs>103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Гендерное воспитание детей раннего возраста в условиях ДОУ</vt:lpstr>
      <vt:lpstr>Слайд 2</vt:lpstr>
      <vt:lpstr>Целевая аудитория </vt:lpstr>
      <vt:lpstr>Ге́ндер (англ. gender, от лат. genus «род») — это психосоциальный пол, определяющий поведение человека в обществе и то, как это поведение воспринимается. Это то полоролевое поведение, которое определяет  отношение с другими людьми: друзьями, коллегами, одноклассниками, родителями, случайными прохожими и т. д. </vt:lpstr>
      <vt:lpstr>Слайд 5</vt:lpstr>
      <vt:lpstr>Слайд 6</vt:lpstr>
      <vt:lpstr>Особенности развития</vt:lpstr>
      <vt:lpstr>Слайд 8</vt:lpstr>
      <vt:lpstr>Стихи А.Барто для маленьких Девочек                           Мальчиков</vt:lpstr>
      <vt:lpstr>Предметно-пространственная среда для мальчиков</vt:lpstr>
      <vt:lpstr>Предметно-пространственная среда для девочек</vt:lpstr>
      <vt:lpstr>Слайд 12</vt:lpstr>
      <vt:lpstr>Слайд 13</vt:lpstr>
      <vt:lpstr>Список используемой литературы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Гендерное воспитание детей раннего возраста в условиях ДОУ</dc:title>
  <dc:creator>User</dc:creator>
  <cp:lastModifiedBy>User</cp:lastModifiedBy>
  <cp:revision>50</cp:revision>
  <dcterms:created xsi:type="dcterms:W3CDTF">2018-02-14T06:36:43Z</dcterms:created>
  <dcterms:modified xsi:type="dcterms:W3CDTF">2019-10-02T17:41:29Z</dcterms:modified>
</cp:coreProperties>
</file>