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9" r:id="rId1"/>
  </p:sldMasterIdLst>
  <p:notesMasterIdLst>
    <p:notesMasterId r:id="rId17"/>
  </p:notesMasterIdLst>
  <p:handoutMasterIdLst>
    <p:handoutMasterId r:id="rId18"/>
  </p:handoutMasterIdLst>
  <p:sldIdLst>
    <p:sldId id="267" r:id="rId2"/>
    <p:sldId id="279" r:id="rId3"/>
    <p:sldId id="269" r:id="rId4"/>
    <p:sldId id="270" r:id="rId5"/>
    <p:sldId id="271" r:id="rId6"/>
    <p:sldId id="291" r:id="rId7"/>
    <p:sldId id="273" r:id="rId8"/>
    <p:sldId id="274" r:id="rId9"/>
    <p:sldId id="278" r:id="rId10"/>
    <p:sldId id="277" r:id="rId11"/>
    <p:sldId id="276" r:id="rId12"/>
    <p:sldId id="275" r:id="rId13"/>
    <p:sldId id="281" r:id="rId14"/>
    <p:sldId id="280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287" autoAdjust="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0.11309106680454309"/>
          <c:y val="5.0706171536496029E-2"/>
          <c:w val="0.44051836120772969"/>
          <c:h val="0.53034037884679452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познавательная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76</c:v>
                </c:pt>
                <c:pt idx="2">
                  <c:v>80</c:v>
                </c:pt>
                <c:pt idx="3">
                  <c:v>88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положительная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24</c:v>
                </c:pt>
                <c:pt idx="1">
                  <c:v>20</c:v>
                </c:pt>
                <c:pt idx="2">
                  <c:v>20</c:v>
                </c:pt>
                <c:pt idx="3">
                  <c:v>12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низкая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8</c:v>
                </c:pt>
                <c:pt idx="1">
                  <c:v>4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негатив к школе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hape val="box"/>
        <c:axId val="72612096"/>
        <c:axId val="73793536"/>
        <c:axId val="0"/>
      </c:bar3DChart>
      <c:catAx>
        <c:axId val="72612096"/>
        <c:scaling>
          <c:orientation val="minMax"/>
        </c:scaling>
        <c:axPos val="b"/>
        <c:tickLblPos val="nextTo"/>
        <c:crossAx val="73793536"/>
        <c:crosses val="autoZero"/>
        <c:auto val="1"/>
        <c:lblAlgn val="ctr"/>
        <c:lblOffset val="100"/>
      </c:catAx>
      <c:valAx>
        <c:axId val="73793536"/>
        <c:scaling>
          <c:orientation val="minMax"/>
        </c:scaling>
        <c:axPos val="l"/>
        <c:majorGridlines/>
        <c:numFmt formatCode="General" sourceLinked="1"/>
        <c:tickLblPos val="nextTo"/>
        <c:crossAx val="7261209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56992316169082"/>
          <c:y val="8.135373847350294E-2"/>
          <c:w val="0.37073395748820703"/>
          <c:h val="0.75973225197200311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1200">
                <a:solidFill>
                  <a:srgbClr val="002060"/>
                </a:solidFill>
              </a:defRPr>
            </a:pPr>
            <a:r>
              <a:rPr lang="ru-RU" sz="1200" dirty="0">
                <a:solidFill>
                  <a:schemeClr val="tx1"/>
                </a:solidFill>
              </a:rPr>
              <a:t>Изучение</a:t>
            </a:r>
            <a:r>
              <a:rPr lang="ru-RU" sz="1200" baseline="0" dirty="0">
                <a:solidFill>
                  <a:schemeClr val="tx1"/>
                </a:solidFill>
              </a:rPr>
              <a:t> учебных предпочтений обучающихся 4 "Б" класса</a:t>
            </a:r>
            <a:endParaRPr lang="ru-RU" sz="1200" dirty="0">
              <a:solidFill>
                <a:schemeClr val="tx1"/>
              </a:solidFill>
            </a:endParaRPr>
          </a:p>
        </c:rich>
      </c:tx>
      <c:layout/>
    </c:title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Лист1!$A$2:$A$10</c:f>
              <c:strCache>
                <c:ptCount val="9"/>
                <c:pt idx="0">
                  <c:v>окружающий мир</c:v>
                </c:pt>
                <c:pt idx="1">
                  <c:v>математика</c:v>
                </c:pt>
                <c:pt idx="2">
                  <c:v>русский язык</c:v>
                </c:pt>
                <c:pt idx="3">
                  <c:v>чтение</c:v>
                </c:pt>
                <c:pt idx="4">
                  <c:v>технология</c:v>
                </c:pt>
                <c:pt idx="5">
                  <c:v>ИЗО</c:v>
                </c:pt>
                <c:pt idx="6">
                  <c:v>музыка</c:v>
                </c:pt>
                <c:pt idx="7">
                  <c:v>иностранный язык</c:v>
                </c:pt>
                <c:pt idx="8">
                  <c:v>физкультура</c:v>
                </c:pt>
              </c:strCache>
            </c:strRef>
          </c:cat>
          <c:val>
            <c:numRef>
              <c:f>Лист1!$B$2:$B$10</c:f>
              <c:numCache>
                <c:formatCode>0%</c:formatCode>
                <c:ptCount val="9"/>
                <c:pt idx="0">
                  <c:v>0.92</c:v>
                </c:pt>
                <c:pt idx="1">
                  <c:v>0.56999999999999995</c:v>
                </c:pt>
                <c:pt idx="2">
                  <c:v>0.65000000000000291</c:v>
                </c:pt>
                <c:pt idx="3">
                  <c:v>0.87000000000000244</c:v>
                </c:pt>
                <c:pt idx="4">
                  <c:v>0.8</c:v>
                </c:pt>
                <c:pt idx="5">
                  <c:v>0.85000000000000064</c:v>
                </c:pt>
                <c:pt idx="6">
                  <c:v>0.70000000000000062</c:v>
                </c:pt>
                <c:pt idx="7">
                  <c:v>0.30000000000000032</c:v>
                </c:pt>
                <c:pt idx="8">
                  <c:v>0.93</c:v>
                </c:pt>
              </c:numCache>
            </c:numRef>
          </c:val>
        </c:ser>
        <c:shape val="cylinder"/>
        <c:axId val="73809920"/>
        <c:axId val="73811456"/>
        <c:axId val="0"/>
      </c:bar3DChart>
      <c:catAx>
        <c:axId val="73809920"/>
        <c:scaling>
          <c:orientation val="minMax"/>
        </c:scaling>
        <c:axPos val="b"/>
        <c:tickLblPos val="nextTo"/>
        <c:crossAx val="73811456"/>
        <c:crosses val="autoZero"/>
        <c:auto val="1"/>
        <c:lblAlgn val="ctr"/>
        <c:lblOffset val="100"/>
      </c:catAx>
      <c:valAx>
        <c:axId val="73811456"/>
        <c:scaling>
          <c:orientation val="minMax"/>
        </c:scaling>
        <c:axPos val="l"/>
        <c:majorGridlines/>
        <c:numFmt formatCode="0%" sourceLinked="1"/>
        <c:tickLblPos val="nextTo"/>
        <c:crossAx val="73809920"/>
        <c:crosses val="autoZero"/>
        <c:crossBetween val="between"/>
      </c:valAx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14.12.2011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737EE-270D-4744-A495-837CC5DB4C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3864126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ru-RU" smtClean="0"/>
              <a:t>14.12.2011</a:t>
            </a:r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B40321-745F-45D0-96BB-62FCE0B5B0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305233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B40321-745F-45D0-96BB-62FCE0B5B0FF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ru-RU" smtClean="0"/>
              <a:t>14.12.2011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7072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 descr="Canvas"/>
          <p:cNvSpPr>
            <a:spLocks noChangeArrowheads="1"/>
          </p:cNvSpPr>
          <p:nvPr/>
        </p:nvSpPr>
        <p:spPr bwMode="white">
          <a:xfrm>
            <a:off x="528638" y="201613"/>
            <a:ext cx="8397875" cy="646747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sz="2400" smtClean="0">
              <a:solidFill>
                <a:srgbClr val="000000"/>
              </a:solidFill>
            </a:endParaRPr>
          </a:p>
        </p:txBody>
      </p:sp>
      <p:pic>
        <p:nvPicPr>
          <p:cNvPr id="8195" name="Picture 3" descr="minispi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ltGray">
          <a:xfrm>
            <a:off x="0" y="50800"/>
            <a:ext cx="11811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6" name="Rectangle 4" descr="Canvas"/>
          <p:cNvSpPr>
            <a:spLocks noChangeArrowheads="1"/>
          </p:cNvSpPr>
          <p:nvPr/>
        </p:nvSpPr>
        <p:spPr bwMode="white">
          <a:xfrm>
            <a:off x="596900" y="4130675"/>
            <a:ext cx="1041400" cy="457200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sz="2400" smtClean="0">
              <a:solidFill>
                <a:srgbClr val="000000"/>
              </a:solidFill>
            </a:endParaRPr>
          </a:p>
        </p:txBody>
      </p:sp>
      <p:pic>
        <p:nvPicPr>
          <p:cNvPr id="8197" name="Picture 5" descr="minispi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19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914400" y="2057400"/>
            <a:ext cx="77216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625600" y="3886200"/>
            <a:ext cx="6400800" cy="177165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dt" sz="quarter" idx="2"/>
          </p:nvPr>
        </p:nvSpPr>
        <p:spPr>
          <a:xfrm>
            <a:off x="10842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820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522663" y="60960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51663" y="60960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D42DEE5-B1A2-4D72-83CB-C0C213728CD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1892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FD86A7-C107-4DB6-B4B5-B2AC8003AC9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99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381000"/>
            <a:ext cx="55626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F03C45-01BF-489F-9155-3B506E14C34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228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74A208-E027-42FB-9E48-E8A4E0829FE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920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303834-2D1C-4AFA-B390-7FB72F6DF7A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248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0" y="1752600"/>
            <a:ext cx="3733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82C7D7-F8B3-403A-BDBB-EC7D5DF9707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7384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5A5AA7-FB65-40ED-8A5F-BAEB2838D3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7812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C2274-94D9-46E3-BD9B-8E28F1A4939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8627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2FC8FF-EE7E-456C-968C-A2C3A72FAAA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6585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792CF8-17B8-4E6C-9429-1E6A746127C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049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558C1-F988-4138-9817-36296FA9E2E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579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solidFill>
          <a:srgbClr val="906D58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ltGray">
          <a:xfrm>
            <a:off x="609600" y="228600"/>
            <a:ext cx="8239125" cy="6391275"/>
          </a:xfrm>
          <a:prstGeom prst="rect">
            <a:avLst/>
          </a:prstGeom>
          <a:solidFill>
            <a:srgbClr val="EDE7E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ru-RU" sz="2400" smtClean="0">
              <a:solidFill>
                <a:srgbClr val="000000"/>
              </a:solidFill>
            </a:endParaRPr>
          </a:p>
        </p:txBody>
      </p:sp>
      <p:sp>
        <p:nvSpPr>
          <p:cNvPr id="7171" name="Line 3"/>
          <p:cNvSpPr>
            <a:spLocks noChangeShapeType="1"/>
          </p:cNvSpPr>
          <p:nvPr/>
        </p:nvSpPr>
        <p:spPr bwMode="ltGray">
          <a:xfrm>
            <a:off x="1016000" y="1600200"/>
            <a:ext cx="7670800" cy="0"/>
          </a:xfrm>
          <a:prstGeom prst="line">
            <a:avLst/>
          </a:prstGeom>
          <a:noFill/>
          <a:ln w="3175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smtClean="0">
              <a:solidFill>
                <a:srgbClr val="000000"/>
              </a:solidFill>
            </a:endParaRPr>
          </a:p>
        </p:txBody>
      </p:sp>
      <p:pic>
        <p:nvPicPr>
          <p:cNvPr id="7172" name="Picture 4" descr="minispi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333"/>
          <a:stretch>
            <a:fillRect/>
          </a:stretch>
        </p:blipFill>
        <p:spPr bwMode="ltGray">
          <a:xfrm>
            <a:off x="0" y="50800"/>
            <a:ext cx="118110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minispi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9999"/>
          <a:stretch>
            <a:fillRect/>
          </a:stretch>
        </p:blipFill>
        <p:spPr bwMode="ltGray">
          <a:xfrm>
            <a:off x="0" y="4222750"/>
            <a:ext cx="11811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381000"/>
            <a:ext cx="7620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752600"/>
            <a:ext cx="76200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144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Беллер Надежда Константиновна</a:t>
            </a:r>
          </a:p>
        </p:txBody>
      </p:sp>
      <p:sp>
        <p:nvSpPr>
          <p:cNvPr id="7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52813" y="61071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Электронное пособие 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81813" y="61071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2FC1E94-86A8-481C-975E-DA7927FD1841}" type="slidenum">
              <a:rPr 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861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hf sldNum="0"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7834064" cy="1391816"/>
          </a:xfrm>
        </p:spPr>
        <p:txBody>
          <a:bodyPr/>
          <a:lstStyle/>
          <a:p>
            <a:r>
              <a:rPr lang="ru-RU" sz="1800" dirty="0" smtClean="0"/>
              <a:t>           Муниципальное общеобразовательное учреждение </a:t>
            </a:r>
            <a:br>
              <a:rPr lang="ru-RU" sz="1800" dirty="0" smtClean="0"/>
            </a:br>
            <a:r>
              <a:rPr lang="ru-RU" sz="1800" dirty="0" smtClean="0"/>
              <a:t>           « Киришская средняя общеобразовательная школа №3» </a:t>
            </a:r>
            <a:endParaRPr lang="ru-RU" sz="1800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115616" y="1392237"/>
            <a:ext cx="7632848" cy="4845075"/>
          </a:xfrm>
        </p:spPr>
        <p:txBody>
          <a:bodyPr/>
          <a:lstStyle/>
          <a:p>
            <a:endParaRPr lang="ru-RU" sz="1800" dirty="0" smtClean="0"/>
          </a:p>
          <a:p>
            <a:endParaRPr lang="ru-RU" sz="1800" dirty="0" smtClean="0"/>
          </a:p>
          <a:p>
            <a:r>
              <a:rPr lang="ru-RU" sz="1800" b="1" dirty="0" smtClean="0">
                <a:solidFill>
                  <a:srgbClr val="002060"/>
                </a:solidFill>
              </a:rPr>
              <a:t>Районный конкурс 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«Лучший кабинет учителя начальных классов»</a:t>
            </a: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Номинация:« Лучшая организация адресной работы с различными 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категориями обучающихся (дети с ОВЗ, дети мигранты)»</a:t>
            </a: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Кириллова Раиса Георгиевна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МОУ « КСОШ №3»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Учитель начальных классов</a:t>
            </a:r>
          </a:p>
          <a:p>
            <a:endParaRPr lang="ru-RU" sz="1800" b="1" dirty="0" smtClean="0">
              <a:solidFill>
                <a:srgbClr val="002060"/>
              </a:solidFill>
            </a:endParaRPr>
          </a:p>
          <a:p>
            <a:r>
              <a:rPr lang="ru-RU" sz="1800" b="1" dirty="0" smtClean="0">
                <a:solidFill>
                  <a:srgbClr val="002060"/>
                </a:solidFill>
              </a:rPr>
              <a:t>г. Кириши  2018</a:t>
            </a:r>
            <a:endParaRPr lang="ru-RU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632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294766"/>
          </a:xfrm>
        </p:spPr>
        <p:txBody>
          <a:bodyPr/>
          <a:lstStyle/>
          <a:p>
            <a:pPr algn="just"/>
            <a:r>
              <a:rPr lang="ru-RU" sz="1800" dirty="0" smtClean="0"/>
              <a:t> </a:t>
            </a:r>
            <a:r>
              <a:rPr lang="ru-RU" sz="1400" dirty="0" smtClean="0"/>
              <a:t>Для родителей обучающихся с ОВЗ создала </a:t>
            </a:r>
            <a:r>
              <a:rPr lang="ru-RU" sz="1400" b="1" dirty="0" smtClean="0"/>
              <a:t>программу </a:t>
            </a:r>
          </a:p>
          <a:p>
            <a:pPr algn="just"/>
            <a:r>
              <a:rPr lang="ru-RU" sz="1400" b="1" dirty="0" smtClean="0"/>
              <a:t> сотрудничества с родителями.</a:t>
            </a:r>
          </a:p>
          <a:p>
            <a:pPr algn="just"/>
            <a:endParaRPr lang="ru-RU" sz="1600" b="1" dirty="0" smtClean="0"/>
          </a:p>
          <a:p>
            <a:pPr algn="just"/>
            <a:endParaRPr lang="ru-RU" sz="1600" b="1" dirty="0" smtClean="0"/>
          </a:p>
          <a:p>
            <a:pPr algn="just"/>
            <a:r>
              <a:rPr lang="ru-RU" sz="1600" dirty="0" smtClean="0"/>
              <a:t> </a:t>
            </a:r>
            <a:r>
              <a:rPr lang="ru-RU" sz="1400" dirty="0" smtClean="0"/>
              <a:t>Для достижения результата реализую </a:t>
            </a:r>
            <a:r>
              <a:rPr lang="ru-RU" sz="1400" b="1" dirty="0" smtClean="0"/>
              <a:t>психолого-педагогическое сопровождение </a:t>
            </a:r>
            <a:r>
              <a:rPr lang="ru-RU" sz="1400" dirty="0" smtClean="0"/>
              <a:t>детей посредством привлечения специалистов: психолога, логопеда, медицинского </a:t>
            </a:r>
          </a:p>
          <a:p>
            <a:pPr algn="just"/>
            <a:r>
              <a:rPr lang="ru-RU" sz="1400" dirty="0" smtClean="0"/>
              <a:t>работника.</a:t>
            </a:r>
            <a:endParaRPr lang="ru-RU" sz="1400" dirty="0" smtClean="0">
              <a:solidFill>
                <a:srgbClr val="002060"/>
              </a:solidFill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</a:rPr>
              <a:t>Формы работы:</a:t>
            </a:r>
            <a:endParaRPr lang="ru-RU" sz="2000" dirty="0" smtClean="0"/>
          </a:p>
          <a:p>
            <a:pPr algn="just"/>
            <a:r>
              <a:rPr lang="ru-RU" sz="1400" dirty="0" smtClean="0"/>
              <a:t>-Диагностика.</a:t>
            </a:r>
          </a:p>
          <a:p>
            <a:pPr algn="just"/>
            <a:r>
              <a:rPr lang="ru-RU" sz="1400" dirty="0" smtClean="0"/>
              <a:t>-Сопровождение обучающегося в течение учебного дня.</a:t>
            </a:r>
          </a:p>
          <a:p>
            <a:pPr algn="just"/>
            <a:r>
              <a:rPr lang="ru-RU" sz="1400" dirty="0" smtClean="0"/>
              <a:t>-Рекомендации учителям-предметникам</a:t>
            </a:r>
            <a:r>
              <a:rPr lang="ru-RU" sz="1600" dirty="0" smtClean="0"/>
              <a:t>.</a:t>
            </a:r>
          </a:p>
          <a:p>
            <a:pPr algn="l"/>
            <a:r>
              <a:rPr lang="ru-RU" sz="1200" b="1" dirty="0" smtClean="0"/>
              <a:t>Мониторинг мотивации обучения учащихся</a:t>
            </a:r>
            <a:endParaRPr lang="ru-RU" sz="1200" dirty="0" smtClean="0"/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r>
              <a:rPr lang="ru-RU" sz="2000" b="1" u="sng" dirty="0" smtClean="0">
                <a:solidFill>
                  <a:srgbClr val="002060"/>
                </a:solidFill>
              </a:rPr>
              <a:t>Результативность</a:t>
            </a:r>
          </a:p>
          <a:p>
            <a:pPr algn="just"/>
            <a:r>
              <a:rPr lang="ru-RU" sz="1400" dirty="0" smtClean="0"/>
              <a:t>Многоплановая работа помогла добиться определенных результатов в работе с детьми с ОВЗ. Создание индивидуальных образовательных маршрутов позволили обучающимся достичь своей вершины.</a:t>
            </a:r>
          </a:p>
          <a:p>
            <a:pPr algn="l"/>
            <a:endParaRPr lang="ru-RU" sz="1600" dirty="0" smtClean="0"/>
          </a:p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r>
              <a:rPr lang="ru-RU" sz="2000" dirty="0" smtClean="0"/>
              <a:t> 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187624" y="3717032"/>
          <a:ext cx="2664296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Диаграмма 6"/>
          <p:cNvGraphicFramePr/>
          <p:nvPr/>
        </p:nvGraphicFramePr>
        <p:xfrm>
          <a:off x="6012160" y="3284984"/>
          <a:ext cx="259228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217" name="Picture 1" descr="G:\Лучший кабинет\v-NVIgTvoT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60648"/>
            <a:ext cx="1838630" cy="13055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0574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150750"/>
          </a:xfrm>
        </p:spPr>
        <p:txBody>
          <a:bodyPr/>
          <a:lstStyle/>
          <a:p>
            <a:r>
              <a:rPr lang="ru-RU" sz="2000" b="1" u="sng" dirty="0" smtClean="0">
                <a:solidFill>
                  <a:srgbClr val="002060"/>
                </a:solidFill>
              </a:rPr>
              <a:t>Результативность участия творческих работ обучающихся в конкурсах различного уровня</a:t>
            </a:r>
          </a:p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1268760"/>
          <a:ext cx="7704856" cy="5256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39627"/>
                <a:gridCol w="2354261"/>
                <a:gridCol w="1186050"/>
                <a:gridCol w="1524918"/>
              </a:tblGrid>
              <a:tr h="1495080">
                <a:tc>
                  <a:txBody>
                    <a:bodyPr/>
                    <a:lstStyle/>
                    <a:p>
                      <a:r>
                        <a:rPr lang="ru-RU" dirty="0" smtClean="0"/>
                        <a:t>Обучающиеся, которые разработали проект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Тема проекта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Уровень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Результат</a:t>
                      </a:r>
                      <a:endParaRPr lang="ru-RU" dirty="0"/>
                    </a:p>
                  </a:txBody>
                  <a:tcPr/>
                </a:tc>
              </a:tr>
              <a:tr h="537081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Гильфанова Динара</a:t>
                      </a:r>
                    </a:p>
                    <a:p>
                      <a:r>
                        <a:rPr lang="ru-RU" sz="1000" dirty="0" smtClean="0"/>
                        <a:t>Мамедов </a:t>
                      </a:r>
                      <a:r>
                        <a:rPr lang="ru-RU" sz="1000" dirty="0" err="1" smtClean="0"/>
                        <a:t>Орхан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Конкурс «Рождественские фантазии»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всероссийский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Грамота 1 место</a:t>
                      </a:r>
                      <a:endParaRPr lang="ru-RU" sz="1000" dirty="0"/>
                    </a:p>
                  </a:txBody>
                  <a:tcPr/>
                </a:tc>
              </a:tr>
              <a:tr h="477901"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Исмаилов Ифтихар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Конкурс « Морским судам быть!»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всероссийский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Грамота 3 место</a:t>
                      </a:r>
                      <a:endParaRPr lang="ru-RU" sz="1000" dirty="0"/>
                    </a:p>
                  </a:txBody>
                  <a:tcPr/>
                </a:tc>
              </a:tr>
              <a:tr h="966743">
                <a:tc>
                  <a:txBody>
                    <a:bodyPr/>
                    <a:lstStyle/>
                    <a:p>
                      <a:r>
                        <a:rPr lang="ru-RU" sz="100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Фомин.Артур</a:t>
                      </a:r>
                      <a:endParaRPr lang="ru-RU" sz="100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Григорьев Даня</a:t>
                      </a:r>
                    </a:p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 100-летие С. В. Михалкова</a:t>
                      </a:r>
                    </a:p>
                    <a:p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(литературное чтение)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всероссийский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Диплом</a:t>
                      </a:r>
                    </a:p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место. Открытый урок. Рисунки</a:t>
                      </a:r>
                      <a:endParaRPr lang="ru-RU" sz="1000" b="0" i="0" dirty="0"/>
                    </a:p>
                  </a:txBody>
                  <a:tcPr/>
                </a:tc>
              </a:tr>
              <a:tr h="751911">
                <a:tc>
                  <a:txBody>
                    <a:bodyPr/>
                    <a:lstStyle/>
                    <a:p>
                      <a:r>
                        <a:rPr lang="ru-RU" sz="1000" b="0" i="0" dirty="0" smtClean="0"/>
                        <a:t>Иванова Катя</a:t>
                      </a:r>
                    </a:p>
                    <a:p>
                      <a:r>
                        <a:rPr lang="ru-RU" sz="1000" b="0" i="0" dirty="0" smtClean="0"/>
                        <a:t>Мамедов </a:t>
                      </a:r>
                      <a:r>
                        <a:rPr lang="ru-RU" sz="1000" b="0" i="0" dirty="0" err="1" smtClean="0"/>
                        <a:t>Орхан</a:t>
                      </a:r>
                      <a:endParaRPr lang="ru-RU" sz="1000" b="0" i="0" dirty="0" smtClean="0"/>
                    </a:p>
                    <a:p>
                      <a:r>
                        <a:rPr lang="ru-RU" sz="1000" b="0" i="0" dirty="0" smtClean="0"/>
                        <a:t>Фомин Артур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 проектов «Виват наука»</a:t>
                      </a:r>
                    </a:p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Проект «Имена птиц» (окружающий мир)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районный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Грамота</a:t>
                      </a:r>
                    </a:p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место. Защита презентации</a:t>
                      </a:r>
                      <a:endParaRPr lang="ru-RU" sz="1000" b="0" i="0" dirty="0"/>
                    </a:p>
                  </a:txBody>
                  <a:tcPr/>
                </a:tc>
              </a:tr>
              <a:tr h="1027868">
                <a:tc>
                  <a:txBody>
                    <a:bodyPr/>
                    <a:lstStyle/>
                    <a:p>
                      <a:endParaRPr lang="ru-RU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000" b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Цуран</a:t>
                      </a:r>
                      <a:r>
                        <a:rPr lang="ru-RU" sz="10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Анна</a:t>
                      </a:r>
                      <a:endParaRPr lang="ru-RU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«Мой край родной - моя Россия»</a:t>
                      </a:r>
                      <a:endParaRPr lang="ru-RU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dirty="0" smtClean="0"/>
                        <a:t>районный</a:t>
                      </a:r>
                      <a:endParaRPr lang="ru-RU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МОУ «Межшкольный учебный комбинат» Центр  «Авангард» </a:t>
                      </a:r>
                    </a:p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Грамота  3 место</a:t>
                      </a:r>
                      <a:endParaRPr lang="ru-RU" sz="1000" b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 descr="I:\Грамоты\мой край родной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5589240"/>
            <a:ext cx="86409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0380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294766"/>
          </a:xfrm>
        </p:spPr>
        <p:txBody>
          <a:bodyPr/>
          <a:lstStyle/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  <a:p>
            <a:pPr algn="l"/>
            <a:endParaRPr lang="ru-RU" sz="4000" dirty="0" smtClean="0"/>
          </a:p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r>
              <a:rPr lang="ru-RU" sz="1000" b="1" dirty="0" smtClean="0"/>
              <a:t>Муниципальный уровень          </a:t>
            </a:r>
          </a:p>
          <a:p>
            <a:pPr algn="l"/>
            <a:r>
              <a:rPr lang="ru-RU" sz="1000" b="1" dirty="0" smtClean="0"/>
              <a:t>                                                    Районный уровень                                                     Всероссийский уровень</a:t>
            </a:r>
            <a:endParaRPr lang="ru-RU" sz="10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15616" y="332657"/>
          <a:ext cx="7632848" cy="3528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8212"/>
                <a:gridCol w="1871159"/>
                <a:gridCol w="1945265"/>
                <a:gridCol w="1908212"/>
              </a:tblGrid>
              <a:tr h="3714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9967">
                <a:tc>
                  <a:txBody>
                    <a:bodyPr/>
                    <a:lstStyle/>
                    <a:p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 хоровых коллективов </a:t>
                      </a:r>
                    </a:p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(музыка)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районный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Грамота за участие</a:t>
                      </a:r>
                      <a:endParaRPr lang="ru-RU" sz="1000" b="0" i="0" dirty="0"/>
                    </a:p>
                  </a:txBody>
                  <a:tcPr/>
                </a:tc>
              </a:tr>
              <a:tr h="1021377"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Иванова Катя</a:t>
                      </a:r>
                    </a:p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Мамедов </a:t>
                      </a:r>
                      <a:r>
                        <a:rPr lang="ru-RU" sz="10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Орхан</a:t>
                      </a:r>
                      <a:endParaRPr lang="ru-RU" sz="10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Фомин </a:t>
                      </a:r>
                      <a:r>
                        <a:rPr lang="ru-RU" sz="10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Аартур</a:t>
                      </a:r>
                      <a:endParaRPr lang="ru-RU" sz="10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Участие в « 9Апрельских чтениях». «Имена птиц»</a:t>
                      </a:r>
                    </a:p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(исследовательская работа)</a:t>
                      </a:r>
                      <a:endParaRPr lang="ru-RU" sz="10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школьный (презентация)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номинация «Лучшая презентация»</a:t>
                      </a:r>
                    </a:p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Грамота</a:t>
                      </a:r>
                      <a:endParaRPr lang="ru-RU" sz="1000" b="0" i="0" dirty="0"/>
                    </a:p>
                  </a:txBody>
                  <a:tcPr/>
                </a:tc>
              </a:tr>
              <a:tr h="835672"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Ширяева Настя</a:t>
                      </a:r>
                    </a:p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Алексее Даня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Конкурс «Природа твой дом – береги его!» (изобразительное искусство)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районный</a:t>
                      </a:r>
                      <a:endParaRPr lang="ru-RU" sz="1000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Грамота за участие</a:t>
                      </a:r>
                      <a:endParaRPr lang="ru-RU" sz="1000" b="0" i="0" dirty="0"/>
                    </a:p>
                  </a:txBody>
                  <a:tcPr/>
                </a:tc>
              </a:tr>
              <a:tr h="649967">
                <a:tc>
                  <a:txBody>
                    <a:bodyPr/>
                    <a:lstStyle/>
                    <a:p>
                      <a:r>
                        <a:rPr lang="ru-RU" sz="10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Цуран</a:t>
                      </a: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Анна</a:t>
                      </a:r>
                      <a:endParaRPr lang="ru-RU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Фестиваль -  конкурс детского творчества «</a:t>
                      </a:r>
                      <a:r>
                        <a:rPr lang="ru-RU" sz="10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Киришское</a:t>
                      </a:r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подворье»</a:t>
                      </a:r>
                      <a:endParaRPr lang="ru-RU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районный </a:t>
                      </a:r>
                      <a:endParaRPr lang="ru-RU" sz="10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Диплом 2 степени</a:t>
                      </a:r>
                    </a:p>
                    <a:p>
                      <a:r>
                        <a:rPr lang="ru-RU" sz="10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в номинации «Роспись и резьба по дереву» </a:t>
                      </a:r>
                      <a:endParaRPr lang="ru-RU" sz="10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3608" y="4005064"/>
            <a:ext cx="777686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</a:t>
            </a:r>
            <a:r>
              <a:rPr lang="ru-RU" sz="1400" dirty="0" smtClean="0"/>
              <a:t>Дети из семей мигрантов благодаря созданию условий для обучения русскому языку, развивают устную и письменную речь. Результатом является 100% успеваемость обучающихся данной категории. А также их активное участие в конкурсах и проектах различного уровня.</a:t>
            </a:r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endParaRPr lang="ru-RU" sz="1400" dirty="0" smtClean="0"/>
          </a:p>
          <a:p>
            <a:pPr algn="just"/>
            <a:endParaRPr lang="ru-RU" sz="1400" dirty="0"/>
          </a:p>
        </p:txBody>
      </p:sp>
      <p:pic>
        <p:nvPicPr>
          <p:cNvPr id="1026" name="Picture 2" descr="H:\олимпиады\Диплом_Олимпиада Целебные растения_3 место_Вишневский Даниил Дмитрие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5085184"/>
            <a:ext cx="967529" cy="1368152"/>
          </a:xfrm>
          <a:prstGeom prst="rect">
            <a:avLst/>
          </a:prstGeom>
          <a:noFill/>
        </p:spPr>
      </p:pic>
      <p:pic>
        <p:nvPicPr>
          <p:cNvPr id="1027" name="Picture 3" descr="H:\вебинары\img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797152"/>
            <a:ext cx="968261" cy="1368152"/>
          </a:xfrm>
          <a:prstGeom prst="rect">
            <a:avLst/>
          </a:prstGeom>
          <a:noFill/>
        </p:spPr>
      </p:pic>
      <p:pic>
        <p:nvPicPr>
          <p:cNvPr id="1029" name="Picture 5" descr="D:\Наши_достижения\IMG_19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869160"/>
            <a:ext cx="936103" cy="1339247"/>
          </a:xfrm>
          <a:prstGeom prst="rect">
            <a:avLst/>
          </a:prstGeom>
          <a:noFill/>
        </p:spPr>
      </p:pic>
      <p:pic>
        <p:nvPicPr>
          <p:cNvPr id="1031" name="Picture 7" descr="D:\Грамоты\DМои документыМои рисункиучителя 0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8104" y="4869160"/>
            <a:ext cx="1008112" cy="1383682"/>
          </a:xfrm>
          <a:prstGeom prst="rect">
            <a:avLst/>
          </a:prstGeom>
          <a:noFill/>
        </p:spPr>
      </p:pic>
      <p:pic>
        <p:nvPicPr>
          <p:cNvPr id="1032" name="Picture 8" descr="H:\Марафон\30996\125326234\1. Михайлов Дмитрий\Весенний марафон\Диплом проекта urokimatematiki.ru №1718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5157192"/>
            <a:ext cx="1732403" cy="12241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8875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404664"/>
            <a:ext cx="7750125" cy="5544616"/>
          </a:xfrm>
        </p:spPr>
        <p:txBody>
          <a:bodyPr/>
          <a:lstStyle/>
          <a:p>
            <a:pPr algn="l"/>
            <a:r>
              <a:rPr lang="ru-RU" sz="1600" dirty="0" smtClean="0"/>
              <a:t>Результативность адресной помощи подтверждается благодарственными письмами и в мой адрес. </a:t>
            </a:r>
          </a:p>
          <a:p>
            <a:pPr algn="l"/>
            <a:endParaRPr lang="ru-RU" sz="20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87624" y="1124743"/>
          <a:ext cx="7632849" cy="52565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3744416"/>
                <a:gridCol w="3024337"/>
              </a:tblGrid>
              <a:tr h="103595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награда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формулировка</a:t>
                      </a:r>
                      <a:endParaRPr lang="ru-RU" dirty="0"/>
                    </a:p>
                  </a:txBody>
                  <a:tcPr/>
                </a:tc>
              </a:tr>
              <a:tr h="80576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2014-15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Благодарственное письмо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 активное участие в организации и проведении 3</a:t>
                      </a:r>
                      <a:r>
                        <a:rPr lang="ru-RU" sz="1200" baseline="0" dirty="0" smtClean="0"/>
                        <a:t> всероссийского турнира по окружающему миру</a:t>
                      </a:r>
                      <a:endParaRPr lang="ru-RU" sz="1200" dirty="0"/>
                    </a:p>
                  </a:txBody>
                  <a:tcPr/>
                </a:tc>
              </a:tr>
              <a:tr h="65228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2013-14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Благодарность </a:t>
                      </a:r>
                      <a:r>
                        <a:rPr lang="ru-RU" sz="1200" baseline="0" dirty="0" smtClean="0"/>
                        <a:t> МУ «Комитет по образованию </a:t>
                      </a:r>
                      <a:r>
                        <a:rPr lang="ru-RU" sz="1200" baseline="0" dirty="0" err="1" smtClean="0"/>
                        <a:t>Киришского</a:t>
                      </a:r>
                      <a:r>
                        <a:rPr lang="ru-RU" sz="1200" baseline="0" dirty="0" smtClean="0"/>
                        <a:t> муниципального района Лен. обл.»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 подготовку призеров районного конкурса « Виват, наука!»</a:t>
                      </a:r>
                      <a:endParaRPr lang="ru-RU" sz="1200" dirty="0"/>
                    </a:p>
                  </a:txBody>
                  <a:tcPr/>
                </a:tc>
              </a:tr>
              <a:tr h="84412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2017-18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Благодарственное</a:t>
                      </a:r>
                      <a:r>
                        <a:rPr lang="ru-RU" sz="1200" baseline="0" dirty="0" smtClean="0"/>
                        <a:t> письмо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 помощь в проведении </a:t>
                      </a:r>
                      <a:r>
                        <a:rPr lang="ru-RU" sz="1200" dirty="0" err="1" smtClean="0"/>
                        <a:t>онлайн</a:t>
                      </a:r>
                      <a:r>
                        <a:rPr lang="ru-RU" sz="1200" baseline="0" dirty="0" smtClean="0"/>
                        <a:t> -</a:t>
                      </a:r>
                      <a:r>
                        <a:rPr lang="ru-RU" sz="1200" dirty="0" smtClean="0"/>
                        <a:t>олимпиады « Русский с Пушкиным»</a:t>
                      </a:r>
                      <a:endParaRPr lang="ru-RU" sz="1200" dirty="0"/>
                    </a:p>
                  </a:txBody>
                  <a:tcPr/>
                </a:tc>
              </a:tr>
              <a:tr h="76738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2017-18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Благодарность МАУК « МРБ </a:t>
                      </a:r>
                      <a:r>
                        <a:rPr lang="ru-RU" sz="1200" dirty="0" err="1" smtClean="0"/>
                        <a:t>Киришского</a:t>
                      </a:r>
                      <a:r>
                        <a:rPr lang="ru-RU" sz="1200" dirty="0" smtClean="0"/>
                        <a:t> муниципального района»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 активное участие и помощь в проведении конкурса «Наследники </a:t>
                      </a:r>
                      <a:r>
                        <a:rPr lang="ru-RU" sz="1200" dirty="0" err="1" smtClean="0"/>
                        <a:t>Бестужевских</a:t>
                      </a:r>
                      <a:r>
                        <a:rPr lang="ru-RU" sz="1200" dirty="0" smtClean="0"/>
                        <a:t> традиций»</a:t>
                      </a:r>
                      <a:endParaRPr lang="ru-RU" sz="1200" dirty="0"/>
                    </a:p>
                  </a:txBody>
                  <a:tcPr/>
                </a:tc>
              </a:tr>
              <a:tr h="115108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2017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Благодарность </a:t>
                      </a:r>
                    </a:p>
                    <a:p>
                      <a:r>
                        <a:rPr lang="ru-RU" sz="1200" dirty="0" smtClean="0"/>
                        <a:t>Комитета государственной Думы по образованию и науки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 плодотворную педагогическую деятельность и значительный вклад в дело воспитания подрастающего поколения</a:t>
                      </a:r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4126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71600" y="332656"/>
            <a:ext cx="7750125" cy="6264696"/>
          </a:xfrm>
        </p:spPr>
        <p:txBody>
          <a:bodyPr/>
          <a:lstStyle/>
          <a:p>
            <a:r>
              <a:rPr lang="ru-RU" sz="2000" b="1" u="sng" dirty="0" smtClean="0">
                <a:solidFill>
                  <a:srgbClr val="002060"/>
                </a:solidFill>
              </a:rPr>
              <a:t>Сертификация освоения технологий адресной помощи различным категориям обучающихся, представленных в опыте работы</a:t>
            </a:r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r>
              <a:rPr lang="ru-RU" sz="1200" b="1" dirty="0" smtClean="0">
                <a:solidFill>
                  <a:srgbClr val="002060"/>
                </a:solidFill>
              </a:rPr>
              <a:t>                                                                                  Использование рабочего места для развития</a:t>
            </a:r>
          </a:p>
          <a:p>
            <a:r>
              <a:rPr lang="ru-RU" sz="1200" b="1" dirty="0" smtClean="0">
                <a:solidFill>
                  <a:srgbClr val="002060"/>
                </a:solidFill>
              </a:rPr>
              <a:t>                                                                               обучающихся с ОВЗ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609" y="2708919"/>
          <a:ext cx="7776864" cy="38696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3766"/>
                <a:gridCol w="5135665"/>
                <a:gridCol w="1687433"/>
              </a:tblGrid>
              <a:tr h="23766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   год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название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документ</a:t>
                      </a:r>
                      <a:endParaRPr lang="ru-RU" sz="1000" dirty="0"/>
                    </a:p>
                  </a:txBody>
                  <a:tcPr/>
                </a:tc>
              </a:tr>
              <a:tr h="464186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Проектная деятельность в начальной школе как средство достижения планируемых результатов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сертификат</a:t>
                      </a:r>
                      <a:endParaRPr lang="ru-RU" sz="1000" dirty="0"/>
                    </a:p>
                  </a:txBody>
                  <a:tcPr/>
                </a:tc>
              </a:tr>
              <a:tr h="38621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Достижение предметных и </a:t>
                      </a:r>
                      <a:r>
                        <a:rPr lang="ru-RU" sz="1000" dirty="0" err="1" smtClean="0"/>
                        <a:t>метапредметных</a:t>
                      </a:r>
                      <a:r>
                        <a:rPr lang="ru-RU" sz="1000" dirty="0" smtClean="0"/>
                        <a:t> результатов обучения на примере курса</a:t>
                      </a:r>
                    </a:p>
                    <a:p>
                      <a:r>
                        <a:rPr lang="ru-RU" sz="1000" dirty="0" smtClean="0"/>
                        <a:t> « Окружающий мир»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сертификат</a:t>
                      </a:r>
                      <a:endParaRPr lang="ru-RU" sz="1000" dirty="0"/>
                    </a:p>
                  </a:txBody>
                  <a:tcPr/>
                </a:tc>
              </a:tr>
              <a:tr h="370053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Развиваем умение работать с текстом на уроках литературного чтения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сертификат</a:t>
                      </a:r>
                      <a:endParaRPr lang="ru-RU" sz="1000" dirty="0"/>
                    </a:p>
                  </a:txBody>
                  <a:tcPr/>
                </a:tc>
              </a:tr>
              <a:tr h="42931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2016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Обучение решению текстовых задач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сертификат</a:t>
                      </a:r>
                      <a:endParaRPr lang="ru-RU" sz="1000" dirty="0"/>
                    </a:p>
                  </a:txBody>
                  <a:tcPr/>
                </a:tc>
              </a:tr>
              <a:tr h="502987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2017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Всероссийское тестирование педагогов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диплом</a:t>
                      </a:r>
                      <a:endParaRPr lang="ru-RU" sz="1000" dirty="0"/>
                    </a:p>
                  </a:txBody>
                  <a:tcPr/>
                </a:tc>
              </a:tr>
              <a:tr h="142600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2017   </a:t>
                      </a:r>
                    </a:p>
                    <a:p>
                      <a:pPr algn="ctr"/>
                      <a:endParaRPr lang="ru-RU" sz="1000" dirty="0" smtClean="0"/>
                    </a:p>
                    <a:p>
                      <a:pPr algn="ctr"/>
                      <a:endParaRPr lang="ru-RU" sz="1000" dirty="0" smtClean="0"/>
                    </a:p>
                    <a:p>
                      <a:pPr algn="ctr"/>
                      <a:endParaRPr lang="ru-RU" sz="1000" dirty="0" smtClean="0"/>
                    </a:p>
                    <a:p>
                      <a:pPr algn="ctr"/>
                      <a:r>
                        <a:rPr lang="ru-RU" sz="1000" dirty="0" smtClean="0"/>
                        <a:t>                     </a:t>
                      </a:r>
                    </a:p>
                    <a:p>
                      <a:pPr algn="ctr"/>
                      <a:endParaRPr lang="ru-RU" sz="1000" dirty="0" smtClean="0"/>
                    </a:p>
                    <a:p>
                      <a:pPr algn="ctr"/>
                      <a:endParaRPr lang="ru-RU" sz="1000" dirty="0" smtClean="0"/>
                    </a:p>
                    <a:p>
                      <a:pPr algn="ctr"/>
                      <a:endParaRPr lang="ru-RU" sz="1000" dirty="0" smtClean="0"/>
                    </a:p>
                    <a:p>
                      <a:pPr algn="ctr"/>
                      <a:r>
                        <a:rPr lang="ru-RU" sz="1000" dirty="0" smtClean="0"/>
                        <a:t>                      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Работа с текстом в рамках подготовки к итоговой аттестации выпускников начальных классов</a:t>
                      </a:r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Психологическая коррекция поведенческих расстройств у детей и подростков</a:t>
                      </a:r>
                      <a:endParaRPr lang="ru-RU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00" dirty="0" smtClean="0"/>
                        <a:t>сертификат</a:t>
                      </a:r>
                    </a:p>
                    <a:p>
                      <a:endParaRPr lang="ru-RU" sz="1000" dirty="0" smtClean="0"/>
                    </a:p>
                    <a:p>
                      <a:endParaRPr lang="ru-RU" sz="1000" dirty="0" smtClean="0"/>
                    </a:p>
                    <a:p>
                      <a:r>
                        <a:rPr lang="ru-RU" sz="1000" dirty="0" smtClean="0"/>
                        <a:t>сертификат</a:t>
                      </a:r>
                      <a:endParaRPr lang="ru-RU" sz="1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6866" name="Picture 2" descr="G:\Лучший кабинет\AW0gBsv8t1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24744"/>
            <a:ext cx="2555776" cy="1437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2388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381000"/>
            <a:ext cx="7721600" cy="1011237"/>
          </a:xfrm>
        </p:spPr>
        <p:txBody>
          <a:bodyPr/>
          <a:lstStyle/>
          <a:p>
            <a:pPr algn="l"/>
            <a:r>
              <a:rPr lang="ru-RU" sz="3200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endParaRPr lang="ru-RU" sz="3200" b="1" i="1" dirty="0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99592" y="404664"/>
            <a:ext cx="7992888" cy="6048672"/>
          </a:xfrm>
        </p:spPr>
        <p:txBody>
          <a:bodyPr/>
          <a:lstStyle/>
          <a:p>
            <a:pPr algn="just"/>
            <a:r>
              <a:rPr lang="ru-RU" sz="2000" dirty="0" smtClean="0"/>
              <a:t> </a:t>
            </a:r>
            <a:r>
              <a:rPr lang="ru-RU" sz="1400" dirty="0" smtClean="0"/>
              <a:t>Оказание адресной помощи, создание специальных условий направлено на укрепление  здоровья детей, их полноценное развитие, коррекцию трудностей их поведения.. </a:t>
            </a:r>
          </a:p>
          <a:p>
            <a:pPr algn="just"/>
            <a:r>
              <a:rPr lang="ru-RU" sz="1400" dirty="0" smtClean="0"/>
              <a:t> Проводимая  работа в школе дает положительные результаты. Все обучающиеся по предметам имеют 100% успеваемость, не состоят на учете в КДН. Мы принимаем активное участие в конкурсах, внеклассных мероприятиях, школьных олимпиадах.</a:t>
            </a:r>
          </a:p>
          <a:p>
            <a:pPr algn="just"/>
            <a:endParaRPr lang="ru-RU" sz="1400" dirty="0" smtClean="0"/>
          </a:p>
          <a:p>
            <a:r>
              <a:rPr lang="ru-RU" sz="1600" b="1" dirty="0" smtClean="0"/>
              <a:t>    Список литературы</a:t>
            </a:r>
          </a:p>
          <a:p>
            <a:pPr algn="just"/>
            <a:r>
              <a:rPr lang="ru-RU" sz="1600" dirty="0" smtClean="0"/>
              <a:t> -</a:t>
            </a:r>
            <a:r>
              <a:rPr lang="ru-RU" sz="1400" dirty="0" smtClean="0"/>
              <a:t>ФГОС НОО</a:t>
            </a:r>
          </a:p>
          <a:p>
            <a:pPr algn="just"/>
            <a:r>
              <a:rPr lang="ru-RU" sz="1400" dirty="0" smtClean="0"/>
              <a:t> -Федеральные требования к ОУ в части оснащенности учебного процесса и оборудования учебных помещений.</a:t>
            </a:r>
          </a:p>
          <a:p>
            <a:pPr algn="just"/>
            <a:r>
              <a:rPr lang="ru-RU" sz="1400" dirty="0" smtClean="0"/>
              <a:t> - Федеральные требования к образовательным учреждениям в части охраны здоровья обучающихся.</a:t>
            </a:r>
          </a:p>
          <a:p>
            <a:pPr algn="just"/>
            <a:r>
              <a:rPr lang="ru-RU" sz="1400" dirty="0" smtClean="0"/>
              <a:t> - </a:t>
            </a:r>
            <a:r>
              <a:rPr lang="ru-RU" sz="1400" dirty="0" err="1" smtClean="0"/>
              <a:t>СанПин</a:t>
            </a:r>
            <a:r>
              <a:rPr lang="ru-RU" sz="1400" dirty="0" smtClean="0"/>
              <a:t> 2.4.2.2821-10 « Санитарно-эпидемиологические требования к условиям и организации обучения в ОУ»</a:t>
            </a:r>
          </a:p>
          <a:p>
            <a:pPr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1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</a:t>
            </a:r>
            <a:r>
              <a:rPr lang="ru-RU" sz="1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ВНИМАНИЕ!</a:t>
            </a:r>
            <a:endParaRPr lang="ru-RU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536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897180" cy="6222758"/>
          </a:xfrm>
        </p:spPr>
        <p:txBody>
          <a:bodyPr/>
          <a:lstStyle/>
          <a:p>
            <a:pPr algn="l"/>
            <a:endParaRPr lang="ru-RU" sz="2000" dirty="0" smtClean="0"/>
          </a:p>
          <a:p>
            <a:pPr algn="just"/>
            <a:r>
              <a:rPr lang="ru-RU" sz="1400" b="1" dirty="0" smtClean="0"/>
              <a:t>«…где бы ни обучался ребенок с ограниченными возможностями здоровья –в специальном учреждении или в условиях интеграции –это должно быть специальное обучение. Только так можно добиться успешной адаптации ребенка в школе и получения им образования, которое будет одним из условий его адаптации и интеграции в последующей взрослой жизни.»</a:t>
            </a:r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r"/>
            <a:r>
              <a:rPr lang="ru-RU" sz="1400" b="1" dirty="0" err="1" smtClean="0"/>
              <a:t>В.И.Лубовский</a:t>
            </a:r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pPr algn="just"/>
            <a:endParaRPr lang="ru-RU" sz="1400" b="1" dirty="0" smtClean="0"/>
          </a:p>
          <a:p>
            <a:r>
              <a:rPr lang="ru-RU" sz="1400" b="1" dirty="0" smtClean="0"/>
              <a:t>          </a:t>
            </a:r>
            <a:r>
              <a:rPr lang="ru-RU" sz="1200" b="1" dirty="0" smtClean="0"/>
              <a:t>Кабинет начальных классов №6</a:t>
            </a:r>
          </a:p>
          <a:p>
            <a:r>
              <a:rPr lang="ru-RU" sz="1200" b="1" dirty="0" smtClean="0"/>
              <a:t>           Заведующая кабинетом  Кириллова Р.Г.</a:t>
            </a:r>
            <a:endParaRPr lang="ru-RU" sz="1200" b="1" dirty="0"/>
          </a:p>
        </p:txBody>
      </p:sp>
      <p:pic>
        <p:nvPicPr>
          <p:cNvPr id="17409" name="Picture 1" descr="G:\Лучший кабинет\bDN62QZekr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85971"/>
            <a:ext cx="4680520" cy="33432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7446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404665"/>
            <a:ext cx="7834064" cy="1152127"/>
          </a:xfrm>
        </p:spPr>
        <p:txBody>
          <a:bodyPr/>
          <a:lstStyle/>
          <a:p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</a:t>
            </a:r>
            <a:r>
              <a:rPr lang="ru-RU" sz="20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Создание условий для адресной работы с различными </a:t>
            </a:r>
            <a:br>
              <a:rPr lang="ru-RU" sz="20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000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категориями обучающихся (дети с ОВЗ, дети из семей мигрантов)</a:t>
            </a:r>
            <a:endParaRPr lang="ru-RU" sz="2000" u="sng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3609" y="1556792"/>
            <a:ext cx="7704855" cy="4680520"/>
          </a:xfrm>
        </p:spPr>
        <p:txBody>
          <a:bodyPr/>
          <a:lstStyle/>
          <a:p>
            <a:pPr marL="457200" indent="-457200" algn="just">
              <a:buAutoNum type="arabicPeriod"/>
            </a:pPr>
            <a:r>
              <a:rPr lang="ru-RU" sz="1400" dirty="0" smtClean="0"/>
              <a:t>Описание опыта деятельности по созданию условий для адресной работы с различными категориями обучающихся.</a:t>
            </a:r>
          </a:p>
          <a:p>
            <a:pPr marL="457200" indent="-457200" algn="just">
              <a:buAutoNum type="arabicPeriod"/>
            </a:pPr>
            <a:r>
              <a:rPr lang="ru-RU" sz="1400" dirty="0" smtClean="0"/>
              <a:t>Использование педагогических технологий, методов, форм работы, обеспечивающих индивидуализацию образовательного процесса.</a:t>
            </a:r>
          </a:p>
          <a:p>
            <a:pPr marL="457200" indent="-457200" algn="just">
              <a:buAutoNum type="arabicPeriod"/>
            </a:pPr>
            <a:r>
              <a:rPr lang="ru-RU" sz="1400" dirty="0" smtClean="0"/>
              <a:t>Результативность  работы с данной категорией обучающихся.</a:t>
            </a:r>
          </a:p>
          <a:p>
            <a:pPr marL="457200" indent="-457200" algn="just">
              <a:buAutoNum type="arabicPeriod"/>
            </a:pPr>
            <a:endParaRPr lang="ru-RU" sz="1600" dirty="0" smtClean="0"/>
          </a:p>
          <a:p>
            <a:pPr marL="457200" indent="-457200" algn="just"/>
            <a:r>
              <a:rPr lang="ru-RU" sz="1200" dirty="0" smtClean="0"/>
              <a:t>                                      </a:t>
            </a:r>
            <a:r>
              <a:rPr lang="ru-RU" sz="1200" b="1" dirty="0" smtClean="0"/>
              <a:t>Информационные стенды необходимые для обучения детей с ОВЗ</a:t>
            </a:r>
            <a:endParaRPr lang="ru-RU" sz="1200" b="1" dirty="0"/>
          </a:p>
        </p:txBody>
      </p:sp>
      <p:pic>
        <p:nvPicPr>
          <p:cNvPr id="2" name="Picture 2" descr="G:\Лучший кабинет\E_WxmlFXsj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3582890"/>
            <a:ext cx="2149578" cy="2582414"/>
          </a:xfrm>
          <a:prstGeom prst="rect">
            <a:avLst/>
          </a:prstGeom>
          <a:noFill/>
        </p:spPr>
      </p:pic>
      <p:pic>
        <p:nvPicPr>
          <p:cNvPr id="2051" name="Picture 3" descr="G:\Лучший кабинет\YF4362BZAF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077072"/>
            <a:ext cx="2816313" cy="2088232"/>
          </a:xfrm>
          <a:prstGeom prst="rect">
            <a:avLst/>
          </a:prstGeom>
          <a:noFill/>
        </p:spPr>
      </p:pic>
      <p:pic>
        <p:nvPicPr>
          <p:cNvPr id="2052" name="Picture 4" descr="G:\Лучший кабинет\M-grZ_B4RI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583172"/>
            <a:ext cx="2016224" cy="25101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8996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043608" y="332656"/>
            <a:ext cx="7750125" cy="6192688"/>
          </a:xfrm>
        </p:spPr>
        <p:txBody>
          <a:bodyPr/>
          <a:lstStyle/>
          <a:p>
            <a:pPr algn="just"/>
            <a:r>
              <a:rPr lang="ru-RU" sz="1400" dirty="0" smtClean="0"/>
              <a:t>В основе реализации основной образовательной программы основного общего образования лежит системно- </a:t>
            </a:r>
            <a:r>
              <a:rPr lang="ru-RU" sz="1400" dirty="0" err="1" smtClean="0"/>
              <a:t>деятельностный</a:t>
            </a:r>
            <a:r>
              <a:rPr lang="ru-RU" sz="1400" dirty="0" smtClean="0"/>
              <a:t> подход, который предполагает разнообразие индивидуальных образовательных траекторий и индивидуального развития каждого обучающегося, в том числе одаренных детей, детей – инвалидов и детей с ограниченными возможностями здоровья, детей, попавших в трудную жизненную ситуацию.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Актуальность</a:t>
            </a:r>
            <a:r>
              <a:rPr lang="ru-RU" sz="1400" dirty="0" smtClean="0"/>
              <a:t> заключается в необходимости создать образовательную среду, способствующую самореализации каждого обучающегося, формированию у него способности вырабатывать и изменять собственную стратегию в меняющихся обстоятельствах жизни.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Педагогическая идея:</a:t>
            </a:r>
            <a:r>
              <a:rPr lang="ru-RU" sz="1400" dirty="0" smtClean="0"/>
              <a:t> создание « </a:t>
            </a:r>
            <a:r>
              <a:rPr lang="ru-RU" sz="1400" b="1" dirty="0" err="1" smtClean="0"/>
              <a:t>безбарьерной</a:t>
            </a:r>
            <a:r>
              <a:rPr lang="ru-RU" sz="1400" dirty="0" smtClean="0"/>
              <a:t> » образовательной среды для всех учащихся.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Решаемая проблема </a:t>
            </a:r>
            <a:r>
              <a:rPr lang="ru-RU" sz="1400" dirty="0" smtClean="0"/>
              <a:t>заключается в индивидуализации образовательного процесса и комплексном подходе к образованию</a:t>
            </a:r>
            <a:r>
              <a:rPr lang="ru-RU" sz="1400" b="1" dirty="0" smtClean="0">
                <a:solidFill>
                  <a:srgbClr val="002060"/>
                </a:solidFill>
              </a:rPr>
              <a:t>  </a:t>
            </a:r>
            <a:r>
              <a:rPr lang="ru-RU" sz="1400" dirty="0" smtClean="0"/>
              <a:t>личности </a:t>
            </a:r>
            <a:r>
              <a:rPr lang="ru-RU" sz="1400" b="1" i="1" dirty="0" smtClean="0"/>
              <a:t>на основе освоения различных способов</a:t>
            </a:r>
            <a:r>
              <a:rPr lang="ru-RU" sz="1400" i="1" dirty="0" smtClean="0"/>
              <a:t> </a:t>
            </a:r>
            <a:r>
              <a:rPr lang="ru-RU" sz="1400" b="1" i="1" dirty="0" smtClean="0"/>
              <a:t>деятельности </a:t>
            </a:r>
            <a:r>
              <a:rPr lang="ru-RU" sz="1400" i="1" dirty="0" smtClean="0"/>
              <a:t>в </a:t>
            </a:r>
            <a:r>
              <a:rPr lang="ru-RU" sz="1400" dirty="0" smtClean="0"/>
              <a:t>рамках средней школы и  возможностей социума.</a:t>
            </a:r>
            <a:r>
              <a:rPr lang="ru-RU" sz="1400" b="1" dirty="0" smtClean="0">
                <a:solidFill>
                  <a:srgbClr val="002060"/>
                </a:solidFill>
              </a:rPr>
              <a:t> </a:t>
            </a:r>
          </a:p>
          <a:p>
            <a:pPr algn="just"/>
            <a:r>
              <a:rPr lang="ru-RU" sz="1600" b="1" i="1" dirty="0" smtClean="0"/>
              <a:t>                            </a:t>
            </a:r>
            <a:r>
              <a:rPr lang="ru-RU" sz="1200" b="1" dirty="0" smtClean="0"/>
              <a:t>Организация сетевого взаимодействия и социального партнёрства</a:t>
            </a:r>
            <a:endParaRPr lang="ru-RU" sz="1200" dirty="0" smtClean="0"/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 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                                                                                                 </a:t>
            </a:r>
            <a:r>
              <a:rPr lang="ru-RU" sz="1000" b="1" dirty="0" smtClean="0"/>
              <a:t>Занятие в танцевальном кружке </a:t>
            </a:r>
          </a:p>
          <a:p>
            <a:pPr algn="just"/>
            <a:r>
              <a:rPr lang="ru-RU" sz="1000" b="1" dirty="0" smtClean="0"/>
              <a:t>                                                                                                                                                                  педагог: </a:t>
            </a:r>
            <a:r>
              <a:rPr lang="ru-RU" sz="1000" b="1" dirty="0" err="1" smtClean="0"/>
              <a:t>Хохловская</a:t>
            </a:r>
            <a:r>
              <a:rPr lang="ru-RU" sz="1000" b="1" dirty="0" smtClean="0"/>
              <a:t> З.Г.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1600" b="1" dirty="0" smtClean="0">
                <a:solidFill>
                  <a:srgbClr val="002060"/>
                </a:solidFill>
              </a:rPr>
              <a:t>                                                                          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5361" name="Object 1"/>
          <p:cNvGraphicFramePr>
            <a:graphicFrameLocks noChangeAspect="1"/>
          </p:cNvGraphicFramePr>
          <p:nvPr/>
        </p:nvGraphicFramePr>
        <p:xfrm>
          <a:off x="1115616" y="3573016"/>
          <a:ext cx="3823769" cy="2448272"/>
        </p:xfrm>
        <a:graphic>
          <a:graphicData uri="http://schemas.openxmlformats.org/presentationml/2006/ole">
            <p:oleObj spid="_x0000_s15361" name="Слайд" r:id="rId3" imgW="4570530" imgH="3427543" progId="PowerPoint.Slide.12">
              <p:embed/>
            </p:oleObj>
          </a:graphicData>
        </a:graphic>
      </p:graphicFrame>
      <p:pic>
        <p:nvPicPr>
          <p:cNvPr id="2" name="Picture 2" descr="H:\фото_1б_2014-15\IMG_25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2094" y="3573016"/>
            <a:ext cx="3264362" cy="23762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77738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99592" y="476672"/>
            <a:ext cx="7992888" cy="6192688"/>
          </a:xfrm>
        </p:spPr>
        <p:txBody>
          <a:bodyPr/>
          <a:lstStyle/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Концептуальность :</a:t>
            </a:r>
            <a:r>
              <a:rPr lang="ru-RU" sz="1400" dirty="0" smtClean="0"/>
              <a:t> дать ученику возможность развитие  интеллекта в самостоятельной творческой деятельности, с учетом индивидуальных способностей и склонностей.</a:t>
            </a:r>
          </a:p>
          <a:p>
            <a:pPr algn="just"/>
            <a:r>
              <a:rPr lang="ru-RU" sz="1400" dirty="0" smtClean="0"/>
              <a:t> В классе, где я работаю,  дети с ОВЗ и дети из семей мигрантов. Поэтому моя </a:t>
            </a:r>
            <a:r>
              <a:rPr lang="ru-RU" sz="1400" b="1" dirty="0" smtClean="0"/>
              <a:t>задача </a:t>
            </a:r>
            <a:r>
              <a:rPr lang="ru-RU" sz="1400" dirty="0" smtClean="0"/>
              <a:t>создать равные возможности для обучения всех  детей</a:t>
            </a:r>
            <a:r>
              <a:rPr lang="ru-RU" sz="1400" i="1" dirty="0" smtClean="0"/>
              <a:t>.</a:t>
            </a:r>
          </a:p>
          <a:p>
            <a:r>
              <a:rPr lang="ru-RU" sz="1800" b="1" i="1" u="sng" dirty="0" smtClean="0">
                <a:solidFill>
                  <a:srgbClr val="002060"/>
                </a:solidFill>
              </a:rPr>
              <a:t>Адресная работа</a:t>
            </a:r>
          </a:p>
          <a:p>
            <a:r>
              <a:rPr lang="ru-RU" sz="1800" b="1" i="1" dirty="0" smtClean="0">
                <a:solidFill>
                  <a:srgbClr val="002060"/>
                </a:solidFill>
              </a:rPr>
              <a:t>                </a:t>
            </a:r>
            <a:r>
              <a:rPr lang="ru-RU" sz="1800" b="1" i="1" u="sng" dirty="0" smtClean="0">
                <a:solidFill>
                  <a:srgbClr val="002060"/>
                </a:solidFill>
              </a:rPr>
              <a:t>Дети с ОВЗ                    Дети из семей мигрантов</a:t>
            </a:r>
          </a:p>
          <a:p>
            <a:pPr algn="just"/>
            <a:r>
              <a:rPr lang="ru-RU" sz="1400" dirty="0" smtClean="0"/>
              <a:t>Школа является открытой и обеспечивает «</a:t>
            </a:r>
            <a:r>
              <a:rPr lang="ru-RU" sz="1400" dirty="0" err="1" smtClean="0"/>
              <a:t>безбарьерную</a:t>
            </a:r>
            <a:r>
              <a:rPr lang="ru-RU" sz="1400" dirty="0" smtClean="0"/>
              <a:t>» образовательную среду для обучающихся с ОВЗ.</a:t>
            </a:r>
          </a:p>
          <a:p>
            <a:pPr algn="just"/>
            <a:r>
              <a:rPr lang="ru-RU" sz="1400" b="1" dirty="0" smtClean="0"/>
              <a:t>Специальные образовательные условия, создание которых зависит от учителя:</a:t>
            </a:r>
          </a:p>
          <a:p>
            <a:pPr algn="just"/>
            <a:r>
              <a:rPr lang="ru-RU" sz="1400" dirty="0" smtClean="0"/>
              <a:t>- адаптация учебного материала;</a:t>
            </a:r>
          </a:p>
          <a:p>
            <a:pPr algn="just"/>
            <a:r>
              <a:rPr lang="ru-RU" sz="1400" dirty="0" smtClean="0"/>
              <a:t>- включение родителей в образовательный процесс;</a:t>
            </a:r>
          </a:p>
          <a:p>
            <a:pPr algn="just"/>
            <a:r>
              <a:rPr lang="ru-RU" sz="1400" dirty="0" smtClean="0"/>
              <a:t>- привлечение специалистов сопровождения;</a:t>
            </a:r>
          </a:p>
          <a:p>
            <a:pPr algn="just"/>
            <a:r>
              <a:rPr lang="ru-RU" sz="1400" dirty="0" smtClean="0"/>
              <a:t>- организация учебного места ребенка;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щадящий режим работы, соблюдение гигиенических требований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 личная поддержка ученика;</a:t>
            </a:r>
          </a:p>
          <a:p>
            <a:pPr algn="just"/>
            <a:r>
              <a:rPr lang="ru-RU" sz="1400" dirty="0" smtClean="0"/>
              <a:t>                                    </a:t>
            </a:r>
          </a:p>
          <a:p>
            <a:pPr algn="just"/>
            <a:r>
              <a:rPr lang="ru-RU" sz="1600" dirty="0" smtClean="0"/>
              <a:t>                                                                                                                   </a:t>
            </a:r>
          </a:p>
          <a:p>
            <a:pPr algn="just"/>
            <a:r>
              <a:rPr lang="ru-RU" sz="1400" b="1" dirty="0" smtClean="0">
                <a:solidFill>
                  <a:srgbClr val="002060"/>
                </a:solidFill>
              </a:rPr>
              <a:t>                                                                                                                                 </a:t>
            </a:r>
            <a:r>
              <a:rPr lang="ru-RU" sz="1200" b="1" dirty="0" smtClean="0"/>
              <a:t>Организация рабочего </a:t>
            </a:r>
          </a:p>
          <a:p>
            <a:pPr algn="just"/>
            <a:r>
              <a:rPr lang="ru-RU" sz="1200" b="1" dirty="0" smtClean="0"/>
              <a:t>                                                                                                                                                                      </a:t>
            </a:r>
          </a:p>
          <a:p>
            <a:pPr algn="just"/>
            <a:r>
              <a:rPr lang="ru-RU" sz="1200" b="1" dirty="0" smtClean="0"/>
              <a:t>                                                                                                                                                              места ребенка                    </a:t>
            </a:r>
          </a:p>
          <a:p>
            <a:pPr algn="just"/>
            <a:endParaRPr lang="ru-RU" sz="1200" b="1" dirty="0" smtClean="0"/>
          </a:p>
          <a:p>
            <a:pPr algn="just"/>
            <a:r>
              <a:rPr lang="ru-RU" sz="1200" b="1" dirty="0" smtClean="0"/>
              <a:t>                                                                            Адаптация учебного материала</a:t>
            </a:r>
          </a:p>
          <a:p>
            <a:pPr algn="just"/>
            <a:r>
              <a:rPr lang="ru-RU" sz="1200" b="1" dirty="0" smtClean="0"/>
              <a:t>                                </a:t>
            </a:r>
            <a:r>
              <a:rPr lang="ru-RU" sz="1200" b="1" dirty="0" smtClean="0"/>
              <a:t>через </a:t>
            </a:r>
            <a:r>
              <a:rPr lang="ru-RU" sz="1200" b="1" dirty="0" smtClean="0"/>
              <a:t>электронные пособия УМК « Школа России</a:t>
            </a:r>
            <a:r>
              <a:rPr lang="ru-RU" sz="1200" b="1" dirty="0" smtClean="0"/>
              <a:t>», </a:t>
            </a:r>
            <a:r>
              <a:rPr lang="ru-RU" sz="1200" b="1" dirty="0" smtClean="0"/>
              <a:t>о</a:t>
            </a:r>
            <a:r>
              <a:rPr lang="ru-RU" sz="1200" b="1" dirty="0" smtClean="0"/>
              <a:t>бязательный компонент  к программе                                                                    </a:t>
            </a:r>
            <a:endParaRPr lang="ru-RU" sz="1200" b="1" dirty="0" smtClean="0"/>
          </a:p>
        </p:txBody>
      </p:sp>
      <p:pic>
        <p:nvPicPr>
          <p:cNvPr id="3074" name="Picture 2" descr="G:\Лучший кабинет\1NBxASca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3140968"/>
            <a:ext cx="1512168" cy="1728192"/>
          </a:xfrm>
          <a:prstGeom prst="rect">
            <a:avLst/>
          </a:prstGeom>
          <a:noFill/>
        </p:spPr>
      </p:pic>
      <p:pic>
        <p:nvPicPr>
          <p:cNvPr id="14337" name="Picture 1" descr="G:\Лучший кабинет\XCDXZrgMcf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4149080"/>
            <a:ext cx="1512168" cy="16711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9485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899592" y="332656"/>
            <a:ext cx="8064896" cy="6294766"/>
          </a:xfrm>
        </p:spPr>
        <p:txBody>
          <a:bodyPr/>
          <a:lstStyle/>
          <a:p>
            <a:pPr algn="just"/>
            <a:r>
              <a:rPr lang="ru-RU" sz="1800" dirty="0" smtClean="0"/>
              <a:t> </a:t>
            </a:r>
            <a:r>
              <a:rPr lang="ru-RU" sz="1400" dirty="0" smtClean="0"/>
              <a:t>-терпение со стороны взрослого, сохранение спокойного тона при общении с ребёнком;</a:t>
            </a:r>
          </a:p>
          <a:p>
            <a:pPr algn="just"/>
            <a:r>
              <a:rPr lang="ru-RU" sz="1400" dirty="0" smtClean="0"/>
              <a:t>- гибкие формы и методы обучения и воспитания, сочетающие традиционные и нетрадиционные подходы к разным видам образовательной деятельности.</a:t>
            </a:r>
          </a:p>
          <a:p>
            <a:pPr algn="just"/>
            <a:r>
              <a:rPr lang="ru-RU" sz="1400" dirty="0" smtClean="0"/>
              <a:t> Для коррекции недостатков развития  обучающихся и восполнения пробелов в классах КРО VII вида проводятся индивидуально-групповые коррекционные занятия </a:t>
            </a:r>
            <a:r>
              <a:rPr lang="ru-RU" sz="1400" dirty="0" err="1" smtClean="0"/>
              <a:t>общеразвивающей</a:t>
            </a:r>
            <a:r>
              <a:rPr lang="ru-RU" sz="1400" dirty="0" smtClean="0"/>
              <a:t> и предметной направленности. </a:t>
            </a:r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r>
              <a:rPr lang="ru-RU" sz="1800" b="1" dirty="0" smtClean="0"/>
              <a:t>                                                      </a:t>
            </a:r>
            <a:r>
              <a:rPr lang="ru-RU" sz="1200" b="1" dirty="0" smtClean="0"/>
              <a:t>Коррекционное занятие </a:t>
            </a:r>
          </a:p>
          <a:p>
            <a:pPr algn="just"/>
            <a:r>
              <a:rPr lang="ru-RU" sz="1200" b="1" dirty="0" smtClean="0"/>
              <a:t>                                                                                          по математике</a:t>
            </a:r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  <a:p>
            <a:pPr algn="just"/>
            <a:r>
              <a:rPr lang="ru-RU" sz="1600" b="1" dirty="0" smtClean="0"/>
              <a:t>      </a:t>
            </a:r>
            <a:r>
              <a:rPr lang="ru-RU" sz="1200" b="1" dirty="0" smtClean="0"/>
              <a:t>Логопедическое занятие</a:t>
            </a:r>
          </a:p>
          <a:p>
            <a:pPr algn="just"/>
            <a:r>
              <a:rPr lang="ru-RU" sz="1200" b="1" dirty="0" smtClean="0"/>
              <a:t>           Логопед: </a:t>
            </a:r>
            <a:r>
              <a:rPr lang="ru-RU" sz="1200" b="1" dirty="0" err="1" smtClean="0"/>
              <a:t>Хинкис</a:t>
            </a:r>
            <a:r>
              <a:rPr lang="ru-RU" sz="1200" b="1" dirty="0" smtClean="0"/>
              <a:t> Т.А.                                                                                                   Кружок «Я рисую мир»</a:t>
            </a:r>
          </a:p>
          <a:p>
            <a:pPr algn="l"/>
            <a:endParaRPr lang="ru-RU" sz="1600" dirty="0"/>
          </a:p>
        </p:txBody>
      </p:sp>
      <p:pic>
        <p:nvPicPr>
          <p:cNvPr id="3" name="Picture 2" descr="G:\DCIM\132CANON\IMG_19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060848"/>
            <a:ext cx="244795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D:\Desktop\мама\фото2\IMG_16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988840"/>
            <a:ext cx="2232248" cy="2005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G:\Лучший кабинет\OwIltWDEQ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789040"/>
            <a:ext cx="2088231" cy="24480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70155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897180" cy="6222758"/>
          </a:xfrm>
        </p:spPr>
        <p:txBody>
          <a:bodyPr/>
          <a:lstStyle/>
          <a:p>
            <a:r>
              <a:rPr lang="ru-RU" sz="2000" b="1" u="sng" dirty="0" smtClean="0">
                <a:solidFill>
                  <a:srgbClr val="002060"/>
                </a:solidFill>
              </a:rPr>
              <a:t>Методы работы с детьми с ОВЗ и детьми из семей мигрантов:</a:t>
            </a:r>
            <a:endParaRPr lang="ru-RU" sz="2000" dirty="0" smtClean="0"/>
          </a:p>
          <a:p>
            <a:endParaRPr lang="ru-RU" sz="2000" b="1" u="sng" dirty="0" smtClean="0">
              <a:solidFill>
                <a:srgbClr val="002060"/>
              </a:solidFill>
            </a:endParaRPr>
          </a:p>
          <a:p>
            <a:pPr algn="just">
              <a:buFontTx/>
              <a:buChar char="-"/>
            </a:pPr>
            <a:r>
              <a:rPr lang="ru-RU" sz="1400" dirty="0" smtClean="0"/>
              <a:t>диагностика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 консультирование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построение индивидуального маршрута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занятие с педагогом - психологом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 медицинское сопровождение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занятие с логопедом</a:t>
            </a:r>
          </a:p>
          <a:p>
            <a:r>
              <a:rPr lang="ru-RU" sz="2000" b="1" u="sng" dirty="0" smtClean="0">
                <a:solidFill>
                  <a:srgbClr val="002060"/>
                </a:solidFill>
              </a:rPr>
              <a:t>Формы работы:</a:t>
            </a:r>
          </a:p>
          <a:p>
            <a:pPr algn="l">
              <a:buFontTx/>
              <a:buChar char="-"/>
            </a:pPr>
            <a:r>
              <a:rPr lang="ru-RU" sz="1400" dirty="0" smtClean="0"/>
              <a:t>индивидуальные</a:t>
            </a:r>
          </a:p>
          <a:p>
            <a:pPr algn="l">
              <a:buFontTx/>
              <a:buChar char="-"/>
            </a:pPr>
            <a:r>
              <a:rPr lang="ru-RU" sz="1400" dirty="0" smtClean="0"/>
              <a:t>групповые</a:t>
            </a:r>
          </a:p>
          <a:p>
            <a:pPr algn="l">
              <a:buFontTx/>
              <a:buChar char="-"/>
            </a:pPr>
            <a:r>
              <a:rPr lang="ru-RU" sz="1400" dirty="0" smtClean="0"/>
              <a:t>дистанционные                                                              </a:t>
            </a:r>
          </a:p>
          <a:p>
            <a:pPr algn="l"/>
            <a:r>
              <a:rPr lang="ru-RU" sz="1200" b="1" dirty="0" smtClean="0"/>
              <a:t>                                                                                                                                                           </a:t>
            </a:r>
          </a:p>
          <a:p>
            <a:pPr algn="l"/>
            <a:endParaRPr lang="ru-RU" sz="1200" b="1" dirty="0" smtClean="0"/>
          </a:p>
          <a:p>
            <a:pPr algn="l"/>
            <a:r>
              <a:rPr lang="ru-RU" sz="1200" b="1" dirty="0" smtClean="0"/>
              <a:t>                                                                                                                                                          Классный час</a:t>
            </a:r>
          </a:p>
          <a:p>
            <a:pPr algn="l"/>
            <a:endParaRPr lang="ru-RU" sz="1800" dirty="0" smtClean="0"/>
          </a:p>
          <a:p>
            <a:pPr algn="l">
              <a:buFontTx/>
              <a:buChar char="-"/>
            </a:pPr>
            <a:endParaRPr lang="ru-RU" sz="1800" dirty="0" smtClean="0"/>
          </a:p>
          <a:p>
            <a:pPr algn="l"/>
            <a:r>
              <a:rPr lang="ru-RU" sz="1200" dirty="0" smtClean="0"/>
              <a:t>                                                                           </a:t>
            </a:r>
          </a:p>
          <a:p>
            <a:pPr algn="l"/>
            <a:r>
              <a:rPr lang="ru-RU" sz="1200" dirty="0" smtClean="0"/>
              <a:t>                                                                                </a:t>
            </a:r>
          </a:p>
          <a:p>
            <a:pPr algn="l"/>
            <a:r>
              <a:rPr lang="ru-RU" sz="1200" b="1" dirty="0" smtClean="0"/>
              <a:t>                                                                         Использование ИКТ на уроках</a:t>
            </a:r>
          </a:p>
          <a:p>
            <a:pPr algn="l"/>
            <a:r>
              <a:rPr lang="ru-RU" sz="1200" b="1" dirty="0" smtClean="0"/>
              <a:t>      Урок окружающего мира</a:t>
            </a:r>
          </a:p>
          <a:p>
            <a:pPr algn="l"/>
            <a:r>
              <a:rPr lang="ru-RU" sz="1200" b="1" dirty="0" smtClean="0"/>
              <a:t>        (обсуждение в группах)</a:t>
            </a:r>
          </a:p>
          <a:p>
            <a:pPr algn="l">
              <a:buFontTx/>
              <a:buChar char="-"/>
            </a:pPr>
            <a:endParaRPr lang="ru-RU" sz="1800" dirty="0"/>
          </a:p>
        </p:txBody>
      </p:sp>
      <p:pic>
        <p:nvPicPr>
          <p:cNvPr id="1026" name="Picture 2" descr="D:\Фото_4б\DSC013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2420888"/>
            <a:ext cx="2400268" cy="1800200"/>
          </a:xfrm>
          <a:prstGeom prst="rect">
            <a:avLst/>
          </a:prstGeom>
          <a:noFill/>
        </p:spPr>
      </p:pic>
      <p:pic>
        <p:nvPicPr>
          <p:cNvPr id="1027" name="Picture 3" descr="D:\Фото_4б\IMG_23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861048"/>
            <a:ext cx="2304257" cy="1800200"/>
          </a:xfrm>
          <a:prstGeom prst="rect">
            <a:avLst/>
          </a:prstGeom>
          <a:noFill/>
        </p:spPr>
      </p:pic>
      <p:pic>
        <p:nvPicPr>
          <p:cNvPr id="1028" name="Picture 4" descr="D:\Фото_4б\КЛАСС. ЧАС 0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3429000"/>
            <a:ext cx="2311368" cy="18722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4667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374594"/>
            <a:ext cx="7750125" cy="6150750"/>
          </a:xfrm>
        </p:spPr>
        <p:txBody>
          <a:bodyPr/>
          <a:lstStyle/>
          <a:p>
            <a:pPr algn="l"/>
            <a:r>
              <a:rPr lang="ru-RU" sz="2000" b="1" u="sng" dirty="0" smtClean="0">
                <a:solidFill>
                  <a:srgbClr val="002060"/>
                </a:solidFill>
              </a:rPr>
              <a:t>Технологии: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Игровые технологии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Дистанционные образовательные технологии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Технология </a:t>
            </a:r>
            <a:r>
              <a:rPr lang="ru-RU" sz="1400" dirty="0" err="1" smtClean="0"/>
              <a:t>разноуровневого</a:t>
            </a:r>
            <a:r>
              <a:rPr lang="ru-RU" sz="1400" dirty="0" smtClean="0"/>
              <a:t> обучения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Технология сотрудничества</a:t>
            </a:r>
          </a:p>
          <a:p>
            <a:pPr algn="just"/>
            <a:r>
              <a:rPr lang="ru-RU" sz="1400" dirty="0" smtClean="0"/>
              <a:t>- Информационно-коммуникативные технологии</a:t>
            </a:r>
          </a:p>
          <a:p>
            <a:pPr algn="just"/>
            <a:r>
              <a:rPr lang="ru-RU" sz="1400" dirty="0" smtClean="0"/>
              <a:t>Важнейшим средством решения проблемы является </a:t>
            </a:r>
            <a:r>
              <a:rPr lang="ru-RU" sz="1400" b="1" dirty="0" smtClean="0"/>
              <a:t>реализация специальных программ  обучения,</a:t>
            </a:r>
            <a:r>
              <a:rPr lang="ru-RU" sz="1400" dirty="0" smtClean="0"/>
              <a:t> которые соответствуют потребностям и возможностям отдельной категорией учащихся. </a:t>
            </a:r>
          </a:p>
          <a:p>
            <a:pPr algn="just"/>
            <a:r>
              <a:rPr lang="ru-RU" sz="1800" b="1" dirty="0" smtClean="0"/>
              <a:t> </a:t>
            </a:r>
            <a:r>
              <a:rPr lang="ru-RU" sz="1800" b="1" u="sng" dirty="0" smtClean="0">
                <a:solidFill>
                  <a:srgbClr val="002060"/>
                </a:solidFill>
              </a:rPr>
              <a:t>Наличие авторских образовательных программ, программ </a:t>
            </a:r>
            <a:r>
              <a:rPr lang="ru-RU" sz="2000" b="1" u="sng" dirty="0" smtClean="0">
                <a:solidFill>
                  <a:srgbClr val="002060"/>
                </a:solidFill>
              </a:rPr>
              <a:t>внеурочной деятельности, обеспечивающих индивидуализацию образовательного процесса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Разработана адаптированная общеобразовательная программа ОНО для обучающихся 7 вида 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Составлены программы курса внеурочной деятельности :</a:t>
            </a:r>
          </a:p>
          <a:p>
            <a:pPr algn="just"/>
            <a:r>
              <a:rPr lang="ru-RU" sz="1400" dirty="0" smtClean="0"/>
              <a:t>«Хочу всё знать!» и «Азбука здоровья». 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Разработана программа воспитательной работы.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Программа коррекционной работы.</a:t>
            </a:r>
          </a:p>
          <a:p>
            <a:pPr algn="l">
              <a:buFontTx/>
              <a:buChar char="-"/>
            </a:pPr>
            <a:endParaRPr lang="ru-RU" sz="2000" dirty="0" smtClean="0"/>
          </a:p>
          <a:p>
            <a:pPr algn="l"/>
            <a:endParaRPr lang="ru-RU" sz="2000" dirty="0" smtClean="0"/>
          </a:p>
          <a:p>
            <a:pPr algn="l"/>
            <a:r>
              <a:rPr lang="ru-RU" sz="2000" dirty="0" smtClean="0"/>
              <a:t>                       </a:t>
            </a:r>
            <a:r>
              <a:rPr lang="ru-RU" sz="1200" b="1" dirty="0" smtClean="0"/>
              <a:t>Программа воспитательной работы </a:t>
            </a:r>
          </a:p>
          <a:p>
            <a:pPr algn="l"/>
            <a:r>
              <a:rPr lang="ru-RU" sz="1200" b="1" dirty="0" smtClean="0"/>
              <a:t>                                                                         Программа внеурочной деятельности</a:t>
            </a:r>
          </a:p>
          <a:p>
            <a:pPr algn="l"/>
            <a:r>
              <a:rPr lang="ru-RU" sz="2000" b="1" dirty="0" smtClean="0"/>
              <a:t>                                                                              </a:t>
            </a:r>
            <a:r>
              <a:rPr lang="ru-RU" sz="1200" b="1" dirty="0" smtClean="0"/>
              <a:t>Программа  коррекционной работы</a:t>
            </a:r>
            <a:endParaRPr lang="ru-RU" sz="2000" b="1" dirty="0" smtClean="0"/>
          </a:p>
          <a:p>
            <a:pPr algn="l"/>
            <a:endParaRPr lang="ru-RU" sz="2000" dirty="0" smtClean="0"/>
          </a:p>
        </p:txBody>
      </p:sp>
      <p:pic>
        <p:nvPicPr>
          <p:cNvPr id="35844" name="Picture 4" descr="G:\Лучший кабинет\sko7k5yCi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933056"/>
            <a:ext cx="1440160" cy="1635710"/>
          </a:xfrm>
          <a:prstGeom prst="rect">
            <a:avLst/>
          </a:prstGeom>
          <a:noFill/>
        </p:spPr>
      </p:pic>
      <p:pic>
        <p:nvPicPr>
          <p:cNvPr id="33794" name="Picture 2" descr="G:\img3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85798" y="4725143"/>
            <a:ext cx="1397970" cy="1832489"/>
          </a:xfrm>
          <a:prstGeom prst="rect">
            <a:avLst/>
          </a:prstGeom>
          <a:noFill/>
        </p:spPr>
      </p:pic>
      <p:pic>
        <p:nvPicPr>
          <p:cNvPr id="33796" name="Picture 4" descr="G:\img3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3717032"/>
            <a:ext cx="1698375" cy="240209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4682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995300" y="188640"/>
            <a:ext cx="7897180" cy="6336704"/>
          </a:xfrm>
        </p:spPr>
        <p:txBody>
          <a:bodyPr/>
          <a:lstStyle/>
          <a:p>
            <a:r>
              <a:rPr lang="ru-RU" sz="2000" b="1" u="sng" dirty="0" smtClean="0">
                <a:solidFill>
                  <a:srgbClr val="002060"/>
                </a:solidFill>
              </a:rPr>
              <a:t>Взаимодействие с участниками образовательного процесса по вопросам создания « </a:t>
            </a:r>
            <a:r>
              <a:rPr lang="ru-RU" sz="2000" b="1" u="sng" dirty="0" err="1" smtClean="0">
                <a:solidFill>
                  <a:srgbClr val="002060"/>
                </a:solidFill>
              </a:rPr>
              <a:t>безбарьерной</a:t>
            </a:r>
            <a:r>
              <a:rPr lang="ru-RU" sz="2000" b="1" u="sng" dirty="0" smtClean="0">
                <a:solidFill>
                  <a:srgbClr val="002060"/>
                </a:solidFill>
              </a:rPr>
              <a:t>» образовательной среды из каждой из групп обучающихся</a:t>
            </a:r>
          </a:p>
          <a:p>
            <a:pPr algn="just"/>
            <a:r>
              <a:rPr lang="ru-RU" sz="1400" dirty="0" smtClean="0"/>
              <a:t>Для создания « </a:t>
            </a:r>
            <a:r>
              <a:rPr lang="ru-RU" sz="1400" dirty="0" err="1" smtClean="0"/>
              <a:t>безбарьерной</a:t>
            </a:r>
            <a:r>
              <a:rPr lang="ru-RU" sz="1400" dirty="0" smtClean="0"/>
              <a:t>» образовательной среды необходимо взаимодействие всех участников образовательного процесса. Семья незаменима в создании психологического комфорта, в поддержании физического и психического здоровья обучающихся всех категорий. В работе с детьми всех категорий активно сотрудничаю с родителями учащихся: повышаю уровень педагогической и психологической компетентности родителей.</a:t>
            </a:r>
          </a:p>
          <a:p>
            <a:r>
              <a:rPr lang="ru-RU" sz="2000" b="1" u="sng" dirty="0" smtClean="0">
                <a:solidFill>
                  <a:srgbClr val="002060"/>
                </a:solidFill>
              </a:rPr>
              <a:t>Формы работы:</a:t>
            </a:r>
          </a:p>
          <a:p>
            <a:pPr algn="just"/>
            <a:r>
              <a:rPr lang="ru-RU" sz="2000" dirty="0" smtClean="0"/>
              <a:t>-</a:t>
            </a:r>
            <a:r>
              <a:rPr lang="ru-RU" sz="1400" dirty="0" smtClean="0"/>
              <a:t>Анкетирование родителей с целью получения первичной информации о характере и направленности интересов, склонностей и способностей детей.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Памятка - рекомендации родителям.</a:t>
            </a:r>
          </a:p>
          <a:p>
            <a:pPr algn="just">
              <a:buFontTx/>
              <a:buChar char="-"/>
            </a:pPr>
            <a:r>
              <a:rPr lang="ru-RU" sz="1400" dirty="0" smtClean="0"/>
              <a:t>Совместные проекты творческой, исследовательской, </a:t>
            </a:r>
            <a:r>
              <a:rPr lang="ru-RU" sz="1400" dirty="0" err="1" smtClean="0"/>
              <a:t>досуговой</a:t>
            </a:r>
            <a:r>
              <a:rPr lang="ru-RU" sz="1400" dirty="0" smtClean="0"/>
              <a:t> деятельности ребенка. (КТД, экскурсии, проект «История родного края»)</a:t>
            </a:r>
          </a:p>
          <a:p>
            <a:pPr algn="just"/>
            <a:r>
              <a:rPr lang="ru-RU" sz="1400" dirty="0" smtClean="0"/>
              <a:t>-Индивидуальные беседы, лекции на родительских собраниях.                     </a:t>
            </a:r>
          </a:p>
          <a:p>
            <a:pPr algn="just"/>
            <a:r>
              <a:rPr lang="ru-RU" sz="1400" dirty="0" smtClean="0"/>
              <a:t>                                                                                                                                   </a:t>
            </a:r>
            <a:r>
              <a:rPr lang="ru-RU" sz="1200" b="1" dirty="0" smtClean="0"/>
              <a:t>Проект «Имена птиц»</a:t>
            </a:r>
          </a:p>
          <a:p>
            <a:pPr algn="just"/>
            <a:r>
              <a:rPr lang="ru-RU" sz="1200" dirty="0" smtClean="0"/>
              <a:t>      </a:t>
            </a:r>
            <a:r>
              <a:rPr lang="ru-RU" sz="1200" b="1" dirty="0" smtClean="0"/>
              <a:t>Проект «Цифры»                                               </a:t>
            </a:r>
          </a:p>
          <a:p>
            <a:pPr algn="just"/>
            <a:r>
              <a:rPr lang="ru-RU" sz="1200" b="1" dirty="0" smtClean="0"/>
              <a:t>                                                                                       Защита проектов</a:t>
            </a:r>
          </a:p>
          <a:p>
            <a:pPr algn="just"/>
            <a:endParaRPr lang="ru-RU" sz="1600" b="1" dirty="0" smtClean="0">
              <a:solidFill>
                <a:srgbClr val="002060"/>
              </a:solidFill>
            </a:endParaRPr>
          </a:p>
          <a:p>
            <a:pPr algn="l"/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I:\фото 3б\DSCF01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797152"/>
            <a:ext cx="201622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G:\Лучший кабинет\yRbF_z3Yds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4941168"/>
            <a:ext cx="2560284" cy="1440160"/>
          </a:xfrm>
          <a:prstGeom prst="rect">
            <a:avLst/>
          </a:prstGeom>
          <a:noFill/>
        </p:spPr>
      </p:pic>
      <p:pic>
        <p:nvPicPr>
          <p:cNvPr id="5" name="Picture 3" descr="H:\внеклассная_работа\1б 2015\IMG_26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4725144"/>
            <a:ext cx="2304256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6571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традь">
  <a:themeElements>
    <a:clrScheme name="Тетрадь 1">
      <a:dk1>
        <a:srgbClr val="000000"/>
      </a:dk1>
      <a:lt1>
        <a:srgbClr val="FEFDE3"/>
      </a:lt1>
      <a:dk2>
        <a:srgbClr val="221304"/>
      </a:dk2>
      <a:lt2>
        <a:srgbClr val="CBBD83"/>
      </a:lt2>
      <a:accent1>
        <a:srgbClr val="A1BD69"/>
      </a:accent1>
      <a:accent2>
        <a:srgbClr val="3694B6"/>
      </a:accent2>
      <a:accent3>
        <a:srgbClr val="FEFEEF"/>
      </a:accent3>
      <a:accent4>
        <a:srgbClr val="000000"/>
      </a:accent4>
      <a:accent5>
        <a:srgbClr val="CDDBB9"/>
      </a:accent5>
      <a:accent6>
        <a:srgbClr val="3086A5"/>
      </a:accent6>
      <a:hlink>
        <a:srgbClr val="660066"/>
      </a:hlink>
      <a:folHlink>
        <a:srgbClr val="666699"/>
      </a:folHlink>
    </a:clrScheme>
    <a:fontScheme name="Тетрадь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Тетрадь 1">
        <a:dk1>
          <a:srgbClr val="000000"/>
        </a:dk1>
        <a:lt1>
          <a:srgbClr val="FEFDE3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EFEE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2">
        <a:dk1>
          <a:srgbClr val="000000"/>
        </a:dk1>
        <a:lt1>
          <a:srgbClr val="FFFFFF"/>
        </a:lt1>
        <a:dk2>
          <a:srgbClr val="221304"/>
        </a:dk2>
        <a:lt2>
          <a:srgbClr val="CBBD83"/>
        </a:lt2>
        <a:accent1>
          <a:srgbClr val="A1BD69"/>
        </a:accent1>
        <a:accent2>
          <a:srgbClr val="3694B6"/>
        </a:accent2>
        <a:accent3>
          <a:srgbClr val="FFFFFF"/>
        </a:accent3>
        <a:accent4>
          <a:srgbClr val="000000"/>
        </a:accent4>
        <a:accent5>
          <a:srgbClr val="CDDBB9"/>
        </a:accent5>
        <a:accent6>
          <a:srgbClr val="3086A5"/>
        </a:accent6>
        <a:hlink>
          <a:srgbClr val="6600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традь 3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1205</TotalTime>
  <Words>1484</Words>
  <Application>Microsoft Office PowerPoint</Application>
  <PresentationFormat>Экран (4:3)</PresentationFormat>
  <Paragraphs>316</Paragraphs>
  <Slides>15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Тетрадь</vt:lpstr>
      <vt:lpstr>Слайд</vt:lpstr>
      <vt:lpstr>           Муниципальное общеобразовательное учреждение             « Киришская средняя общеобразовательная школа №3» </vt:lpstr>
      <vt:lpstr>Слайд 2</vt:lpstr>
      <vt:lpstr>      Создание условий для адресной работы с различными  категориями обучающихся (дети с ОВЗ, дети из семей мигрантов)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МКОУ Причулымская СОШ</dc:title>
  <cp:lastModifiedBy>HP</cp:lastModifiedBy>
  <cp:revision>125</cp:revision>
  <dcterms:modified xsi:type="dcterms:W3CDTF">2018-02-04T15:50:16Z</dcterms:modified>
</cp:coreProperties>
</file>