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2"/>
  </p:notesMasterIdLst>
  <p:sldIdLst>
    <p:sldId id="280" r:id="rId2"/>
    <p:sldId id="313" r:id="rId3"/>
    <p:sldId id="306" r:id="rId4"/>
    <p:sldId id="295" r:id="rId5"/>
    <p:sldId id="307" r:id="rId6"/>
    <p:sldId id="308" r:id="rId7"/>
    <p:sldId id="310" r:id="rId8"/>
    <p:sldId id="311" r:id="rId9"/>
    <p:sldId id="312" r:id="rId10"/>
    <p:sldId id="294" r:id="rId11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0000"/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DCAF9ED-07DC-4A11-8D7F-57B35C25682E}" styleName="Средний стиль 1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81" d="100"/>
          <a:sy n="81" d="100"/>
        </p:scale>
        <p:origin x="1502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F1BC7-9F82-4614-AA6B-AB4B788B66F2}" type="datetimeFigureOut">
              <a:rPr lang="ru-RU" smtClean="0"/>
              <a:t>28.04.2020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9A8088-9F97-4A59-AB21-6DBDE1D4DF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586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9A8088-9F97-4A59-AB21-6DBDE1D4DF6A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879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28.04.2020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FBEE7E68-D663-4C2A-AAEE-FB42CDCE8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124744"/>
            <a:ext cx="5603850" cy="560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7DF1E77-1EA4-4902-8661-8DE7B3538FF7}"/>
              </a:ext>
            </a:extLst>
          </p:cNvPr>
          <p:cNvSpPr/>
          <p:nvPr/>
        </p:nvSpPr>
        <p:spPr>
          <a:xfrm>
            <a:off x="1475656" y="620688"/>
            <a:ext cx="2952328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Идёт </a:t>
            </a:r>
          </a:p>
          <a:p>
            <a:pPr algn="ctr"/>
            <a:r>
              <a:rPr lang="ru-RU" sz="6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Урок:)))</a:t>
            </a:r>
          </a:p>
        </p:txBody>
      </p:sp>
    </p:spTree>
    <p:extLst>
      <p:ext uri="{BB962C8B-B14F-4D97-AF65-F5344CB8AC3E}">
        <p14:creationId xmlns:p14="http://schemas.microsoft.com/office/powerpoint/2010/main" val="4145561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52FD0690-0B87-47FF-BBCA-73633363DD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33"/>
          <a:stretch/>
        </p:blipFill>
        <p:spPr bwMode="auto">
          <a:xfrm>
            <a:off x="20" y="10"/>
            <a:ext cx="9143980" cy="6857990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2401892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147F19-4712-446B-99BE-C4827AD4D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0" y="332656"/>
            <a:ext cx="6491064" cy="850106"/>
          </a:xfrm>
        </p:spPr>
        <p:txBody>
          <a:bodyPr/>
          <a:lstStyle/>
          <a:p>
            <a:r>
              <a:rPr lang="ru-RU" dirty="0"/>
              <a:t>Повторение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7680943-B9F8-48BE-9F84-3CDB0E1E07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50" r="57875" b="12201"/>
          <a:stretch/>
        </p:blipFill>
        <p:spPr bwMode="auto">
          <a:xfrm>
            <a:off x="1475656" y="1340768"/>
            <a:ext cx="4464496" cy="5091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968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1442A6-0522-4A23-A8F7-64CF1096A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1655" y="112107"/>
            <a:ext cx="6707088" cy="1138138"/>
          </a:xfrm>
        </p:spPr>
        <p:txBody>
          <a:bodyPr/>
          <a:lstStyle/>
          <a:p>
            <a:r>
              <a:rPr lang="ru-RU" dirty="0"/>
              <a:t>Повторение</a:t>
            </a: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2274ED88-8014-4304-A3B5-81539A091CFC}"/>
              </a:ext>
            </a:extLst>
          </p:cNvPr>
          <p:cNvSpPr txBox="1">
            <a:spLocks/>
          </p:cNvSpPr>
          <p:nvPr/>
        </p:nvSpPr>
        <p:spPr>
          <a:xfrm>
            <a:off x="1504409" y="1124744"/>
            <a:ext cx="6707088" cy="11381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3600" dirty="0"/>
              <a:t>Как найти процент от числа?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80593672-287A-4C6B-A655-6BBB20DD9942}"/>
              </a:ext>
            </a:extLst>
          </p:cNvPr>
          <p:cNvSpPr txBox="1">
            <a:spLocks/>
          </p:cNvSpPr>
          <p:nvPr/>
        </p:nvSpPr>
        <p:spPr>
          <a:xfrm>
            <a:off x="1487613" y="3233962"/>
            <a:ext cx="7812360" cy="11381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3600" dirty="0"/>
              <a:t>Как найти все число зная его </a:t>
            </a:r>
          </a:p>
          <a:p>
            <a:pPr algn="l"/>
            <a:r>
              <a:rPr lang="ru-RU" sz="3600" dirty="0"/>
              <a:t>процент?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6D668EA3-F16D-40C7-82CC-5407970BC2AD}"/>
              </a:ext>
            </a:extLst>
          </p:cNvPr>
          <p:cNvSpPr/>
          <p:nvPr/>
        </p:nvSpPr>
        <p:spPr>
          <a:xfrm>
            <a:off x="1487613" y="1851820"/>
            <a:ext cx="7038375" cy="122413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·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BBA33B6B-3CB1-40AD-A7D0-1376EE1FF190}"/>
              </a:ext>
            </a:extLst>
          </p:cNvPr>
          <p:cNvSpPr/>
          <p:nvPr/>
        </p:nvSpPr>
        <p:spPr>
          <a:xfrm>
            <a:off x="1487613" y="4731112"/>
            <a:ext cx="7038375" cy="122413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·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9785E693-C6AD-48C3-8679-70F2E70A3910}"/>
              </a:ext>
            </a:extLst>
          </p:cNvPr>
          <p:cNvSpPr txBox="1">
            <a:spLocks/>
          </p:cNvSpPr>
          <p:nvPr/>
        </p:nvSpPr>
        <p:spPr>
          <a:xfrm>
            <a:off x="1504409" y="1916832"/>
            <a:ext cx="6707088" cy="11381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2400" dirty="0"/>
              <a:t>Чтобы найти процент от числа, необходимо это числа разделить 100, а затем умножить на количество процентов.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B606E880-5A55-4223-A566-B0144F68E684}"/>
              </a:ext>
            </a:extLst>
          </p:cNvPr>
          <p:cNvSpPr txBox="1">
            <a:spLocks/>
          </p:cNvSpPr>
          <p:nvPr/>
        </p:nvSpPr>
        <p:spPr>
          <a:xfrm>
            <a:off x="1453549" y="4530106"/>
            <a:ext cx="6707088" cy="11381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/>
            <a:r>
              <a:rPr lang="ru-RU" sz="2400" dirty="0"/>
              <a:t>Чтобы найти все число, необходимо данное число разделить на количество процентов, а затем умножить на сто.</a:t>
            </a:r>
          </a:p>
        </p:txBody>
      </p:sp>
    </p:spTree>
    <p:extLst>
      <p:ext uri="{BB962C8B-B14F-4D97-AF65-F5344CB8AC3E}">
        <p14:creationId xmlns:p14="http://schemas.microsoft.com/office/powerpoint/2010/main" val="1175583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7" grpId="0" animBg="1"/>
      <p:bldP spid="8" grpId="0" animBg="1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681A2932-81D5-4BD3-AC9F-28836409BE73}"/>
              </a:ext>
            </a:extLst>
          </p:cNvPr>
          <p:cNvSpPr/>
          <p:nvPr/>
        </p:nvSpPr>
        <p:spPr>
          <a:xfrm>
            <a:off x="1547664" y="1052736"/>
            <a:ext cx="7200800" cy="100811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96599A-C841-43E2-A1D0-F8B7883BF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332656"/>
            <a:ext cx="6984776" cy="1008112"/>
          </a:xfrm>
        </p:spPr>
        <p:txBody>
          <a:bodyPr/>
          <a:lstStyle/>
          <a:p>
            <a:r>
              <a:rPr lang="ru-RU" dirty="0"/>
              <a:t>Задача №1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1D320C1-8BC7-4EF8-84AE-F83731B733AA}"/>
              </a:ext>
            </a:extLst>
          </p:cNvPr>
          <p:cNvSpPr/>
          <p:nvPr/>
        </p:nvSpPr>
        <p:spPr>
          <a:xfrm>
            <a:off x="1547664" y="1067968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Сколько процентов соли содержит </a:t>
            </a:r>
            <a:r>
              <a:rPr lang="ru-RU" sz="2400" b="1" dirty="0"/>
              <a:t>раствор</a:t>
            </a:r>
            <a:r>
              <a:rPr lang="ru-RU" sz="2400" dirty="0"/>
              <a:t>, приготовленный из 35г соли и 165г воды?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444AF04-4068-4CF6-9AC9-86F5EB29DB15}"/>
              </a:ext>
            </a:extLst>
          </p:cNvPr>
          <p:cNvSpPr/>
          <p:nvPr/>
        </p:nvSpPr>
        <p:spPr>
          <a:xfrm>
            <a:off x="1547664" y="2234712"/>
            <a:ext cx="19442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Вода – 165 Соль – 35 г</a:t>
            </a:r>
          </a:p>
          <a:p>
            <a:r>
              <a:rPr lang="ru-RU" sz="2400" dirty="0"/>
              <a:t>Раствор -? г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B51CEDA-666A-4350-81C2-66BC224804DD}"/>
              </a:ext>
            </a:extLst>
          </p:cNvPr>
          <p:cNvSpPr/>
          <p:nvPr/>
        </p:nvSpPr>
        <p:spPr>
          <a:xfrm>
            <a:off x="3267304" y="2980982"/>
            <a:ext cx="864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100%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CB7449B-D36F-4BC4-9840-FFAD2111A6DE}"/>
              </a:ext>
            </a:extLst>
          </p:cNvPr>
          <p:cNvSpPr/>
          <p:nvPr/>
        </p:nvSpPr>
        <p:spPr>
          <a:xfrm>
            <a:off x="3275856" y="2646204"/>
            <a:ext cx="864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? %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42DD47A-C1C8-4B04-B68F-7D5517626EB2}"/>
              </a:ext>
            </a:extLst>
          </p:cNvPr>
          <p:cNvSpPr/>
          <p:nvPr/>
        </p:nvSpPr>
        <p:spPr>
          <a:xfrm>
            <a:off x="1531271" y="3429000"/>
            <a:ext cx="66967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Решение:</a:t>
            </a:r>
          </a:p>
          <a:p>
            <a:r>
              <a:rPr lang="ru-RU" sz="2400" dirty="0"/>
              <a:t>1) Найдём массу раствора  </a:t>
            </a:r>
          </a:p>
          <a:p>
            <a:r>
              <a:rPr lang="ru-RU" sz="2400" dirty="0"/>
              <a:t>     165+35=200 г </a:t>
            </a:r>
          </a:p>
          <a:p>
            <a:r>
              <a:rPr lang="ru-RU" sz="2400" dirty="0"/>
              <a:t>2) Найдем один процент</a:t>
            </a:r>
          </a:p>
          <a:p>
            <a:r>
              <a:rPr lang="ru-RU" sz="2400" dirty="0"/>
              <a:t>     200:100=2 г – это 1 %</a:t>
            </a:r>
          </a:p>
          <a:p>
            <a:r>
              <a:rPr lang="ru-RU" sz="2400" dirty="0"/>
              <a:t>3) Найдем сколько процентов составляет соль</a:t>
            </a:r>
          </a:p>
          <a:p>
            <a:r>
              <a:rPr lang="ru-RU" sz="2400" dirty="0"/>
              <a:t>     35:2=17,5%</a:t>
            </a:r>
          </a:p>
          <a:p>
            <a:r>
              <a:rPr lang="ru-RU" sz="2400" b="1" dirty="0"/>
              <a:t>Ответ:</a:t>
            </a:r>
            <a:r>
              <a:rPr lang="ru-RU" sz="2400" dirty="0"/>
              <a:t> 17,5 %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7724E23-FBF8-4FCB-AC40-8DB0C44217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175041"/>
            <a:ext cx="3354236" cy="304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0FA7F2F0-9C6F-46AF-9A9C-4485B8E711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845" b="89947" l="9600" r="90000">
                        <a14:foregroundMark x1="9700" y1="52941" x2="9700" y2="52941"/>
                        <a14:foregroundMark x1="83100" y1="6845" x2="83100" y2="68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3546" y="5339272"/>
            <a:ext cx="1414918" cy="132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875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681A2932-81D5-4BD3-AC9F-28836409BE73}"/>
              </a:ext>
            </a:extLst>
          </p:cNvPr>
          <p:cNvSpPr/>
          <p:nvPr/>
        </p:nvSpPr>
        <p:spPr>
          <a:xfrm>
            <a:off x="1547664" y="1052736"/>
            <a:ext cx="7200800" cy="120032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96599A-C841-43E2-A1D0-F8B7883BF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332656"/>
            <a:ext cx="6984776" cy="1008112"/>
          </a:xfrm>
        </p:spPr>
        <p:txBody>
          <a:bodyPr/>
          <a:lstStyle/>
          <a:p>
            <a:r>
              <a:rPr lang="ru-RU" dirty="0"/>
              <a:t>Задача №2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1D320C1-8BC7-4EF8-84AE-F83731B733AA}"/>
              </a:ext>
            </a:extLst>
          </p:cNvPr>
          <p:cNvSpPr/>
          <p:nvPr/>
        </p:nvSpPr>
        <p:spPr>
          <a:xfrm>
            <a:off x="1547664" y="1052736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Бронза является сплавом олова и меди. Сколько процентов сплава составляет медь в куске бронзы, состоящем из 6 кг олова и 34 кг меди?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04DFE08-AD28-44D7-BB4D-B71D000CE13A}"/>
              </a:ext>
            </a:extLst>
          </p:cNvPr>
          <p:cNvSpPr/>
          <p:nvPr/>
        </p:nvSpPr>
        <p:spPr>
          <a:xfrm>
            <a:off x="1547664" y="2372979"/>
            <a:ext cx="19442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Олово – 6 кг</a:t>
            </a:r>
          </a:p>
          <a:p>
            <a:r>
              <a:rPr lang="ru-RU" sz="2400" dirty="0"/>
              <a:t>Медь – 34 кг</a:t>
            </a:r>
          </a:p>
          <a:p>
            <a:r>
              <a:rPr lang="ru-RU" sz="2400" dirty="0"/>
              <a:t>Бронза - ? кг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824C5CE-D049-4EDC-AAF9-D44328C3DE46}"/>
              </a:ext>
            </a:extLst>
          </p:cNvPr>
          <p:cNvSpPr/>
          <p:nvPr/>
        </p:nvSpPr>
        <p:spPr>
          <a:xfrm>
            <a:off x="3491880" y="2742310"/>
            <a:ext cx="864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- ? %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DB9CB1C-3E0A-41CF-905C-C4D02283A103}"/>
              </a:ext>
            </a:extLst>
          </p:cNvPr>
          <p:cNvSpPr/>
          <p:nvPr/>
        </p:nvSpPr>
        <p:spPr>
          <a:xfrm>
            <a:off x="3491880" y="3111641"/>
            <a:ext cx="864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100%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01DFF36-C2E2-431C-82E5-EE8903F07CD6}"/>
              </a:ext>
            </a:extLst>
          </p:cNvPr>
          <p:cNvSpPr/>
          <p:nvPr/>
        </p:nvSpPr>
        <p:spPr>
          <a:xfrm>
            <a:off x="1547664" y="3475999"/>
            <a:ext cx="66967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Решение:</a:t>
            </a:r>
          </a:p>
          <a:p>
            <a:r>
              <a:rPr lang="ru-RU" sz="2400" dirty="0"/>
              <a:t>1) Найдём массу бронзы  </a:t>
            </a:r>
          </a:p>
          <a:p>
            <a:r>
              <a:rPr lang="ru-RU" sz="2400" dirty="0"/>
              <a:t>     6+34=40 кг </a:t>
            </a:r>
          </a:p>
          <a:p>
            <a:r>
              <a:rPr lang="ru-RU" sz="2400" dirty="0"/>
              <a:t>2) Найдем один процент</a:t>
            </a:r>
          </a:p>
          <a:p>
            <a:r>
              <a:rPr lang="ru-RU" sz="2400" dirty="0"/>
              <a:t>     40:100=0,4 кг – это 1 %</a:t>
            </a:r>
          </a:p>
          <a:p>
            <a:r>
              <a:rPr lang="ru-RU" sz="2400" dirty="0"/>
              <a:t>3) Найдем сколько процентов</a:t>
            </a:r>
          </a:p>
          <a:p>
            <a:r>
              <a:rPr lang="ru-RU" sz="2400" dirty="0"/>
              <a:t> составляет медь  34:0,4=85%</a:t>
            </a:r>
          </a:p>
          <a:p>
            <a:r>
              <a:rPr lang="ru-RU" sz="2400" b="1" dirty="0"/>
              <a:t>Ответ:</a:t>
            </a:r>
            <a:r>
              <a:rPr lang="ru-RU" sz="2400" dirty="0"/>
              <a:t> 85 %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5E39A334-1296-4216-A57A-2E525002F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38" b="98868" l="1000" r="98556">
                        <a14:foregroundMark x1="12556" y1="42642" x2="8444" y2="59623"/>
                        <a14:foregroundMark x1="3556" y1="44528" x2="1222" y2="51509"/>
                        <a14:foregroundMark x1="1222" y1="51509" x2="1222" y2="51509"/>
                        <a14:foregroundMark x1="63889" y1="8396" x2="46444" y2="5094"/>
                        <a14:foregroundMark x1="46444" y1="5094" x2="43333" y2="6604"/>
                        <a14:foregroundMark x1="75111" y1="8208" x2="86778" y2="8019"/>
                        <a14:foregroundMark x1="86778" y1="8019" x2="91667" y2="15377"/>
                        <a14:foregroundMark x1="91667" y1="15377" x2="93333" y2="33019"/>
                        <a14:foregroundMark x1="93333" y1="33019" x2="80111" y2="71132"/>
                        <a14:foregroundMark x1="80111" y1="71132" x2="67222" y2="84434"/>
                        <a14:foregroundMark x1="67222" y1="84434" x2="49333" y2="89434"/>
                        <a14:foregroundMark x1="49333" y1="89434" x2="41111" y2="88585"/>
                        <a14:foregroundMark x1="41111" y1="88585" x2="23222" y2="82547"/>
                        <a14:foregroundMark x1="23222" y1="82547" x2="16778" y2="76698"/>
                        <a14:foregroundMark x1="16778" y1="76698" x2="16000" y2="71321"/>
                        <a14:foregroundMark x1="17000" y1="91981" x2="24222" y2="91509"/>
                        <a14:foregroundMark x1="35444" y1="91038" x2="41556" y2="96604"/>
                        <a14:foregroundMark x1="41556" y1="96604" x2="46222" y2="95283"/>
                        <a14:foregroundMark x1="56778" y1="93868" x2="64667" y2="96887"/>
                        <a14:foregroundMark x1="64667" y1="96887" x2="64889" y2="96887"/>
                        <a14:foregroundMark x1="97222" y1="14811" x2="96556" y2="7453"/>
                        <a14:foregroundMark x1="96556" y1="7453" x2="89556" y2="3019"/>
                        <a14:foregroundMark x1="89556" y1="3019" x2="86222" y2="2170"/>
                        <a14:foregroundMark x1="41556" y1="98962" x2="41556" y2="98962"/>
                        <a14:foregroundMark x1="56444" y1="1132" x2="56444" y2="1132"/>
                        <a14:foregroundMark x1="98556" y1="6604" x2="98556" y2="66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2" y="2840740"/>
            <a:ext cx="299586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866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681A2932-81D5-4BD3-AC9F-28836409BE73}"/>
              </a:ext>
            </a:extLst>
          </p:cNvPr>
          <p:cNvSpPr/>
          <p:nvPr/>
        </p:nvSpPr>
        <p:spPr>
          <a:xfrm>
            <a:off x="1439652" y="1087869"/>
            <a:ext cx="7200800" cy="1154801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96599A-C841-43E2-A1D0-F8B7883BF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332656"/>
            <a:ext cx="6984776" cy="1008112"/>
          </a:xfrm>
        </p:spPr>
        <p:txBody>
          <a:bodyPr/>
          <a:lstStyle/>
          <a:p>
            <a:r>
              <a:rPr lang="ru-RU" dirty="0"/>
              <a:t>Задача №3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1D320C1-8BC7-4EF8-84AE-F83731B733AA}"/>
              </a:ext>
            </a:extLst>
          </p:cNvPr>
          <p:cNvSpPr/>
          <p:nvPr/>
        </p:nvSpPr>
        <p:spPr>
          <a:xfrm>
            <a:off x="1518272" y="1042342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Компотная смесь содержит 130 г изюма, 90 г чернослива, 280 г сушёных яблок. Какой процент смеси составляет каждый компонент?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1AD89B5-7797-4846-B898-CA806FC48AA3}"/>
              </a:ext>
            </a:extLst>
          </p:cNvPr>
          <p:cNvSpPr/>
          <p:nvPr/>
        </p:nvSpPr>
        <p:spPr>
          <a:xfrm>
            <a:off x="1619672" y="2348880"/>
            <a:ext cx="34563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Изюм – 130 г</a:t>
            </a:r>
          </a:p>
          <a:p>
            <a:r>
              <a:rPr lang="ru-RU" sz="2400" dirty="0"/>
              <a:t>Чернослив – 90 г</a:t>
            </a:r>
          </a:p>
          <a:p>
            <a:r>
              <a:rPr lang="ru-RU" sz="2400" dirty="0"/>
              <a:t>Сушеные яблоки – 280 г</a:t>
            </a:r>
          </a:p>
          <a:p>
            <a:r>
              <a:rPr lang="ru-RU" sz="2400" dirty="0"/>
              <a:t>Компот -? г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91418D7-343D-47BA-B34B-40A02634CE2A}"/>
              </a:ext>
            </a:extLst>
          </p:cNvPr>
          <p:cNvSpPr/>
          <p:nvPr/>
        </p:nvSpPr>
        <p:spPr>
          <a:xfrm>
            <a:off x="5292080" y="3457538"/>
            <a:ext cx="864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100%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25B5D2C-F41B-4A38-B21D-634F3F79FFB7}"/>
              </a:ext>
            </a:extLst>
          </p:cNvPr>
          <p:cNvSpPr/>
          <p:nvPr/>
        </p:nvSpPr>
        <p:spPr>
          <a:xfrm>
            <a:off x="5292080" y="2388439"/>
            <a:ext cx="864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? %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D40D0AB5-377D-48A7-999C-DCD27755C2AD}"/>
              </a:ext>
            </a:extLst>
          </p:cNvPr>
          <p:cNvSpPr/>
          <p:nvPr/>
        </p:nvSpPr>
        <p:spPr>
          <a:xfrm>
            <a:off x="5292080" y="2721524"/>
            <a:ext cx="864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? %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A385F31-DF68-47B3-AA54-CE20B5454AE0}"/>
              </a:ext>
            </a:extLst>
          </p:cNvPr>
          <p:cNvSpPr/>
          <p:nvPr/>
        </p:nvSpPr>
        <p:spPr>
          <a:xfrm>
            <a:off x="5292080" y="3054609"/>
            <a:ext cx="864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? %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E9B7B2E-614F-46B8-88AF-41E9B2C029DC}"/>
              </a:ext>
            </a:extLst>
          </p:cNvPr>
          <p:cNvSpPr/>
          <p:nvPr/>
        </p:nvSpPr>
        <p:spPr>
          <a:xfrm>
            <a:off x="1519537" y="3735110"/>
            <a:ext cx="74888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Решение:</a:t>
            </a:r>
          </a:p>
          <a:p>
            <a:r>
              <a:rPr lang="ru-RU" sz="2400" dirty="0"/>
              <a:t>1) Найдём массу компота  130+90+280=500 г</a:t>
            </a:r>
          </a:p>
          <a:p>
            <a:r>
              <a:rPr lang="ru-RU" sz="2400" dirty="0"/>
              <a:t>2) Найдем один процент 500:100= 5 г – это 1 %</a:t>
            </a:r>
          </a:p>
          <a:p>
            <a:r>
              <a:rPr lang="ru-RU" sz="2400" dirty="0"/>
              <a:t>3) 130: 5=26 % -составляет изюм</a:t>
            </a:r>
          </a:p>
          <a:p>
            <a:r>
              <a:rPr lang="ru-RU" sz="2400" dirty="0"/>
              <a:t>4) 90:5=18 % - составляет чернослив</a:t>
            </a:r>
          </a:p>
          <a:p>
            <a:r>
              <a:rPr lang="ru-RU" sz="2400" dirty="0"/>
              <a:t>5) 280:5= 56 % - составляют сушёные яблоки</a:t>
            </a:r>
          </a:p>
          <a:p>
            <a:r>
              <a:rPr lang="ru-RU" sz="2400" b="1" dirty="0"/>
              <a:t>Ответ:</a:t>
            </a:r>
            <a:r>
              <a:rPr lang="ru-RU" sz="2400" dirty="0"/>
              <a:t> изюм – 26% ; чернослив – 18%; яблоки – 56 %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BF839669-EAC9-4DCC-8A1C-60B3C279A7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583" y="2351828"/>
            <a:ext cx="2353636" cy="1765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46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681A2932-81D5-4BD3-AC9F-28836409BE73}"/>
              </a:ext>
            </a:extLst>
          </p:cNvPr>
          <p:cNvSpPr/>
          <p:nvPr/>
        </p:nvSpPr>
        <p:spPr>
          <a:xfrm>
            <a:off x="1415098" y="1027183"/>
            <a:ext cx="7200800" cy="1416353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96599A-C841-43E2-A1D0-F8B7883BF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5676" y="188640"/>
            <a:ext cx="6984776" cy="1008112"/>
          </a:xfrm>
        </p:spPr>
        <p:txBody>
          <a:bodyPr/>
          <a:lstStyle/>
          <a:p>
            <a:r>
              <a:rPr lang="ru-RU" dirty="0"/>
              <a:t>Задача №4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1D320C1-8BC7-4EF8-84AE-F83731B733AA}"/>
              </a:ext>
            </a:extLst>
          </p:cNvPr>
          <p:cNvSpPr/>
          <p:nvPr/>
        </p:nvSpPr>
        <p:spPr>
          <a:xfrm>
            <a:off x="1547664" y="1027183"/>
            <a:ext cx="7200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Для соревнований тренер выбирает одну из двух биатлонисток. Первая из 20 выстрелов попадает 13 раз, а вторая из 10 выстрелов попадает 8 раз. Какую из спортсменок тренер возьмет на соревнования?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44B1201-ADD9-446E-9012-21610CF5170B}"/>
              </a:ext>
            </a:extLst>
          </p:cNvPr>
          <p:cNvSpPr/>
          <p:nvPr/>
        </p:nvSpPr>
        <p:spPr>
          <a:xfrm>
            <a:off x="1631914" y="2572277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1 </a:t>
            </a:r>
            <a:r>
              <a:rPr lang="ru-RU" sz="2400" b="1" dirty="0"/>
              <a:t>биатлонистка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CF96EAF-2AC5-425D-8BB8-6BC8336C3948}"/>
              </a:ext>
            </a:extLst>
          </p:cNvPr>
          <p:cNvSpPr/>
          <p:nvPr/>
        </p:nvSpPr>
        <p:spPr>
          <a:xfrm>
            <a:off x="5898026" y="2631720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2</a:t>
            </a:r>
            <a:r>
              <a:rPr lang="en-US" sz="2400" b="1" dirty="0"/>
              <a:t> </a:t>
            </a:r>
            <a:r>
              <a:rPr lang="ru-RU" sz="2400" b="1" dirty="0"/>
              <a:t>биатлонистка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147012A-A3C7-4AE7-B65F-491F6464AB15}"/>
              </a:ext>
            </a:extLst>
          </p:cNvPr>
          <p:cNvSpPr/>
          <p:nvPr/>
        </p:nvSpPr>
        <p:spPr>
          <a:xfrm>
            <a:off x="1476449" y="3038534"/>
            <a:ext cx="35390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Всего – 20 выстрелов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CFAE282-EB3F-4606-B0BA-28F440B9F457}"/>
              </a:ext>
            </a:extLst>
          </p:cNvPr>
          <p:cNvSpPr/>
          <p:nvPr/>
        </p:nvSpPr>
        <p:spPr>
          <a:xfrm>
            <a:off x="5898026" y="3094245"/>
            <a:ext cx="35390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Всего – 10 выстрелов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43FFAF7-4145-4788-BACF-AC69759BDD1D}"/>
              </a:ext>
            </a:extLst>
          </p:cNvPr>
          <p:cNvSpPr/>
          <p:nvPr/>
        </p:nvSpPr>
        <p:spPr>
          <a:xfrm>
            <a:off x="1468134" y="3495478"/>
            <a:ext cx="35390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Попала – 13 раз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DF97A2D-C0AC-4596-B730-275144DA38B7}"/>
              </a:ext>
            </a:extLst>
          </p:cNvPr>
          <p:cNvSpPr/>
          <p:nvPr/>
        </p:nvSpPr>
        <p:spPr>
          <a:xfrm>
            <a:off x="5906341" y="3513262"/>
            <a:ext cx="35390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Попала – 8 раз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EE2315A-9095-4E30-AEC6-31DFFDC8B99B}"/>
              </a:ext>
            </a:extLst>
          </p:cNvPr>
          <p:cNvSpPr/>
          <p:nvPr/>
        </p:nvSpPr>
        <p:spPr>
          <a:xfrm>
            <a:off x="4716016" y="3031583"/>
            <a:ext cx="9766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100%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6E2958F-A91E-454A-87E5-1F76E80FE5E7}"/>
              </a:ext>
            </a:extLst>
          </p:cNvPr>
          <p:cNvSpPr/>
          <p:nvPr/>
        </p:nvSpPr>
        <p:spPr>
          <a:xfrm>
            <a:off x="4818699" y="3495477"/>
            <a:ext cx="9766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? %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D13C3D9-4C60-4C25-BE00-06BF3BBF5BEF}"/>
              </a:ext>
            </a:extLst>
          </p:cNvPr>
          <p:cNvSpPr/>
          <p:nvPr/>
        </p:nvSpPr>
        <p:spPr>
          <a:xfrm>
            <a:off x="1547664" y="4183254"/>
            <a:ext cx="3024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Решение</a:t>
            </a:r>
          </a:p>
          <a:p>
            <a:pPr marL="457200" indent="-457200">
              <a:buAutoNum type="arabicParenR"/>
            </a:pPr>
            <a:r>
              <a:rPr lang="ru-RU" sz="2400" dirty="0"/>
              <a:t>20:100=0,2 – 1 %</a:t>
            </a:r>
          </a:p>
          <a:p>
            <a:pPr marL="457200" indent="-457200">
              <a:buAutoNum type="arabicParenR"/>
            </a:pPr>
            <a:r>
              <a:rPr lang="ru-RU" sz="2400" dirty="0"/>
              <a:t>13:0,2=65 %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259C4E25-3C40-4485-AB23-567D4495DD0E}"/>
              </a:ext>
            </a:extLst>
          </p:cNvPr>
          <p:cNvSpPr/>
          <p:nvPr/>
        </p:nvSpPr>
        <p:spPr>
          <a:xfrm>
            <a:off x="5508104" y="4545189"/>
            <a:ext cx="3024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3) 10:100=0,1 – 1 %</a:t>
            </a:r>
          </a:p>
          <a:p>
            <a:r>
              <a:rPr lang="ru-RU" sz="2400" dirty="0"/>
              <a:t>4) 8:0,1=80 %</a:t>
            </a:r>
          </a:p>
        </p:txBody>
      </p:sp>
    </p:spTree>
    <p:extLst>
      <p:ext uri="{BB962C8B-B14F-4D97-AF65-F5344CB8AC3E}">
        <p14:creationId xmlns:p14="http://schemas.microsoft.com/office/powerpoint/2010/main" val="322181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6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681A2932-81D5-4BD3-AC9F-28836409BE73}"/>
              </a:ext>
            </a:extLst>
          </p:cNvPr>
          <p:cNvSpPr/>
          <p:nvPr/>
        </p:nvSpPr>
        <p:spPr>
          <a:xfrm>
            <a:off x="1439652" y="1087870"/>
            <a:ext cx="7200800" cy="100811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96599A-C841-43E2-A1D0-F8B7883BF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332656"/>
            <a:ext cx="6984776" cy="1008112"/>
          </a:xfrm>
        </p:spPr>
        <p:txBody>
          <a:bodyPr/>
          <a:lstStyle/>
          <a:p>
            <a:r>
              <a:rPr lang="ru-RU" dirty="0"/>
              <a:t>Задача №5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1D320C1-8BC7-4EF8-84AE-F83731B733AA}"/>
              </a:ext>
            </a:extLst>
          </p:cNvPr>
          <p:cNvSpPr/>
          <p:nvPr/>
        </p:nvSpPr>
        <p:spPr>
          <a:xfrm>
            <a:off x="1547664" y="1196752"/>
            <a:ext cx="7200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При плане 35 деталей рабочий сделал 42 детали. На сколько процентов он перевыполнил план?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1195425-079B-420E-A681-7C804DA3D923}"/>
              </a:ext>
            </a:extLst>
          </p:cNvPr>
          <p:cNvSpPr/>
          <p:nvPr/>
        </p:nvSpPr>
        <p:spPr>
          <a:xfrm>
            <a:off x="1619672" y="2348880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План     – 35 деталей</a:t>
            </a:r>
          </a:p>
          <a:p>
            <a:r>
              <a:rPr lang="ru-RU" sz="2400" dirty="0"/>
              <a:t>Сделал – 42 детали</a:t>
            </a:r>
          </a:p>
          <a:p>
            <a:r>
              <a:rPr lang="ru-RU" sz="2400" dirty="0"/>
              <a:t>Перевыполнил - ? деталей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F6CD4B0-2658-4187-B67D-2EDDFDB64BD9}"/>
              </a:ext>
            </a:extLst>
          </p:cNvPr>
          <p:cNvSpPr/>
          <p:nvPr/>
        </p:nvSpPr>
        <p:spPr>
          <a:xfrm>
            <a:off x="5189414" y="2348880"/>
            <a:ext cx="864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100%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2B3B54EE-1AC1-4E57-BC57-4D729697B017}"/>
              </a:ext>
            </a:extLst>
          </p:cNvPr>
          <p:cNvSpPr/>
          <p:nvPr/>
        </p:nvSpPr>
        <p:spPr>
          <a:xfrm>
            <a:off x="5292080" y="3063443"/>
            <a:ext cx="864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? %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8EA1677-F3E9-4619-BB78-DDD825181F34}"/>
              </a:ext>
            </a:extLst>
          </p:cNvPr>
          <p:cNvSpPr/>
          <p:nvPr/>
        </p:nvSpPr>
        <p:spPr>
          <a:xfrm>
            <a:off x="1619672" y="3762257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Решение:</a:t>
            </a:r>
          </a:p>
          <a:p>
            <a:pPr marL="457200" indent="-457200">
              <a:buAutoNum type="arabicParenR"/>
            </a:pPr>
            <a:r>
              <a:rPr lang="ru-RU" sz="2400" dirty="0"/>
              <a:t>Найдём на сколько больше деталей сделали</a:t>
            </a:r>
          </a:p>
          <a:p>
            <a:r>
              <a:rPr lang="ru-RU" sz="2400" dirty="0"/>
              <a:t>42-35=7 (дет.)</a:t>
            </a:r>
          </a:p>
          <a:p>
            <a:r>
              <a:rPr lang="ru-RU" sz="2400" dirty="0"/>
              <a:t>2) Найдем один процент 35:100= 0,35 г – это 1 %</a:t>
            </a:r>
          </a:p>
          <a:p>
            <a:r>
              <a:rPr lang="ru-RU" sz="2400" dirty="0"/>
              <a:t>3) 7: 0,35=20 % -</a:t>
            </a:r>
          </a:p>
          <a:p>
            <a:r>
              <a:rPr lang="ru-RU" sz="2400" b="1" dirty="0"/>
              <a:t>Ответ: </a:t>
            </a:r>
            <a:r>
              <a:rPr lang="ru-RU" sz="2400" dirty="0"/>
              <a:t>перевыполнили на 20%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97C43BBA-2DBC-42E2-B63C-1AF545873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9763" y="2204864"/>
            <a:ext cx="2052677" cy="205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520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681A2932-81D5-4BD3-AC9F-28836409BE73}"/>
              </a:ext>
            </a:extLst>
          </p:cNvPr>
          <p:cNvSpPr/>
          <p:nvPr/>
        </p:nvSpPr>
        <p:spPr>
          <a:xfrm>
            <a:off x="1439652" y="1087870"/>
            <a:ext cx="7200800" cy="1008112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96599A-C841-43E2-A1D0-F8B7883BF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4" y="332656"/>
            <a:ext cx="6984776" cy="1008112"/>
          </a:xfrm>
        </p:spPr>
        <p:txBody>
          <a:bodyPr/>
          <a:lstStyle/>
          <a:p>
            <a:r>
              <a:rPr lang="ru-RU" dirty="0"/>
              <a:t>Задача №6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1D320C1-8BC7-4EF8-84AE-F83731B733AA}"/>
              </a:ext>
            </a:extLst>
          </p:cNvPr>
          <p:cNvSpPr/>
          <p:nvPr/>
        </p:nvSpPr>
        <p:spPr>
          <a:xfrm>
            <a:off x="1555589" y="1106271"/>
            <a:ext cx="7200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магазине холодильник стоил 12000 рублей. Через месяц он стал стоить 9600 рублей. На сколько процентов подешевел холодильник?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8C4A746-DD8A-411F-AC58-4C5885EB81F3}"/>
              </a:ext>
            </a:extLst>
          </p:cNvPr>
          <p:cNvSpPr/>
          <p:nvPr/>
        </p:nvSpPr>
        <p:spPr>
          <a:xfrm>
            <a:off x="1619672" y="2348880"/>
            <a:ext cx="51845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Начальная цена – 12 000 руб.</a:t>
            </a:r>
          </a:p>
          <a:p>
            <a:r>
              <a:rPr lang="ru-RU" sz="2400" dirty="0"/>
              <a:t>Цена через месяц  – 9 600 руб.</a:t>
            </a:r>
          </a:p>
          <a:p>
            <a:r>
              <a:rPr lang="ru-RU" sz="2400" dirty="0"/>
              <a:t>Подешевел - ? Руб.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319B831-0C06-45CE-A213-E95B0A54B78A}"/>
              </a:ext>
            </a:extLst>
          </p:cNvPr>
          <p:cNvSpPr/>
          <p:nvPr/>
        </p:nvSpPr>
        <p:spPr>
          <a:xfrm>
            <a:off x="5940154" y="2357250"/>
            <a:ext cx="864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100%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CF4B897-0C3E-4F74-B9EA-ED048EB6D610}"/>
              </a:ext>
            </a:extLst>
          </p:cNvPr>
          <p:cNvSpPr/>
          <p:nvPr/>
        </p:nvSpPr>
        <p:spPr>
          <a:xfrm>
            <a:off x="6012160" y="3095914"/>
            <a:ext cx="8640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? %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FE673BA4-32E8-4DB0-8BA4-C0CB4E8A5A7E}"/>
              </a:ext>
            </a:extLst>
          </p:cNvPr>
          <p:cNvSpPr/>
          <p:nvPr/>
        </p:nvSpPr>
        <p:spPr>
          <a:xfrm>
            <a:off x="1555589" y="3776155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Решение:</a:t>
            </a:r>
          </a:p>
          <a:p>
            <a:pPr marL="457200" indent="-457200">
              <a:buAutoNum type="arabicParenR"/>
            </a:pPr>
            <a:r>
              <a:rPr lang="ru-RU" sz="2400" dirty="0"/>
              <a:t>Найдём на сколько подешевел холодильник</a:t>
            </a:r>
          </a:p>
          <a:p>
            <a:r>
              <a:rPr lang="ru-RU" sz="2400" dirty="0"/>
              <a:t>12 000 – 9 600 =2400 руб.</a:t>
            </a:r>
          </a:p>
          <a:p>
            <a:r>
              <a:rPr lang="ru-RU" sz="2400" dirty="0"/>
              <a:t>2) Найдем один процент 12 000:100= 120 руб. – это 1 %</a:t>
            </a:r>
          </a:p>
          <a:p>
            <a:r>
              <a:rPr lang="ru-RU" sz="2400" dirty="0"/>
              <a:t>3) 2400: 120 = 20 %</a:t>
            </a:r>
          </a:p>
          <a:p>
            <a:r>
              <a:rPr lang="ru-RU" sz="2400" b="1" dirty="0"/>
              <a:t>Ответ: </a:t>
            </a:r>
            <a:r>
              <a:rPr lang="ru-RU" sz="2400" dirty="0"/>
              <a:t>подешевел на 20%</a:t>
            </a:r>
          </a:p>
        </p:txBody>
      </p:sp>
    </p:spTree>
    <p:extLst>
      <p:ext uri="{BB962C8B-B14F-4D97-AF65-F5344CB8AC3E}">
        <p14:creationId xmlns:p14="http://schemas.microsoft.com/office/powerpoint/2010/main" val="3093473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1_Тема Office">
  <a:themeElements>
    <a:clrScheme name="Другая 8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F6128"/>
      </a:hlink>
      <a:folHlink>
        <a:srgbClr val="4F612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566</Words>
  <Application>Microsoft Office PowerPoint</Application>
  <PresentationFormat>Экран (4:3)</PresentationFormat>
  <Paragraphs>99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1_Тема Office</vt:lpstr>
      <vt:lpstr>Презентация PowerPoint</vt:lpstr>
      <vt:lpstr>Повторение</vt:lpstr>
      <vt:lpstr>Повторение</vt:lpstr>
      <vt:lpstr>Задача №1</vt:lpstr>
      <vt:lpstr>Задача №2</vt:lpstr>
      <vt:lpstr>Задача №3</vt:lpstr>
      <vt:lpstr>Задача №4</vt:lpstr>
      <vt:lpstr>Задача №5</vt:lpstr>
      <vt:lpstr>Задача №6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Veronika Fedoseeva</dc:creator>
  <cp:lastModifiedBy>Veronika Fedoseeva</cp:lastModifiedBy>
  <cp:revision>33</cp:revision>
  <dcterms:created xsi:type="dcterms:W3CDTF">2020-04-23T15:27:01Z</dcterms:created>
  <dcterms:modified xsi:type="dcterms:W3CDTF">2020-04-28T17:54:37Z</dcterms:modified>
</cp:coreProperties>
</file>