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22"/>
  </p:notesMasterIdLst>
  <p:sldIdLst>
    <p:sldId id="256" r:id="rId2"/>
    <p:sldId id="257" r:id="rId3"/>
    <p:sldId id="264" r:id="rId4"/>
    <p:sldId id="282" r:id="rId5"/>
    <p:sldId id="260" r:id="rId6"/>
    <p:sldId id="262" r:id="rId7"/>
    <p:sldId id="265" r:id="rId8"/>
    <p:sldId id="281" r:id="rId9"/>
    <p:sldId id="283" r:id="rId10"/>
    <p:sldId id="287" r:id="rId11"/>
    <p:sldId id="279" r:id="rId12"/>
    <p:sldId id="270" r:id="rId13"/>
    <p:sldId id="269" r:id="rId14"/>
    <p:sldId id="271" r:id="rId15"/>
    <p:sldId id="275" r:id="rId16"/>
    <p:sldId id="273" r:id="rId17"/>
    <p:sldId id="274" r:id="rId18"/>
    <p:sldId id="277" r:id="rId19"/>
    <p:sldId id="284" r:id="rId20"/>
    <p:sldId id="28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2186" autoAdjust="0"/>
  </p:normalViewPr>
  <p:slideViewPr>
    <p:cSldViewPr>
      <p:cViewPr varScale="1">
        <p:scale>
          <a:sx n="97" d="100"/>
          <a:sy n="9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C452A-8C28-43AB-BA1A-1990389018D4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F5290-0D13-4F59-9A72-344623184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428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F5290-0D13-4F59-9A72-34462318451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984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F5290-0D13-4F59-9A72-34462318451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987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F5290-0D13-4F59-9A72-34462318451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9886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F5290-0D13-4F59-9A72-344623184515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943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F5290-0D13-4F59-9A72-344623184515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133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8242-F286-42D5-92D8-22B1EFA6688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81F8-B15E-4F87-A3FD-304B1840A4B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8242-F286-42D5-92D8-22B1EFA6688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81F8-B15E-4F87-A3FD-304B1840A4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8242-F286-42D5-92D8-22B1EFA6688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81F8-B15E-4F87-A3FD-304B1840A4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8242-F286-42D5-92D8-22B1EFA6688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81F8-B15E-4F87-A3FD-304B1840A4B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8242-F286-42D5-92D8-22B1EFA6688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81F8-B15E-4F87-A3FD-304B1840A4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8242-F286-42D5-92D8-22B1EFA6688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81F8-B15E-4F87-A3FD-304B1840A4B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8242-F286-42D5-92D8-22B1EFA6688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81F8-B15E-4F87-A3FD-304B1840A4B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8242-F286-42D5-92D8-22B1EFA6688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81F8-B15E-4F87-A3FD-304B1840A4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8242-F286-42D5-92D8-22B1EFA6688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81F8-B15E-4F87-A3FD-304B1840A4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8242-F286-42D5-92D8-22B1EFA6688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81F8-B15E-4F87-A3FD-304B1840A4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78242-F286-42D5-92D8-22B1EFA6688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681F8-B15E-4F87-A3FD-304B1840A4B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6B78242-F286-42D5-92D8-22B1EFA6688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48681F8-B15E-4F87-A3FD-304B1840A4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8000"/>
                <a:shade val="90000"/>
                <a:satMod val="160000"/>
                <a:lumMod val="100000"/>
              </a:schemeClr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548680"/>
            <a:ext cx="69847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Социализация учащихся в школе </a:t>
            </a:r>
            <a:b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во внеурочной деятельности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976156" y="4941168"/>
            <a:ext cx="28083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Выполнила: учитель </a:t>
            </a:r>
            <a:endParaRPr lang="ru-RU" dirty="0" smtClean="0"/>
          </a:p>
          <a:p>
            <a:r>
              <a:rPr lang="ru-RU" dirty="0" smtClean="0"/>
              <a:t>начальных </a:t>
            </a:r>
            <a:r>
              <a:rPr lang="ru-RU" dirty="0"/>
              <a:t>классов </a:t>
            </a:r>
            <a:endParaRPr lang="ru-RU" dirty="0" smtClean="0"/>
          </a:p>
          <a:p>
            <a:r>
              <a:rPr lang="ru-RU" dirty="0" err="1" smtClean="0"/>
              <a:t>Ютанина</a:t>
            </a:r>
            <a:r>
              <a:rPr lang="ru-RU" dirty="0" smtClean="0"/>
              <a:t> </a:t>
            </a:r>
            <a:r>
              <a:rPr lang="ru-RU" dirty="0"/>
              <a:t>О.В.</a:t>
            </a:r>
          </a:p>
          <a:p>
            <a:endParaRPr lang="ru-RU" dirty="0"/>
          </a:p>
          <a:p>
            <a:r>
              <a:rPr lang="ru-RU" dirty="0"/>
              <a:t>2019год</a:t>
            </a:r>
          </a:p>
        </p:txBody>
      </p:sp>
    </p:spTree>
    <p:extLst>
      <p:ext uri="{BB962C8B-B14F-4D97-AF65-F5344CB8AC3E}">
        <p14:creationId xmlns:p14="http://schemas.microsoft.com/office/powerpoint/2010/main" val="388668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60648"/>
            <a:ext cx="7101408" cy="3945592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Ребята принимали активное участие во всех школьных мероприятиях: в неделе начальных классов, в конкурсах рисунков, математических газет, тематических классных часах, викторинах, в изготовление поделок, игрушек на ёлку, открыток ко дню пожилого человека. </a:t>
            </a:r>
            <a:endParaRPr lang="ru-RU" dirty="0"/>
          </a:p>
        </p:txBody>
      </p:sp>
      <p:pic>
        <p:nvPicPr>
          <p:cNvPr id="4098" name="Picture 2" descr="C:\Users\1\Desktop\Фото 4в для доклада\q6z5nFf9Sm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220" y="2708920"/>
            <a:ext cx="259559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1\Desktop\Фото 4в для доклада\isxG6fm_iF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708920"/>
            <a:ext cx="2592288" cy="3944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1\Desktop\Фото 4в для доклада\-qvTRRzlbY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708920"/>
            <a:ext cx="280831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49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smtClean="0"/>
              <a:t>Развивали свой словарный запас, учились делать доклады и сообщения, учили стихи , рассказывали их первоклассникам</a:t>
            </a:r>
            <a:endParaRPr lang="ru-RU" dirty="0"/>
          </a:p>
        </p:txBody>
      </p:sp>
      <p:pic>
        <p:nvPicPr>
          <p:cNvPr id="5122" name="Picture 2" descr="C:\Users\1\Desktop\Фото 4в для доклада\QQzvW5WlU5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542592"/>
            <a:ext cx="2859782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1\Desktop\Фото 4в для доклада\XLB9tZVbq3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2492896"/>
            <a:ext cx="2736304" cy="391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1\Desktop\Фото 4в для доклада\vm-rnTOMEgw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492896"/>
            <a:ext cx="2520280" cy="391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99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9" y="836712"/>
            <a:ext cx="3816423" cy="5040561"/>
          </a:xfrm>
        </p:spPr>
        <p:txBody>
          <a:bodyPr rtlCol="0">
            <a:normAutofit fontScale="70000" lnSpcReduction="20000"/>
          </a:bodyPr>
          <a:lstStyle/>
          <a:p>
            <a:pPr marL="0" indent="0" algn="just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В.А</a:t>
            </a:r>
            <a:r>
              <a:rPr 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Сухомлинский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писал, что «истоки способностей и дарования детей - на кончиках их пальцев. От них, образно говоря, идут тончайшие ручейки, которые питают источник творческой мысли. Чем больше уверенности в движениях руки, тем тоньше взаимодействие руки с орудием труда, сложнее движения, необходимые для взаимодействия, ярче творческая стихия детского разума. А чем больше мастерства в детской руке, тем ребенок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умнее…»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1\Desktop\Фото 4в для доклада\Фото 4в\8anEeiIQIl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052736"/>
            <a:ext cx="345638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135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Прямоугольник 1"/>
          <p:cNvSpPr>
            <a:spLocks noChangeArrowheads="1"/>
          </p:cNvSpPr>
          <p:nvPr/>
        </p:nvSpPr>
        <p:spPr bwMode="auto">
          <a:xfrm>
            <a:off x="827585" y="762001"/>
            <a:ext cx="3816423" cy="544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        Актуальность  проблемы </a:t>
            </a:r>
            <a: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  <a:t>безопасной жизнедеятельности человека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с каждым годом становится все более очевидной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Обучение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учащихся </a:t>
            </a:r>
            <a:r>
              <a:rPr lang="ru-RU" altLang="ru-RU" sz="2400" b="1" i="1" dirty="0" smtClean="0">
                <a:latin typeface="Times New Roman" pitchFamily="18" charset="0"/>
                <a:cs typeface="Times New Roman" pitchFamily="18" charset="0"/>
              </a:rPr>
              <a:t>основам </a:t>
            </a:r>
            <a: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  <a:t>безопасного поведения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является важнейшей составной частью системы общественной безопасности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1200" dirty="0" smtClean="0">
                <a:latin typeface="Times New Roman" pitchFamily="18" charset="0"/>
                <a:cs typeface="Times New Roman" pitchFamily="18" charset="0"/>
              </a:rPr>
              <a:t>На уроке ОБЖ учимся накладывать повязку на рану</a:t>
            </a:r>
            <a:endParaRPr lang="ru-RU" alt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1\Desktop\Фото 4в для доклада\Фото 4в\7jUNhDFzOA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726806"/>
            <a:ext cx="3672408" cy="5366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65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4088" y="1124744"/>
            <a:ext cx="36724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Жизнь обучающихся не должна замыкаться рамками классной и школьной жизни, необходимо расширить социальный опыт, круг общения детей. С этой целью проводятся выходы на различные мероприятия, проходящие вне стен учебного заведения, культурно-массовые </a:t>
            </a:r>
            <a:r>
              <a:rPr lang="ru-RU" sz="2000" dirty="0" smtClean="0"/>
              <a:t>мероприятия, посещение театров, музеев, детской библиотеки</a:t>
            </a:r>
            <a:r>
              <a:rPr lang="ru-RU" sz="2000" dirty="0"/>
              <a:t>, филармонии, экскурсии по </a:t>
            </a:r>
            <a:r>
              <a:rPr lang="ru-RU" sz="2000" dirty="0" smtClean="0"/>
              <a:t>городу, в парки зоопарк.</a:t>
            </a:r>
            <a:endParaRPr lang="ru-RU" sz="2000" dirty="0"/>
          </a:p>
        </p:txBody>
      </p:sp>
      <p:pic>
        <p:nvPicPr>
          <p:cNvPr id="1026" name="Picture 2" descr="C:\Users\1\Desktop\Фото 4в для доклада\n-ieqK5qL4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32655"/>
            <a:ext cx="3096344" cy="309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Фото 4в для доклада\LrDeVJsNsW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573016"/>
            <a:ext cx="309634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586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Фото 4в для доклада\5Pqib1mC6Po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2606277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Фото 4в для доклада\G3zz1Vbt2CQ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88640"/>
            <a:ext cx="2490614" cy="3692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\Desktop\Фото 4в для доклада\Фото 4в\HFWF9KiMFI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281100"/>
            <a:ext cx="2202582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27784" y="4869160"/>
            <a:ext cx="58326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/>
              <a:t>Посещение зоопарка «Лимпопо»</a:t>
            </a:r>
            <a:br>
              <a:rPr lang="ru-RU" sz="2000" dirty="0"/>
            </a:br>
            <a:r>
              <a:rPr lang="ru-RU" sz="2000" dirty="0"/>
              <a:t>спортивные соревнования, </a:t>
            </a:r>
            <a:br>
              <a:rPr lang="ru-RU" sz="2000" dirty="0"/>
            </a:br>
            <a:r>
              <a:rPr lang="ru-RU" sz="2000" dirty="0"/>
              <a:t>на  мероприятии в детской библиотеке им. Даля</a:t>
            </a:r>
          </a:p>
        </p:txBody>
      </p:sp>
    </p:spTree>
    <p:extLst>
      <p:ext uri="{BB962C8B-B14F-4D97-AF65-F5344CB8AC3E}">
        <p14:creationId xmlns:p14="http://schemas.microsoft.com/office/powerpoint/2010/main" val="29667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1\Desktop\Фото 4в для доклада\Фото 4в\6-L9oOa4vEc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8861" y="234947"/>
            <a:ext cx="2606277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1\Desktop\Фото 4в для доклада\Фото 4в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087" y="260648"/>
            <a:ext cx="298501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1\Desktop\Фото 4в для доклада\9 Мая - ФОТО\IMG66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64654"/>
            <a:ext cx="3003798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24595" y="4869160"/>
            <a:ext cx="636727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Участвовали в акции Добра - накормили птичек, собрали корм для животных из приюта</a:t>
            </a:r>
            <a:br>
              <a:rPr lang="ru-RU" sz="2000" dirty="0"/>
            </a:br>
            <a:r>
              <a:rPr lang="ru-RU" sz="2000" dirty="0"/>
              <a:t>Возлагали цветы к монументу на 9 </a:t>
            </a:r>
            <a:r>
              <a:rPr lang="ru-RU" sz="2000" dirty="0" smtClean="0"/>
              <a:t>Мая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4085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404664"/>
            <a:ext cx="78488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Модель выпускника с ОВЗ </a:t>
            </a:r>
            <a:br>
              <a:rPr lang="ru-RU" sz="32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                  школы (7-8 вида</a:t>
            </a:r>
            <a:r>
              <a:rPr lang="ru-RU" sz="2400" b="1" dirty="0" smtClean="0">
                <a:solidFill>
                  <a:srgbClr val="002060"/>
                </a:solidFill>
              </a:rPr>
              <a:t>)</a:t>
            </a:r>
          </a:p>
          <a:p>
            <a:r>
              <a:rPr lang="en-US" sz="2400" b="1" dirty="0">
                <a:solidFill>
                  <a:srgbClr val="002060"/>
                </a:solidFill>
              </a:rPr>
              <a:t/>
            </a:r>
            <a:br>
              <a:rPr lang="en-US" sz="2400" b="1" dirty="0">
                <a:solidFill>
                  <a:srgbClr val="002060"/>
                </a:solidFill>
              </a:rPr>
            </a:br>
            <a:r>
              <a:rPr lang="en-US" sz="2400" b="1" dirty="0">
                <a:solidFill>
                  <a:srgbClr val="002060"/>
                </a:solidFill>
              </a:rPr>
              <a:t>*</a:t>
            </a:r>
            <a:r>
              <a:rPr lang="ru-RU" sz="2400" b="1" dirty="0"/>
              <a:t>сформирована  общественная  культура личности;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en-US" sz="2400" dirty="0"/>
              <a:t>*</a:t>
            </a:r>
            <a:r>
              <a:rPr lang="ru-RU" sz="2400" dirty="0"/>
              <a:t>р</a:t>
            </a:r>
            <a:r>
              <a:rPr lang="ru-RU" sz="2400" b="1" dirty="0"/>
              <a:t>азвиты  социально-значимые  качества;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*в</a:t>
            </a:r>
            <a:r>
              <a:rPr lang="ru-RU" sz="2400" b="1" dirty="0"/>
              <a:t>оспитаны  компенсаторные  умения  и  навыки, обеспечивающие  социальную  адаптацию  в обществе;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*уважающий  права  и  свободу  граждан;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*ответственно  относящийся  к  себе                        и  своему  здоровью;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*способный  получить  дальнейшее профессиональное   образование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1249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692696"/>
            <a:ext cx="684076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Показатели качества подготовки выпускника с ОВЗ (7-8 вида</a:t>
            </a:r>
            <a:r>
              <a:rPr lang="ru-RU" sz="3200" b="1" dirty="0" smtClean="0">
                <a:solidFill>
                  <a:srgbClr val="002060"/>
                </a:solidFill>
              </a:rPr>
              <a:t>)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en-US" sz="3200" b="1" dirty="0">
                <a:solidFill>
                  <a:schemeClr val="bg2"/>
                </a:solidFill>
              </a:rPr>
              <a:t/>
            </a:r>
            <a:br>
              <a:rPr lang="en-US" sz="3200" b="1" dirty="0">
                <a:solidFill>
                  <a:schemeClr val="bg2"/>
                </a:solidFill>
              </a:rPr>
            </a:br>
            <a:r>
              <a:rPr lang="ru-RU" sz="2400" b="1" dirty="0">
                <a:solidFill>
                  <a:schemeClr val="bg2"/>
                </a:solidFill>
              </a:rPr>
              <a:t>* </a:t>
            </a:r>
            <a:r>
              <a:rPr lang="ru-RU" sz="2400" dirty="0">
                <a:solidFill>
                  <a:srgbClr val="000000"/>
                </a:solidFill>
              </a:rPr>
              <a:t>социально  адаптированный  к  жизни  в обществе;</a:t>
            </a:r>
            <a:br>
              <a:rPr lang="ru-RU" sz="2400" dirty="0">
                <a:solidFill>
                  <a:srgbClr val="000000"/>
                </a:solidFill>
              </a:rPr>
            </a:br>
            <a:r>
              <a:rPr lang="ru-RU" sz="2400" dirty="0">
                <a:solidFill>
                  <a:srgbClr val="000000"/>
                </a:solidFill>
              </a:rPr>
              <a:t>* успешно  реализующий  себя  в  различных сферах  жизнедеятельности;</a:t>
            </a:r>
            <a:br>
              <a:rPr lang="ru-RU" sz="2400" dirty="0">
                <a:solidFill>
                  <a:srgbClr val="000000"/>
                </a:solidFill>
              </a:rPr>
            </a:br>
            <a:r>
              <a:rPr lang="ru-RU" sz="2400" dirty="0">
                <a:solidFill>
                  <a:srgbClr val="000000"/>
                </a:solidFill>
              </a:rPr>
              <a:t>* умеющий мобильно перестраиваться  под влиянием изменяющихся условий;</a:t>
            </a:r>
            <a:br>
              <a:rPr lang="ru-RU" sz="2400" dirty="0">
                <a:solidFill>
                  <a:srgbClr val="000000"/>
                </a:solidFill>
              </a:rPr>
            </a:br>
            <a:r>
              <a:rPr lang="ru-RU" sz="2400" dirty="0">
                <a:solidFill>
                  <a:srgbClr val="000000"/>
                </a:solidFill>
              </a:rPr>
              <a:t>* обладающий  максимальной самостоятельностью</a:t>
            </a:r>
            <a:r>
              <a:rPr lang="ru-RU" sz="2400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Arial"/>
              </a:rPr>
            </a:br>
            <a:r>
              <a:rPr lang="ru-RU" sz="2000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Arial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7730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620688"/>
            <a:ext cx="74888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Цель коррекционно – развивающей работы с учащимися с ОВЗ </a:t>
            </a:r>
            <a:r>
              <a:rPr lang="ru-RU" sz="2400" dirty="0" smtClean="0"/>
              <a:t>в конечном </a:t>
            </a:r>
            <a:r>
              <a:rPr lang="ru-RU" sz="2400" dirty="0"/>
              <a:t>счёте - социальная адаптация, дальнейшее приспособление </a:t>
            </a:r>
            <a:r>
              <a:rPr lang="ru-RU" sz="2400" dirty="0" smtClean="0"/>
              <a:t>к жизни</a:t>
            </a:r>
            <a:r>
              <a:rPr lang="ru-RU" sz="2400" dirty="0"/>
              <a:t>. Необходимо, используя все познавательные возможности </a:t>
            </a:r>
            <a:r>
              <a:rPr lang="ru-RU" sz="2400" dirty="0" smtClean="0"/>
              <a:t>детей, развить </a:t>
            </a:r>
            <a:r>
              <a:rPr lang="ru-RU" sz="2400" dirty="0"/>
              <a:t>у них жизненно необходимые навыки, чтобы став взрослыми, </a:t>
            </a:r>
            <a:r>
              <a:rPr lang="ru-RU" sz="2400" dirty="0" smtClean="0"/>
              <a:t>они могли </a:t>
            </a:r>
            <a:r>
              <a:rPr lang="ru-RU" sz="2400" dirty="0"/>
              <a:t>самостоятельно себя обслуживать, выполнять необходимую </a:t>
            </a:r>
            <a:r>
              <a:rPr lang="ru-RU" sz="2400" dirty="0" smtClean="0"/>
              <a:t>работу, жить </a:t>
            </a:r>
            <a:r>
              <a:rPr lang="ru-RU" sz="2400" dirty="0"/>
              <a:t>в семье и в трудовом коллективе.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4221088"/>
            <a:ext cx="4896544" cy="196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075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620688"/>
            <a:ext cx="7931224" cy="5505475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/>
              <a:t>Социализация личности – </a:t>
            </a:r>
          </a:p>
          <a:p>
            <a:pPr marL="45720" indent="0" algn="just">
              <a:buNone/>
            </a:pPr>
            <a:r>
              <a:rPr lang="ru-RU" sz="2400" dirty="0" smtClean="0"/>
              <a:t>это процесс усвоения индивидуумом образов поведения, психологических установок, социальных норм и ценностей, знаний, умений и навыков, позволяющих ему успешно функционировать в обществе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284984"/>
            <a:ext cx="5544616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085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400" b="1" dirty="0" smtClean="0"/>
              <a:t>Спасибо за внимание!</a:t>
            </a:r>
            <a:endParaRPr lang="ru-RU" sz="4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348880"/>
            <a:ext cx="7776864" cy="3790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636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404664"/>
            <a:ext cx="8424936" cy="6264696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45720" indent="0" algn="ctr">
              <a:buNone/>
            </a:pPr>
            <a:r>
              <a:rPr lang="ru-RU" sz="4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Социализация выполняет в </a:t>
            </a:r>
            <a:r>
              <a:rPr lang="ru-RU" sz="4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 </a:t>
            </a:r>
            <a:r>
              <a:rPr lang="ru-RU" sz="4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основных задачи: </a:t>
            </a:r>
            <a:endParaRPr lang="ru-RU" sz="41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интегрирует индивида в общество, а также в различные типы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социальных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общностей через усвоение им элементов культуры, норм и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ценностей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b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способствует взаимодействию людей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вследствие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ими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социальных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ролей; </a:t>
            </a:r>
            <a:b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сохраняет общество, производит и передает культуру поколений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убеждения и показ соответствующих образцов поведения.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84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836712"/>
            <a:ext cx="756084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/>
              <a:t>Анализ процесса социализации как педагогического явления</a:t>
            </a:r>
          </a:p>
          <a:p>
            <a:r>
              <a:rPr lang="ru-RU" sz="2100" dirty="0"/>
              <a:t>позволяет представить его содержание в виде структуры, включающей </a:t>
            </a:r>
            <a:r>
              <a:rPr lang="ru-RU" sz="2100" dirty="0" smtClean="0"/>
              <a:t>ряд взаимосвязанных </a:t>
            </a:r>
            <a:r>
              <a:rPr lang="ru-RU" sz="2100" dirty="0"/>
              <a:t>компонентов:</a:t>
            </a:r>
          </a:p>
          <a:p>
            <a:r>
              <a:rPr lang="ru-RU" sz="2100" dirty="0"/>
              <a:t>· коммуникативный компонент – овладение языком и речью.</a:t>
            </a:r>
          </a:p>
          <a:p>
            <a:r>
              <a:rPr lang="ru-RU" sz="2100" dirty="0"/>
              <a:t>· познавательный компонент – освоение определенного круга</a:t>
            </a:r>
          </a:p>
          <a:p>
            <a:r>
              <a:rPr lang="ru-RU" sz="2100" dirty="0"/>
              <a:t>знаний об окружающей действительности.</a:t>
            </a:r>
          </a:p>
          <a:p>
            <a:r>
              <a:rPr lang="ru-RU" sz="2100" dirty="0"/>
              <a:t>· поведенческий компонент – усвоение человеком модели</a:t>
            </a:r>
          </a:p>
          <a:p>
            <a:r>
              <a:rPr lang="ru-RU" sz="2100" dirty="0"/>
              <a:t>поведения.</a:t>
            </a:r>
          </a:p>
          <a:p>
            <a:r>
              <a:rPr lang="ru-RU" sz="2100" dirty="0"/>
              <a:t>· ценностный компонент – отношение человека к ценностям</a:t>
            </a:r>
          </a:p>
          <a:p>
            <a:r>
              <a:rPr lang="ru-RU" sz="2100" dirty="0"/>
              <a:t>общества.</a:t>
            </a:r>
          </a:p>
        </p:txBody>
      </p:sp>
      <p:pic>
        <p:nvPicPr>
          <p:cNvPr id="3" name="Рисунок 2" descr="https://sd.ua/files/afisha/obshchenie_detey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160698"/>
            <a:ext cx="3597275" cy="20766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872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332656"/>
            <a:ext cx="8352928" cy="86409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331640" y="-1827584"/>
            <a:ext cx="640871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социализации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700808"/>
            <a:ext cx="3888432" cy="489654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Первичная социализация</a:t>
            </a:r>
          </a:p>
          <a:p>
            <a:pPr marL="45720" indent="0" algn="just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Первичная социализация очень важна для ребёнка, так как она является основой для всего остального процесса социализации. Наибольшее значение в первичной социализации имеет </a:t>
            </a:r>
            <a:r>
              <a:rPr lang="ru-RU" sz="2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откуда ребёнок и черпает представления об обществе, о его ценностях и нормах. </a:t>
            </a:r>
          </a:p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231740" y="1196752"/>
            <a:ext cx="216024" cy="468052"/>
          </a:xfrm>
          <a:prstGeom prst="straightConnector1">
            <a:avLst/>
          </a:prstGeom>
          <a:ln w="4445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ÐÐ° Ð¿Ð¾Ð±ÐµÑÐµÐ¶ÑÐ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988840"/>
            <a:ext cx="374441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78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332656"/>
            <a:ext cx="8352928" cy="86409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331640" y="-1827584"/>
            <a:ext cx="640871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социализации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1628800"/>
            <a:ext cx="3888432" cy="496855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Вторичная социализация</a:t>
            </a:r>
          </a:p>
          <a:p>
            <a:pPr marL="45720" indent="0" algn="just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Вторичная социализация происходит уже вне дома. Её основой является </a:t>
            </a:r>
            <a:r>
              <a:rPr lang="ru-RU" sz="2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где детям приходится действовать в соответствии с новыми правилами и в новой обстановке. В процессе вторичной социализации индивид приобщается уже не к малой группе, а к средней. </a:t>
            </a:r>
          </a:p>
          <a:p>
            <a:pPr algn="ctr"/>
            <a:endParaRPr lang="ru-RU" sz="2200" dirty="0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6696236" y="1196752"/>
            <a:ext cx="216024" cy="432048"/>
          </a:xfrm>
          <a:prstGeom prst="straightConnector1">
            <a:avLst/>
          </a:prstGeom>
          <a:ln w="4445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1\Desktop\Фото 4в для доклада\x4_tlEMO0x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774" y="1988839"/>
            <a:ext cx="4176464" cy="410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007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365104"/>
            <a:ext cx="7334200" cy="1800200"/>
          </a:xfrm>
        </p:spPr>
        <p:txBody>
          <a:bodyPr>
            <a:normAutofit fontScale="90000"/>
          </a:bodyPr>
          <a:lstStyle/>
          <a:p>
            <a:pPr marL="45720" lvl="0" indent="0" algn="just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2200" i="1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Главная проблема </a:t>
            </a:r>
            <a:r>
              <a:rPr lang="ru-RU" sz="22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ребёнка с ограниченными возможностями заключается в нарушении его связи с миром, в ограниченной мобильности, бедности контактов со сверстниками и взрослыми, в ограниченном общении с природой, недоступности ряда культурных ценностей, а иногда и элементарного образования. </a:t>
            </a:r>
            <a:r>
              <a:rPr lang="ru-RU" sz="24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764704"/>
            <a:ext cx="6840760" cy="3240360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Важнейшему социальному этапу становления личности соответствует школьный возраст, от 6 до 18 лет. 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Именно в эти же годы отмечаются интенсивный процесс роста и развития организма, происходит его биологическое и социальное созревание, формируется мировоззрение, готовность к разнообразной трудовой и творческой деятельности.</a:t>
            </a:r>
          </a:p>
          <a:p>
            <a:pPr marL="0" indent="0" algn="just">
              <a:buNone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golos.ua/images/items/2019-01/16/2OjJDOFq5IyKqeUR/img_top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852936"/>
            <a:ext cx="2880320" cy="15841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289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404664"/>
            <a:ext cx="610242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Школа один из важнейших социальных институтов, где ребенок приобретает знания, умения, навыки, претерпевает некоторые изменения личности. Социализации детей с ограниченными возможностями значительно отличается от процесса социализации прочих учащихся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Моя задача, как педагога состоит в том, чтобы помочь детям разнообразными методами и приемами получить знания об окружающем мире, развивать у них наблюдательность и опыт практического обучения, формировать умение самостоятельно добывать знания и пользоваться ими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В </a:t>
            </a:r>
            <a:r>
              <a:rPr lang="ru-RU" dirty="0"/>
              <a:t>моей учебной деятельности частыми средствами социальной адаптации являются: дидактические игры, проблемные ситуации, трудовые практические задания, разбор проблемных ситуаций, специально организованное общение и др.</a:t>
            </a:r>
          </a:p>
        </p:txBody>
      </p:sp>
      <p:pic>
        <p:nvPicPr>
          <p:cNvPr id="5122" name="Picture 2" descr="C:\Users\1\Desktop\Фото 4в для доклада\1DQ8HDjlUZ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822512"/>
            <a:ext cx="1944216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83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 algn="just">
              <a:buNone/>
            </a:pPr>
            <a:r>
              <a:rPr lang="ru-RU" dirty="0"/>
              <a:t>Необходимо всю работу по социализации обучающихся, проводить, опираясь на их жизненный опыт, подбирать для изучения на уроках материал, который будет интересен и необходим для формирования и накопления опыта социального поведения.</a:t>
            </a:r>
          </a:p>
          <a:p>
            <a:pPr algn="just"/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068961"/>
            <a:ext cx="4968552" cy="3384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C:\Users\1\Desktop\Фото 4в для доклада\Fn665GjKPaU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828926"/>
            <a:ext cx="2664296" cy="3624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39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Другая 2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638</TotalTime>
  <Words>752</Words>
  <Application>Microsoft Office PowerPoint</Application>
  <PresentationFormat>Экран (4:3)</PresentationFormat>
  <Paragraphs>71</Paragraphs>
  <Slides>20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Главная проблема ребёнка с ограниченными возможностями заключается в нарушении его связи с миром, в ограниченной мобильности, бедности контактов со сверстниками и взрослыми, в ограниченном общении с природой, недоступности ряда культурных ценностей, а иногда и элементарного образования.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Социализация учащихся на уроках и во внеурочной деятельности</dc:title>
  <dc:creator>1</dc:creator>
  <cp:lastModifiedBy>1</cp:lastModifiedBy>
  <cp:revision>44</cp:revision>
  <dcterms:created xsi:type="dcterms:W3CDTF">2019-10-06T10:00:16Z</dcterms:created>
  <dcterms:modified xsi:type="dcterms:W3CDTF">2020-08-26T13:35:23Z</dcterms:modified>
</cp:coreProperties>
</file>