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2" autoAdjust="0"/>
  </p:normalViewPr>
  <p:slideViewPr>
    <p:cSldViewPr snapToGrid="0">
      <p:cViewPr varScale="1">
        <p:scale>
          <a:sx n="99" d="100"/>
          <a:sy n="99" d="100"/>
        </p:scale>
        <p:origin x="-510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Google Shape;3;n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339" name="Google Shape;4;n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L="457200" indent="-2984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1pPr>
    <a:lvl2pPr marL="742950" lvl="1" indent="-28575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2pPr>
    <a:lvl3pPr marL="1143000" lvl="2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3pPr>
    <a:lvl4pPr marL="1600200" lvl="3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4pPr>
    <a:lvl5pPr marL="2057400" lvl="4" indent="-228600" algn="l" rtl="0" eaLnBrk="0" fontAlgn="base" hangingPunct="0">
      <a:spcBef>
        <a:spcPct val="0"/>
      </a:spcBef>
      <a:spcAft>
        <a:spcPct val="0"/>
      </a:spcAft>
      <a:buClr>
        <a:srgbClr val="000000"/>
      </a:buClr>
      <a:buFont typeface="Arial" charset="0"/>
      <a:defRPr sz="1400">
        <a:solidFill>
          <a:srgbClr val="000000"/>
        </a:solidFill>
        <a:latin typeface="Arial"/>
        <a:ea typeface="Arial"/>
        <a:cs typeface="Arial"/>
        <a:sym typeface="Arial" charset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Google Shape;51;p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7410" name="Google Shape;52;p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Google Shape;109;g575fd30c16_0_52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5842" name="Google Shape;110;g575fd30c16_0_52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Google Shape;115;g575fd30c16_0_58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7890" name="Google Shape;116;g575fd30c16_0_58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Google Shape;121;g575fd30c16_0_63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9938" name="Google Shape;122;g575fd30c16_0_63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Google Shape;127;g575fd30c16_0_68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1986" name="Google Shape;128;g575fd30c16_0_68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Google Shape;133;g575fd30c16_0_73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4034" name="Google Shape;134;g575fd30c16_0_73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Google Shape;140;g575fd30c16_0_94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46082" name="Google Shape;141;g575fd30c16_0_94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Google Shape;57;g575fd30c16_0_2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19458" name="Google Shape;58;g575fd30c16_0_2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Google Shape;63;g575fd30c16_0_9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1506" name="Google Shape;64;g575fd30c16_0_9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Google Shape;69;g575fd30c16_0_14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3554" name="Google Shape;70;g575fd30c16_0_14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Google Shape;75;g575fd30c16_0_19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5602" name="Google Shape;76;g575fd30c16_0_19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Google Shape;81;g575fd30c16_0_24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7650" name="Google Shape;82;g575fd30c16_0_24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Google Shape;88;g575fd30c16_0_30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29698" name="Google Shape;89;g575fd30c16_0_30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Google Shape;95;g575fd30c16_0_38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1746" name="Google Shape;96;g575fd30c16_0_38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Google Shape;102;g575fd30c16_0_45:notes"/>
          <p:cNvSpPr>
            <a:spLocks noGrp="1" noRot="1" noChangeAspect="1"/>
          </p:cNvSpPr>
          <p:nvPr>
            <p:ph type="sldImg" idx="2"/>
          </p:nvPr>
        </p:nvSpPr>
        <p:spPr>
          <a:ln>
            <a:headEnd/>
            <a:tailEnd/>
          </a:ln>
        </p:spPr>
      </p:sp>
      <p:sp>
        <p:nvSpPr>
          <p:cNvPr id="33794" name="Google Shape;103;g575fd30c16_0_45:notes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SzPts val="1100"/>
            </a:pPr>
            <a:endParaRPr lang="ru-RU" sz="11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anchor="b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anchor="b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rPr lang="en-US"/>
              <a:t>Образец заголовка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150" y="444500"/>
            <a:ext cx="8521700" cy="573088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1150" y="1152525"/>
            <a:ext cx="8521700" cy="34163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anchor="ctr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anchor="b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anchor="ctr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36;p9"/>
          <p:cNvSpPr>
            <a:spLocks noChangeArrowheads="1"/>
          </p:cNvSpPr>
          <p:nvPr/>
        </p:nvSpPr>
        <p:spPr bwMode="auto">
          <a:xfrm>
            <a:off x="4572000" y="0"/>
            <a:ext cx="4572000" cy="51435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endParaRPr lang="ru-RU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anchor="b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anchor="ctr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" name="Google Shape;40;p9"/>
          <p:cNvSpPr txBox="1">
            <a:spLocks noGrp="1"/>
          </p:cNvSpPr>
          <p:nvPr>
            <p:ph type="sldNum" idx="10"/>
          </p:nvPr>
        </p:nvSpPr>
        <p:spPr bwMode="auto">
          <a:xfrm>
            <a:off x="8472488" y="4662488"/>
            <a:ext cx="549275" cy="3937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>
              <a:buClr>
                <a:srgbClr val="000000"/>
              </a:buClr>
              <a:buFont typeface="Arial" charset="0"/>
              <a:buNone/>
              <a:defRPr sz="100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F85E1D14-7D9B-465B-8E33-B39A9C5F0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anchor="ctr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Google Shape;6;p1"/>
          <p:cNvSpPr txBox="1">
            <a:spLocks noGrp="1"/>
          </p:cNvSpPr>
          <p:nvPr>
            <p:ph type="title"/>
          </p:nvPr>
        </p:nvSpPr>
        <p:spPr bwMode="auto">
          <a:xfrm>
            <a:off x="311150" y="444500"/>
            <a:ext cx="85217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Google Shape;7;p1"/>
          <p:cNvSpPr txBox="1">
            <a:spLocks noGrp="1"/>
          </p:cNvSpPr>
          <p:nvPr>
            <p:ph type="body" idx="1"/>
          </p:nvPr>
        </p:nvSpPr>
        <p:spPr bwMode="auto">
          <a:xfrm>
            <a:off x="311150" y="1152525"/>
            <a:ext cx="85217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8" name="Google Shape;8;p1"/>
          <p:cNvSpPr txBox="1">
            <a:spLocks noGrp="1"/>
          </p:cNvSpPr>
          <p:nvPr/>
        </p:nvSpPr>
        <p:spPr bwMode="auto">
          <a:xfrm>
            <a:off x="8472488" y="4662488"/>
            <a:ext cx="5492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pPr algn="r">
              <a:buClr>
                <a:srgbClr val="000000"/>
              </a:buClr>
              <a:buFont typeface="Arial" charset="0"/>
              <a:buNone/>
              <a:defRPr/>
            </a:pPr>
            <a:fld id="{D88794C0-D129-40F8-8417-479343492B5B}" type="slidenum">
              <a:rPr lang="ru-RU" sz="1000">
                <a:solidFill>
                  <a:srgbClr val="595959"/>
                </a:solidFill>
              </a:rPr>
              <a:pPr algn="r">
                <a:buClr>
                  <a:srgbClr val="000000"/>
                </a:buClr>
                <a:buFont typeface="Arial" charset="0"/>
                <a:buNone/>
                <a:defRPr/>
              </a:pPr>
              <a:t>‹#›</a:t>
            </a:fld>
            <a:endParaRPr lang="ru-RU" sz="1000">
              <a:solidFill>
                <a:srgbClr val="59595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72" r:id="rId8"/>
    <p:sldLayoutId id="2147483664" r:id="rId9"/>
    <p:sldLayoutId id="2147483663" r:id="rId10"/>
    <p:sldLayoutId id="2147483662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Font typeface="Arial" charset="0"/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54;p13"/>
          <p:cNvSpPr txBox="1">
            <a:spLocks noGrp="1"/>
          </p:cNvSpPr>
          <p:nvPr>
            <p:ph type="ctrTitle"/>
          </p:nvPr>
        </p:nvSpPr>
        <p:spPr>
          <a:xfrm>
            <a:off x="0" y="744538"/>
            <a:ext cx="9217025" cy="828675"/>
          </a:xfrm>
          <a:solidFill>
            <a:srgbClr val="FFFFFF"/>
          </a:solidFill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srgbClr val="A64D79"/>
                </a:solidFill>
                <a:latin typeface="Arial" charset="0"/>
                <a:cs typeface="Arial" charset="0"/>
              </a:rPr>
              <a:t>Артикуляционная гимнастика</a:t>
            </a:r>
          </a:p>
        </p:txBody>
      </p:sp>
      <p:pic>
        <p:nvPicPr>
          <p:cNvPr id="16387" name="Google Shape;55;p13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5613" y="1958975"/>
            <a:ext cx="5588000" cy="275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Google Shape;112;p22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губ и языка</a:t>
            </a:r>
          </a:p>
        </p:txBody>
      </p:sp>
      <p:sp>
        <p:nvSpPr>
          <p:cNvPr id="34819" name="Google Shape;113;p22"/>
          <p:cNvSpPr txBox="1">
            <a:spLocks noChangeArrowheads="1"/>
          </p:cNvSpPr>
          <p:nvPr/>
        </p:nvSpPr>
        <p:spPr bwMode="auto">
          <a:xfrm>
            <a:off x="0" y="1108075"/>
            <a:ext cx="8005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342900"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«Чашечка» - широкий расслабленный язык поднят к верхней губе, 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средняя часть языка прогнута, а боковые края загнуты кверху.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«Часики» - отведение кончика языка к углам рта вправо-влево. Нижняя челюсть при этом неподвижна.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«Качели» - рот широко открыт, движения языка вверх-вниз, за верхние зубы – за нижние зубы.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«Вкусное варенье» - слизывание варенья с верхней и нижней губы попеременно. Круговое облизывание губ.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«Иголочка» - суживание и заострение языка – тянемся языком к зеркалу. 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u="sng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Google Shape;118;p23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губ и языка</a:t>
            </a:r>
          </a:p>
        </p:txBody>
      </p:sp>
      <p:sp>
        <p:nvSpPr>
          <p:cNvPr id="36867" name="Google Shape;119;p23"/>
          <p:cNvSpPr txBox="1">
            <a:spLocks noChangeArrowheads="1"/>
          </p:cNvSpPr>
          <p:nvPr/>
        </p:nvSpPr>
        <p:spPr bwMode="auto">
          <a:xfrm>
            <a:off x="0" y="846138"/>
            <a:ext cx="80057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«Индюк» - улыбнуться, открыть рот, язык поднять к верхней губе и загнуть вверх. Двигать языком по верхней губе вперед-назад, произнося: бла-бла-бла.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«Горка» - улыбнуться, открыть рот, кончик языка упереть в нижние зубы, язык не должен выпячиваться вперед.  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«Маляр» - улыбнуться, открыть рот, язык поднять вверх и кончиком языка водить вперед-назад по небу.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«Желобок» - язык лежит на нижней губе, кончик - узкий, а боковые края загнуты в желобок.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«Грибок» - улыбнуться, приоткрыть рот. Присосать широкий язык всей плоскостью к нёбу и открыть рот.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Google Shape;124;p24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губ и языка</a:t>
            </a:r>
          </a:p>
        </p:txBody>
      </p:sp>
      <p:sp>
        <p:nvSpPr>
          <p:cNvPr id="38915" name="Google Shape;125;p24"/>
          <p:cNvSpPr txBox="1">
            <a:spLocks noChangeArrowheads="1"/>
          </p:cNvSpPr>
          <p:nvPr/>
        </p:nvSpPr>
        <p:spPr bwMode="auto">
          <a:xfrm>
            <a:off x="0" y="846138"/>
            <a:ext cx="80057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«Гармошка» - рот приоткрыть, язык присосать к нёбу. Не опуская языка вниз, открывать и закрывать рот, растягивая подъязычную уздечку. 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«Конфета» - рот закрыть, напряженным языком упираться то в одну щеку, то в другую.</a:t>
            </a: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«Наказать непослушный язычок» - вялый, спокойный язык просовывается между губами, рот приоткрыт, но не широко. Ребенок произносит: пя-пя-пя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 «Почистим зубки» - «почистить» кончиком языка верхние зубы с внутренней стороны (слева-направо). Нижняя челюсть неподвижна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Google Shape;130;p25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губ и языка</a:t>
            </a:r>
          </a:p>
        </p:txBody>
      </p:sp>
      <p:sp>
        <p:nvSpPr>
          <p:cNvPr id="40963" name="Google Shape;131;p25"/>
          <p:cNvSpPr txBox="1">
            <a:spLocks noChangeArrowheads="1"/>
          </p:cNvSpPr>
          <p:nvPr/>
        </p:nvSpPr>
        <p:spPr bwMode="auto">
          <a:xfrm>
            <a:off x="0" y="846138"/>
            <a:ext cx="80057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 «Лошадка» - улыбнуться, щелкать языком громко и энергично. Нижняя челюсть неподвижна, двигается только язык.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SzPts val="1800"/>
              <a:buFont typeface="Times New Roman" pitchFamily="18" charset="0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 «Барабанщик» - улыбнуться, открыть рот, поднять язык вверх. Кончиком языка с силой касаться бугорков  за верхними зубами, произнося «д-д-д».</a:t>
            </a: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Google Shape;136;p26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Пример: гимнастика для шипящих звуков</a:t>
            </a:r>
          </a:p>
        </p:txBody>
      </p:sp>
      <p:sp>
        <p:nvSpPr>
          <p:cNvPr id="137" name="Google Shape;137;p26"/>
          <p:cNvSpPr txBox="1"/>
          <p:nvPr/>
        </p:nvSpPr>
        <p:spPr>
          <a:xfrm>
            <a:off x="0" y="846138"/>
            <a:ext cx="8005763" cy="2154237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/>
          <a:p>
            <a:pPr marL="4572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i="1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3012" name="Google Shape;138;p26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175" y="1162050"/>
            <a:ext cx="61023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Google Shape;143;p27"/>
          <p:cNvSpPr txBox="1">
            <a:spLocks noGrp="1"/>
          </p:cNvSpPr>
          <p:nvPr>
            <p:ph type="ctrTitle"/>
          </p:nvPr>
        </p:nvSpPr>
        <p:spPr>
          <a:xfrm>
            <a:off x="0" y="744538"/>
            <a:ext cx="9217025" cy="828675"/>
          </a:xfrm>
          <a:solidFill>
            <a:srgbClr val="FFFFFF"/>
          </a:solidFill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srgbClr val="A64D79"/>
                </a:solidFill>
                <a:latin typeface="Arial" charset="0"/>
                <a:cs typeface="Arial" charset="0"/>
              </a:rPr>
              <a:t>Желаю успехов!</a:t>
            </a:r>
          </a:p>
        </p:txBody>
      </p:sp>
      <p:sp>
        <p:nvSpPr>
          <p:cNvPr id="45059" name="Google Shape;144;p27"/>
          <p:cNvSpPr txBox="1">
            <a:spLocks noChangeArrowheads="1"/>
          </p:cNvSpPr>
          <p:nvPr/>
        </p:nvSpPr>
        <p:spPr bwMode="auto">
          <a:xfrm>
            <a:off x="657225" y="2268538"/>
            <a:ext cx="8159750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Материал подготовила</a:t>
            </a:r>
          </a:p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учитель-логопед высшей квалификационной категории</a:t>
            </a:r>
          </a:p>
          <a:p>
            <a:pPr algn="ctr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Кузьминых О.Н.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Google Shape;60;p14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Зачем нужна артикуляционная гимнастика?</a:t>
            </a:r>
          </a:p>
        </p:txBody>
      </p:sp>
      <p:sp>
        <p:nvSpPr>
          <p:cNvPr id="18435" name="Google Shape;61;p14"/>
          <p:cNvSpPr txBox="1">
            <a:spLocks noChangeArrowheads="1"/>
          </p:cNvSpPr>
          <p:nvPr/>
        </p:nvSpPr>
        <p:spPr bwMode="auto">
          <a:xfrm>
            <a:off x="0" y="1108075"/>
            <a:ext cx="8005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   Мы правильно произносим различные звуки благодаря хорошей подвижности и дифференцированной работе органов артикуляционного аппарата: языку, нижней челюсти, мягкому небу, голосовым связкам. </a:t>
            </a: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  Таким образом, произношение звуков речи – это сложный двигательный навык.</a:t>
            </a: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   Артикуляционные упражнения для детей с нарушениями звукопроизношения – </a:t>
            </a: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необходимость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. Они подготавливают артикуляционный аппарат ребенка к постановке звуков.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Google Shape;66;p15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Зачем нужна артикуляционная гимнастика?</a:t>
            </a:r>
          </a:p>
        </p:txBody>
      </p:sp>
      <p:sp>
        <p:nvSpPr>
          <p:cNvPr id="20483" name="Google Shape;67;p15"/>
          <p:cNvSpPr txBox="1">
            <a:spLocks noChangeArrowheads="1"/>
          </p:cNvSpPr>
          <p:nvPr/>
        </p:nvSpPr>
        <p:spPr bwMode="auto">
          <a:xfrm>
            <a:off x="0" y="1108075"/>
            <a:ext cx="8005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indent="539750" algn="just"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Работа по развитию основных движений органов артикуляционного аппарата проводится в форме артикуляционной гимнастики, целью которой является выработка правильных,  полноценных движений и определенных положений органов артикуляции, необходимых для правильного произношения звуков.</a:t>
            </a:r>
          </a:p>
          <a:p>
            <a:pPr indent="539750"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indent="539750" algn="just">
              <a:buClr>
                <a:srgbClr val="000000"/>
              </a:buClr>
              <a:buFont typeface="Arial" charset="0"/>
              <a:buNone/>
            </a:pP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Артикуляционная гимнастика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– это совокупность специальных упражнений, направленных на укрепление мышц артикуляционного аппарата, развитие силы, подвижности и дифференцированности движений органов, участвующих в речевом процессе.</a:t>
            </a:r>
          </a:p>
          <a:p>
            <a:pPr indent="539750">
              <a:buClr>
                <a:srgbClr val="000000"/>
              </a:buClr>
              <a:buFont typeface="Arial" charset="0"/>
              <a:buNone/>
            </a:pPr>
            <a:endParaRPr lang="ru-RU" sz="20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Google Shape;72;p16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Как проводить артикуляционную гимнастику?</a:t>
            </a:r>
          </a:p>
        </p:txBody>
      </p:sp>
      <p:sp>
        <p:nvSpPr>
          <p:cNvPr id="22531" name="Google Shape;73;p16"/>
          <p:cNvSpPr txBox="1">
            <a:spLocks noChangeArrowheads="1"/>
          </p:cNvSpPr>
          <p:nvPr/>
        </p:nvSpPr>
        <p:spPr bwMode="auto">
          <a:xfrm>
            <a:off x="0" y="846138"/>
            <a:ext cx="80057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342900" algn="just">
              <a:lnSpc>
                <a:spcPct val="115000"/>
              </a:lnSpc>
              <a:spcBef>
                <a:spcPts val="2400"/>
              </a:spcBef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Артикуляционная гимнастика обязательно должна проводиться </a:t>
            </a: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систематично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. Желательно заниматься ежедневно по 5-10 минут. Каждое задание  выполняется по 5-6 раз. В начале занятий упражнения нужно выполнять в медленном темпе.</a:t>
            </a:r>
          </a:p>
          <a:p>
            <a:pPr marL="457200" indent="-342900" algn="just">
              <a:lnSpc>
                <a:spcPct val="115000"/>
              </a:lnSpc>
              <a:spcBef>
                <a:spcPts val="2400"/>
              </a:spcBef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Артикуляционную гимнастику выполняйте </a:t>
            </a: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не торопясь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, под счет до 10, следя за точностью, координированностью движения, за полнотой объема.</a:t>
            </a:r>
          </a:p>
          <a:p>
            <a:pPr marL="457200" indent="-342900"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20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Google Shape;78;p17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Как проводить артикуляционную гимнастику?</a:t>
            </a:r>
          </a:p>
        </p:txBody>
      </p:sp>
      <p:sp>
        <p:nvSpPr>
          <p:cNvPr id="24579" name="Google Shape;79;p17"/>
          <p:cNvSpPr txBox="1">
            <a:spLocks noChangeArrowheads="1"/>
          </p:cNvSpPr>
          <p:nvPr/>
        </p:nvSpPr>
        <p:spPr bwMode="auto">
          <a:xfrm>
            <a:off x="50800" y="909638"/>
            <a:ext cx="7954963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 marL="457200" indent="-342900" algn="just">
              <a:lnSpc>
                <a:spcPct val="115000"/>
              </a:lnSpc>
              <a:spcBef>
                <a:spcPts val="2400"/>
              </a:spcBef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Артикуляционные упражнения необходимо выполнять </a:t>
            </a: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перед зеркалом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. Размер зеркала должен быть таким, чтобы ребенок видел в нем себя и взрослого. Ребенок должен хорошо видеть  свое лицо, чтобы самостоятельно контролировать правильность выполнения упражнений.</a:t>
            </a:r>
          </a:p>
          <a:p>
            <a:pPr marL="457200" indent="-342900" algn="just">
              <a:lnSpc>
                <a:spcPct val="115000"/>
              </a:lnSpc>
              <a:spcBef>
                <a:spcPts val="2400"/>
              </a:spcBef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Артикуляционную гимнастику выполняйте </a:t>
            </a: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сидя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, так как в таком положении у ребенка прямая спина, тело не напряжено, руки и ноги находятся в спокойном положении.</a:t>
            </a:r>
            <a:r>
              <a:rPr lang="ru-RU" sz="1800">
                <a:latin typeface="Cambria" pitchFamily="18" charset="0"/>
                <a:sym typeface="Cambria" pitchFamily="18" charset="0"/>
              </a:rPr>
              <a:t>                                                                                                                                                           </a:t>
            </a:r>
          </a:p>
          <a:p>
            <a:pPr marL="457200" indent="-342900" algn="just">
              <a:lnSpc>
                <a:spcPct val="115000"/>
              </a:lnSpc>
              <a:spcBef>
                <a:spcPts val="2400"/>
              </a:spcBef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Все упражнения должны выполняться </a:t>
            </a:r>
            <a:r>
              <a:rPr lang="ru-RU" sz="1800" b="1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точно и плавно</a:t>
            </a: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, иначе артикуляционная гимнастика не имеет смысла.</a:t>
            </a:r>
            <a:endParaRPr lang="ru-RU" sz="1800">
              <a:latin typeface="Cambria" pitchFamily="18" charset="0"/>
              <a:sym typeface="Cambria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u="sng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marL="457200" indent="-342900"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Google Shape;84;p18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мышц мягкого нёба и глотки</a:t>
            </a:r>
          </a:p>
        </p:txBody>
      </p:sp>
      <p:sp>
        <p:nvSpPr>
          <p:cNvPr id="26627" name="Google Shape;85;p18"/>
          <p:cNvSpPr txBox="1">
            <a:spLocks noChangeArrowheads="1"/>
          </p:cNvSpPr>
          <p:nvPr/>
        </p:nvSpPr>
        <p:spPr bwMode="auto">
          <a:xfrm>
            <a:off x="0" y="1108075"/>
            <a:ext cx="8005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lnSpc>
                <a:spcPct val="150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Позевывание;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Полоскание горла;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Покашливание; 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Резкое отрывистое произнесение звуков:</a:t>
            </a:r>
          </a:p>
          <a:p>
            <a:pPr>
              <a:lnSpc>
                <a:spcPct val="150000"/>
              </a:lnSpc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а-а-    а; э-э-э; аэ-аэ-аэ</a:t>
            </a: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 u="sng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pic>
        <p:nvPicPr>
          <p:cNvPr id="26628" name="Google Shape;86;p18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0638" y="1373188"/>
            <a:ext cx="3810000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Google Shape;91;p19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нижней челюсти</a:t>
            </a:r>
          </a:p>
        </p:txBody>
      </p:sp>
      <p:sp>
        <p:nvSpPr>
          <p:cNvPr id="28675" name="Google Shape;92;p19"/>
          <p:cNvSpPr txBox="1">
            <a:spLocks noChangeArrowheads="1"/>
          </p:cNvSpPr>
          <p:nvPr/>
        </p:nvSpPr>
        <p:spPr bwMode="auto">
          <a:xfrm>
            <a:off x="0" y="1108075"/>
            <a:ext cx="8005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lnSpc>
                <a:spcPct val="150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lnSpc>
                <a:spcPct val="115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Открывание и раскрывание рта.</a:t>
            </a:r>
          </a:p>
          <a:p>
            <a:pPr algn="just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        Как свободное, так и с сопротивлением рукам взрослого.</a:t>
            </a:r>
          </a:p>
          <a:p>
            <a:pPr algn="just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lnSpc>
                <a:spcPct val="115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Жевательные движения.</a:t>
            </a:r>
          </a:p>
          <a:p>
            <a:pPr algn="just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lnSpc>
                <a:spcPct val="115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Движения нижней челюсти влево-вправо.</a:t>
            </a: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 u="sng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pic>
        <p:nvPicPr>
          <p:cNvPr id="28676" name="Google Shape;93;p19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9175" y="1204913"/>
            <a:ext cx="2879725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Google Shape;98;p20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щёк</a:t>
            </a:r>
          </a:p>
        </p:txBody>
      </p:sp>
      <p:sp>
        <p:nvSpPr>
          <p:cNvPr id="30723" name="Google Shape;99;p20"/>
          <p:cNvSpPr txBox="1">
            <a:spLocks noChangeArrowheads="1"/>
          </p:cNvSpPr>
          <p:nvPr/>
        </p:nvSpPr>
        <p:spPr bwMode="auto">
          <a:xfrm>
            <a:off x="0" y="1108075"/>
            <a:ext cx="8005763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pPr>
              <a:lnSpc>
                <a:spcPct val="150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lnSpc>
                <a:spcPct val="115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Надувание щек: обеих одновременно и попеременно</a:t>
            </a:r>
          </a:p>
          <a:p>
            <a:pPr algn="just"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Перегонка воды из одной щеки в другую</a:t>
            </a:r>
          </a:p>
          <a:p>
            <a:pPr>
              <a:lnSpc>
                <a:spcPct val="115000"/>
              </a:lnSpc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lnSpc>
                <a:spcPct val="115000"/>
              </a:lnSpc>
              <a:buClr>
                <a:srgbClr val="000000"/>
              </a:buClr>
              <a:buSzPts val="1800"/>
              <a:buFont typeface="Noto Sans Symbols"/>
              <a:buChar char="●"/>
            </a:pPr>
            <a:r>
              <a:rPr lang="ru-RU" sz="1800"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Втягивание щек в ротовую полость между зубами</a:t>
            </a: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 u="sng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 algn="just">
              <a:buClr>
                <a:srgbClr val="000000"/>
              </a:buClr>
              <a:buFont typeface="Arial" charset="0"/>
              <a:buNone/>
            </a:pPr>
            <a:endParaRPr lang="ru-RU" sz="1800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  <a:p>
            <a:pPr>
              <a:buClr>
                <a:srgbClr val="000000"/>
              </a:buClr>
              <a:buFont typeface="Arial" charset="0"/>
              <a:buNone/>
            </a:pPr>
            <a:endParaRPr lang="ru-RU" sz="1800" i="1"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pic>
        <p:nvPicPr>
          <p:cNvPr id="30724" name="Google Shape;100;p20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1713" y="1174750"/>
            <a:ext cx="285750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Google Shape;105;p21"/>
          <p:cNvSpPr txBox="1">
            <a:spLocks noGrp="1"/>
          </p:cNvSpPr>
          <p:nvPr>
            <p:ph type="ctrTitle"/>
          </p:nvPr>
        </p:nvSpPr>
        <p:spPr>
          <a:xfrm>
            <a:off x="0" y="0"/>
            <a:ext cx="9217025" cy="846138"/>
          </a:xfrm>
          <a:solidFill>
            <a:srgbClr val="FFFFFF"/>
          </a:solidFill>
        </p:spPr>
        <p:txBody>
          <a:bodyPr/>
          <a:lstStyle/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rgbClr val="A64D79"/>
                </a:solidFill>
                <a:latin typeface="Arial" charset="0"/>
                <a:cs typeface="Arial" charset="0"/>
              </a:rPr>
              <a:t>Упражнения для губ и языка</a:t>
            </a:r>
          </a:p>
        </p:txBody>
      </p:sp>
      <p:sp>
        <p:nvSpPr>
          <p:cNvPr id="106" name="Google Shape;106;p21"/>
          <p:cNvSpPr txBox="1"/>
          <p:nvPr/>
        </p:nvSpPr>
        <p:spPr>
          <a:xfrm>
            <a:off x="0" y="1108625"/>
            <a:ext cx="8005200" cy="1891500"/>
          </a:xfrm>
          <a:prstGeom prst="rect">
            <a:avLst/>
          </a:prstGeom>
          <a:noFill/>
          <a:ln>
            <a:noFill/>
          </a:ln>
        </p:spPr>
        <p:txBody>
          <a:bodyPr spcFirstLastPara="1" lIns="91425" tIns="91425" rIns="91425" bIns="91425"/>
          <a:lstStyle/>
          <a:p>
            <a:pPr marL="457200" indent="-342900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«Улыбка» - улыбнуться, не обнажая зубы.</a:t>
            </a:r>
            <a:r>
              <a:rPr lang="ru" sz="1800" kern="0">
                <a:solidFill>
                  <a:srgbClr val="FFFFFF"/>
                </a:solidFill>
                <a:highlight>
                  <a:schemeClr val="dk1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800" kern="0">
              <a:solidFill>
                <a:srgbClr val="FFFFFF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rgbClr val="FFFFFF"/>
              </a:solidFill>
              <a:highlight>
                <a:schemeClr val="dk1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342900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«Заборчик» - улыбнуться так, чтобы были видны </a:t>
            </a: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верхние и нижние зубы.</a:t>
            </a: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342900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«Трубочка» - вытянуть губы вперед, при этом челюсти</a:t>
            </a: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сомкнуты.</a:t>
            </a: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342900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«Бублик» - выполнить «трубочку» и приоткрыть рот.</a:t>
            </a: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indent="-342900" fontAlgn="auto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/>
            </a:pPr>
            <a:r>
              <a:rPr lang="ru" sz="1800" ker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«Лопатка» - широкий язык спокойно лежит на нижней губе.</a:t>
            </a: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u="sng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540385" algn="just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sz="1800" i="1" kern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2772" name="Google Shape;107;p21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3038" y="909638"/>
            <a:ext cx="2436812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567</Words>
  <Application>Microsoft Office PowerPoint</Application>
  <PresentationFormat>Экран (16:9)</PresentationFormat>
  <Paragraphs>95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Noto Sans Symbols</vt:lpstr>
      <vt:lpstr>Cambria</vt:lpstr>
      <vt:lpstr>Simple Light</vt:lpstr>
      <vt:lpstr>Simple Light</vt:lpstr>
      <vt:lpstr>Артикуляционная гимнастика</vt:lpstr>
      <vt:lpstr>Зачем нужна артикуляционная гимнастика?</vt:lpstr>
      <vt:lpstr>Зачем нужна артикуляционная гимнастика?</vt:lpstr>
      <vt:lpstr>Как проводить артикуляционную гимнастику?</vt:lpstr>
      <vt:lpstr>Как проводить артикуляционную гимнастику?</vt:lpstr>
      <vt:lpstr>Упражнения для мышц мягкого нёба и глотки</vt:lpstr>
      <vt:lpstr>Упражнения для нижней челюсти</vt:lpstr>
      <vt:lpstr>Упражнения для щёк</vt:lpstr>
      <vt:lpstr>Упражнения для губ и языка</vt:lpstr>
      <vt:lpstr>Упражнения для губ и языка</vt:lpstr>
      <vt:lpstr>Упражнения для губ и языка</vt:lpstr>
      <vt:lpstr>Упражнения для губ и языка</vt:lpstr>
      <vt:lpstr>Упражнения для губ и языка</vt:lpstr>
      <vt:lpstr>Пример: гимнастика для шипящих звуков</vt:lpstr>
      <vt:lpstr>Желаю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</dc:title>
  <dc:creator>User</dc:creator>
  <cp:lastModifiedBy>О</cp:lastModifiedBy>
  <cp:revision>3</cp:revision>
  <dcterms:modified xsi:type="dcterms:W3CDTF">2020-08-27T18:48:38Z</dcterms:modified>
</cp:coreProperties>
</file>