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620688"/>
            <a:ext cx="842493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latin typeface="Arial" pitchFamily="34" charset="0"/>
                <a:cs typeface="Arial" pitchFamily="34" charset="0"/>
              </a:rPr>
              <a:t>Задание </a:t>
            </a:r>
            <a:r>
              <a:rPr lang="ru-RU" sz="4000" b="1" dirty="0" smtClean="0">
                <a:latin typeface="Arial" pitchFamily="34" charset="0"/>
                <a:cs typeface="Arial" pitchFamily="34" charset="0"/>
              </a:rPr>
              <a:t>1.</a:t>
            </a:r>
          </a:p>
          <a:p>
            <a:r>
              <a:rPr lang="ru-RU" sz="4000" i="1" dirty="0" smtClean="0">
                <a:latin typeface="Arial" pitchFamily="34" charset="0"/>
                <a:cs typeface="Arial" pitchFamily="34" charset="0"/>
              </a:rPr>
              <a:t>Какими </a:t>
            </a:r>
            <a:r>
              <a:rPr lang="ru-RU" sz="4000" i="1" dirty="0" smtClean="0">
                <a:latin typeface="Arial" pitchFamily="34" charset="0"/>
                <a:cs typeface="Arial" pitchFamily="34" charset="0"/>
              </a:rPr>
              <a:t>звуками и буквами различаются следующие пары слов?</a:t>
            </a:r>
          </a:p>
          <a:p>
            <a:r>
              <a:rPr lang="ru-RU" sz="4000" dirty="0" smtClean="0">
                <a:latin typeface="Arial" pitchFamily="34" charset="0"/>
                <a:cs typeface="Arial" pitchFamily="34" charset="0"/>
              </a:rPr>
              <a:t>Вол – </a:t>
            </a:r>
            <a:r>
              <a:rPr lang="ru-RU" sz="4000" dirty="0" smtClean="0">
                <a:latin typeface="Arial" pitchFamily="34" charset="0"/>
                <a:cs typeface="Arial" pitchFamily="34" charset="0"/>
              </a:rPr>
              <a:t>вёл</a:t>
            </a:r>
            <a:r>
              <a:rPr lang="ru-RU" sz="4000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40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4000" dirty="0" smtClean="0">
                <a:latin typeface="Arial" pitchFamily="34" charset="0"/>
                <a:cs typeface="Arial" pitchFamily="34" charset="0"/>
              </a:rPr>
              <a:t>плоты </a:t>
            </a:r>
            <a:r>
              <a:rPr lang="ru-RU" sz="4000" dirty="0" smtClean="0">
                <a:latin typeface="Arial" pitchFamily="34" charset="0"/>
                <a:cs typeface="Arial" pitchFamily="34" charset="0"/>
              </a:rPr>
              <a:t>– </a:t>
            </a:r>
            <a:r>
              <a:rPr lang="ru-RU" sz="4000" dirty="0" smtClean="0">
                <a:latin typeface="Arial" pitchFamily="34" charset="0"/>
                <a:cs typeface="Arial" pitchFamily="34" charset="0"/>
              </a:rPr>
              <a:t>плоды</a:t>
            </a:r>
            <a:r>
              <a:rPr lang="ru-RU" sz="4000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40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4000" dirty="0" smtClean="0">
                <a:latin typeface="Arial" pitchFamily="34" charset="0"/>
                <a:cs typeface="Arial" pitchFamily="34" charset="0"/>
              </a:rPr>
              <a:t>супы </a:t>
            </a:r>
            <a:r>
              <a:rPr lang="ru-RU" sz="4000" dirty="0" smtClean="0">
                <a:latin typeface="Arial" pitchFamily="34" charset="0"/>
                <a:cs typeface="Arial" pitchFamily="34" charset="0"/>
              </a:rPr>
              <a:t>– </a:t>
            </a:r>
            <a:r>
              <a:rPr lang="ru-RU" sz="4000" dirty="0" smtClean="0">
                <a:latin typeface="Arial" pitchFamily="34" charset="0"/>
                <a:cs typeface="Arial" pitchFamily="34" charset="0"/>
              </a:rPr>
              <a:t>зубы</a:t>
            </a:r>
          </a:p>
          <a:p>
            <a:r>
              <a:rPr lang="ru-RU" sz="4000" dirty="0" smtClean="0">
                <a:latin typeface="Arial" pitchFamily="34" charset="0"/>
                <a:cs typeface="Arial" pitchFamily="34" charset="0"/>
              </a:rPr>
              <a:t>лук </a:t>
            </a:r>
            <a:r>
              <a:rPr lang="ru-RU" sz="4000" dirty="0" smtClean="0">
                <a:latin typeface="Arial" pitchFamily="34" charset="0"/>
                <a:cs typeface="Arial" pitchFamily="34" charset="0"/>
              </a:rPr>
              <a:t>– </a:t>
            </a:r>
            <a:r>
              <a:rPr lang="ru-RU" sz="4000" dirty="0" smtClean="0">
                <a:latin typeface="Arial" pitchFamily="34" charset="0"/>
                <a:cs typeface="Arial" pitchFamily="34" charset="0"/>
              </a:rPr>
              <a:t>люк</a:t>
            </a:r>
          </a:p>
          <a:p>
            <a:r>
              <a:rPr lang="ru-RU" sz="4000" dirty="0" smtClean="0">
                <a:latin typeface="Arial" pitchFamily="34" charset="0"/>
                <a:cs typeface="Arial" pitchFamily="34" charset="0"/>
              </a:rPr>
              <a:t>мол </a:t>
            </a:r>
            <a:r>
              <a:rPr lang="ru-RU" sz="4000" dirty="0" smtClean="0">
                <a:latin typeface="Arial" pitchFamily="34" charset="0"/>
                <a:cs typeface="Arial" pitchFamily="34" charset="0"/>
              </a:rPr>
              <a:t>– </a:t>
            </a:r>
            <a:r>
              <a:rPr lang="ru-RU" sz="4000" dirty="0" smtClean="0">
                <a:latin typeface="Arial" pitchFamily="34" charset="0"/>
                <a:cs typeface="Arial" pitchFamily="34" charset="0"/>
              </a:rPr>
              <a:t>мель</a:t>
            </a:r>
            <a:endParaRPr lang="ru-RU" sz="4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404664"/>
            <a:ext cx="8435280" cy="60486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b="1" dirty="0" smtClean="0">
                <a:latin typeface="Arial" pitchFamily="34" charset="0"/>
                <a:cs typeface="Arial" pitchFamily="34" charset="0"/>
              </a:rPr>
              <a:t>	Задание 2. </a:t>
            </a:r>
            <a:r>
              <a:rPr lang="ru-RU" sz="3600" i="1" dirty="0" smtClean="0">
                <a:latin typeface="Arial" pitchFamily="34" charset="0"/>
                <a:cs typeface="Arial" pitchFamily="34" charset="0"/>
              </a:rPr>
              <a:t>Запишите слова, которые образуются, если прочитать </a:t>
            </a:r>
            <a:r>
              <a:rPr lang="ru-RU" sz="3600" b="1" i="1" dirty="0" smtClean="0">
                <a:latin typeface="Arial" pitchFamily="34" charset="0"/>
                <a:cs typeface="Arial" pitchFamily="34" charset="0"/>
              </a:rPr>
              <a:t>в обратном порядке </a:t>
            </a:r>
            <a:r>
              <a:rPr lang="ru-RU" sz="3600" b="1" i="1" dirty="0" smtClean="0">
                <a:latin typeface="Arial" pitchFamily="34" charset="0"/>
                <a:cs typeface="Arial" pitchFamily="34" charset="0"/>
              </a:rPr>
              <a:t>транскрипцию</a:t>
            </a:r>
            <a:r>
              <a:rPr lang="ru-RU" sz="3600" i="1" dirty="0" smtClean="0">
                <a:latin typeface="Arial" pitchFamily="34" charset="0"/>
                <a:cs typeface="Arial" pitchFamily="34" charset="0"/>
              </a:rPr>
              <a:t> следующих </a:t>
            </a:r>
            <a:r>
              <a:rPr lang="ru-RU" sz="3600" i="1" dirty="0" smtClean="0">
                <a:latin typeface="Arial" pitchFamily="34" charset="0"/>
                <a:cs typeface="Arial" pitchFamily="34" charset="0"/>
              </a:rPr>
              <a:t>слов.</a:t>
            </a:r>
          </a:p>
          <a:p>
            <a:pPr>
              <a:buNone/>
            </a:pPr>
            <a:r>
              <a:rPr lang="ru-RU" sz="3600" dirty="0" smtClean="0">
                <a:latin typeface="Arial" pitchFamily="34" charset="0"/>
                <a:cs typeface="Arial" pitchFamily="34" charset="0"/>
              </a:rPr>
              <a:t>	</a:t>
            </a:r>
          </a:p>
          <a:p>
            <a:pPr>
              <a:buNone/>
            </a:pPr>
            <a:r>
              <a:rPr lang="ru-RU" sz="3600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ru-RU" sz="4400" dirty="0" smtClean="0">
                <a:latin typeface="Arial" pitchFamily="34" charset="0"/>
                <a:cs typeface="Arial" pitchFamily="34" charset="0"/>
              </a:rPr>
              <a:t>Лён</a:t>
            </a:r>
            <a:r>
              <a:rPr lang="ru-RU" sz="4400" dirty="0" smtClean="0">
                <a:latin typeface="Arial" pitchFamily="34" charset="0"/>
                <a:cs typeface="Arial" pitchFamily="34" charset="0"/>
              </a:rPr>
              <a:t>, лей, люк, ток, шёл, шей, лёд, муж, араб, торг, суд.</a:t>
            </a:r>
            <a:endParaRPr lang="ru-RU" sz="36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404664"/>
            <a:ext cx="8568952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latin typeface="Arial" pitchFamily="34" charset="0"/>
                <a:cs typeface="Arial" pitchFamily="34" charset="0"/>
              </a:rPr>
              <a:t>Задание </a:t>
            </a:r>
            <a:r>
              <a:rPr lang="ru-RU" sz="4000" b="1" dirty="0" smtClean="0">
                <a:latin typeface="Arial" pitchFamily="34" charset="0"/>
                <a:cs typeface="Arial" pitchFamily="34" charset="0"/>
              </a:rPr>
              <a:t>3. </a:t>
            </a:r>
            <a:r>
              <a:rPr lang="ru-RU" sz="4000" i="1" dirty="0" smtClean="0">
                <a:latin typeface="Arial" pitchFamily="34" charset="0"/>
                <a:cs typeface="Arial" pitchFamily="34" charset="0"/>
              </a:rPr>
              <a:t>Какие </a:t>
            </a:r>
            <a:r>
              <a:rPr lang="ru-RU" sz="4000" i="1" dirty="0" smtClean="0">
                <a:latin typeface="Arial" pitchFamily="34" charset="0"/>
                <a:cs typeface="Arial" pitchFamily="34" charset="0"/>
              </a:rPr>
              <a:t>слова затранскрибированы? Запиши их.</a:t>
            </a:r>
          </a:p>
          <a:p>
            <a:pPr>
              <a:lnSpc>
                <a:spcPct val="150000"/>
              </a:lnSpc>
            </a:pPr>
            <a:r>
              <a:rPr lang="ru-RU" sz="3600" dirty="0" smtClean="0">
                <a:latin typeface="Arial" pitchFamily="34" charset="0"/>
                <a:cs typeface="Arial" pitchFamily="34" charset="0"/>
              </a:rPr>
              <a:t>[</a:t>
            </a:r>
            <a:r>
              <a:rPr lang="ru-RU" sz="3600" dirty="0" err="1" smtClean="0">
                <a:latin typeface="Arial" pitchFamily="34" charset="0"/>
                <a:cs typeface="Arial" pitchFamily="34" charset="0"/>
              </a:rPr>
              <a:t>в'ирнуца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>], [</a:t>
            </a:r>
            <a:r>
              <a:rPr lang="ru-RU" sz="3600" dirty="0" err="1" smtClean="0">
                <a:latin typeface="Arial" pitchFamily="34" charset="0"/>
                <a:cs typeface="Arial" pitchFamily="34" charset="0"/>
              </a:rPr>
              <a:t>баица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>], [</a:t>
            </a:r>
            <a:r>
              <a:rPr lang="ru-RU" sz="3600" dirty="0" err="1" smtClean="0">
                <a:latin typeface="Arial" pitchFamily="34" charset="0"/>
                <a:cs typeface="Arial" pitchFamily="34" charset="0"/>
              </a:rPr>
              <a:t>м'эснас'т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>'], [</a:t>
            </a:r>
            <a:r>
              <a:rPr lang="ru-RU" sz="3600" dirty="0" err="1" smtClean="0">
                <a:latin typeface="Arial" pitchFamily="34" charset="0"/>
                <a:cs typeface="Arial" pitchFamily="34" charset="0"/>
              </a:rPr>
              <a:t>б'эзна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>], [</a:t>
            </a:r>
            <a:r>
              <a:rPr lang="ru-RU" sz="3600" dirty="0" err="1" smtClean="0">
                <a:latin typeface="Arial" pitchFamily="34" charset="0"/>
                <a:cs typeface="Arial" pitchFamily="34" charset="0"/>
              </a:rPr>
              <a:t>рацтво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>], [</a:t>
            </a:r>
            <a:r>
              <a:rPr lang="ru-RU" sz="3600" dirty="0" err="1" smtClean="0">
                <a:latin typeface="Arial" pitchFamily="34" charset="0"/>
                <a:cs typeface="Arial" pitchFamily="34" charset="0"/>
              </a:rPr>
              <a:t>л'охки</a:t>
            </a:r>
            <a:r>
              <a:rPr lang="de-DE" sz="3600" dirty="0" smtClean="0">
                <a:latin typeface="Arial" pitchFamily="34" charset="0"/>
                <a:cs typeface="Arial" pitchFamily="34" charset="0"/>
              </a:rPr>
              <a:t>j], [</a:t>
            </a:r>
            <a:r>
              <a:rPr lang="ru-RU" sz="3600" dirty="0" err="1" smtClean="0">
                <a:latin typeface="Arial" pitchFamily="34" charset="0"/>
                <a:cs typeface="Arial" pitchFamily="34" charset="0"/>
              </a:rPr>
              <a:t>адгатка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>], [</a:t>
            </a:r>
            <a:r>
              <a:rPr lang="ru-RU" sz="3600" dirty="0" err="1" smtClean="0">
                <a:latin typeface="Arial" pitchFamily="34" charset="0"/>
                <a:cs typeface="Arial" pitchFamily="34" charset="0"/>
              </a:rPr>
              <a:t>дроп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>'], [</a:t>
            </a:r>
            <a:r>
              <a:rPr lang="ru-RU" sz="3600" dirty="0" err="1" smtClean="0">
                <a:latin typeface="Arial" pitchFamily="34" charset="0"/>
                <a:cs typeface="Arial" pitchFamily="34" charset="0"/>
              </a:rPr>
              <a:t>пачиркн'и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>], 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>[</a:t>
            </a:r>
            <a:r>
              <a:rPr lang="ru-RU" sz="3600" dirty="0" err="1" smtClean="0">
                <a:latin typeface="Arial" pitchFamily="34" charset="0"/>
                <a:cs typeface="Arial" pitchFamily="34" charset="0"/>
              </a:rPr>
              <a:t>адгатка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>], [</a:t>
            </a:r>
            <a:r>
              <a:rPr lang="ru-RU" sz="3600" dirty="0" err="1" smtClean="0">
                <a:latin typeface="Arial" pitchFamily="34" charset="0"/>
                <a:cs typeface="Arial" pitchFamily="34" charset="0"/>
              </a:rPr>
              <a:t>дроп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>'], [</a:t>
            </a:r>
            <a:r>
              <a:rPr lang="ru-RU" sz="3600" dirty="0" err="1" smtClean="0">
                <a:latin typeface="Arial" pitchFamily="34" charset="0"/>
                <a:cs typeface="Arial" pitchFamily="34" charset="0"/>
              </a:rPr>
              <a:t>фтарова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>], [</a:t>
            </a:r>
            <a:r>
              <a:rPr lang="ru-RU" sz="3600" dirty="0" err="1" smtClean="0">
                <a:latin typeface="Arial" pitchFamily="34" charset="0"/>
                <a:cs typeface="Arial" pitchFamily="34" charset="0"/>
              </a:rPr>
              <a:t>п'итно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>], </a:t>
            </a:r>
            <a:r>
              <a:rPr lang="de-DE" sz="3600" dirty="0" smtClean="0">
                <a:latin typeface="Arial" pitchFamily="34" charset="0"/>
                <a:cs typeface="Arial" pitchFamily="34" charset="0"/>
              </a:rPr>
              <a:t>[</a:t>
            </a:r>
            <a:r>
              <a:rPr lang="ru-RU" sz="3600" dirty="0" err="1" smtClean="0">
                <a:latin typeface="Arial" pitchFamily="34" charset="0"/>
                <a:cs typeface="Arial" pitchFamily="34" charset="0"/>
              </a:rPr>
              <a:t>адгатка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>], [</a:t>
            </a:r>
            <a:r>
              <a:rPr lang="ru-RU" sz="3600" dirty="0" err="1" smtClean="0">
                <a:latin typeface="Arial" pitchFamily="34" charset="0"/>
                <a:cs typeface="Arial" pitchFamily="34" charset="0"/>
              </a:rPr>
              <a:t>дроп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>'], [</a:t>
            </a:r>
            <a:r>
              <a:rPr lang="ru-RU" sz="3600" dirty="0" err="1" smtClean="0">
                <a:latin typeface="Arial" pitchFamily="34" charset="0"/>
                <a:cs typeface="Arial" pitchFamily="34" charset="0"/>
              </a:rPr>
              <a:t>пачиркн'и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>], 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>[ </a:t>
            </a:r>
            <a:r>
              <a:rPr lang="de-DE" sz="3600" dirty="0" smtClean="0">
                <a:latin typeface="Arial" pitchFamily="34" charset="0"/>
                <a:cs typeface="Arial" pitchFamily="34" charset="0"/>
              </a:rPr>
              <a:t>j</a:t>
            </a:r>
            <a:r>
              <a:rPr lang="ru-RU" sz="3600" dirty="0" err="1" smtClean="0">
                <a:latin typeface="Arial" pitchFamily="34" charset="0"/>
                <a:cs typeface="Arial" pitchFamily="34" charset="0"/>
              </a:rPr>
              <a:t>эл'н'ик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>].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404664"/>
            <a:ext cx="75408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solidFill>
                  <a:srgbClr val="C00000"/>
                </a:solidFill>
              </a:rPr>
              <a:t> </a:t>
            </a:r>
            <a:r>
              <a:rPr lang="ru-RU" sz="2800" dirty="0" smtClean="0">
                <a:solidFill>
                  <a:srgbClr val="C00000"/>
                </a:solidFill>
                <a:latin typeface="Arial Black" pitchFamily="34" charset="0"/>
              </a:rPr>
              <a:t>Основные фонетические процессы</a:t>
            </a:r>
            <a:endParaRPr lang="ru-RU" sz="20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908720"/>
            <a:ext cx="8496944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1. Оглушение 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звонких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 парных 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на конце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слова:</a:t>
            </a:r>
          </a:p>
          <a:p>
            <a:r>
              <a:rPr lang="ru-RU" sz="2800" i="1" dirty="0" smtClean="0">
                <a:latin typeface="Arial" pitchFamily="34" charset="0"/>
                <a:cs typeface="Arial" pitchFamily="34" charset="0"/>
              </a:rPr>
              <a:t>Род [рот], флаг [</a:t>
            </a:r>
            <a:r>
              <a:rPr lang="ru-RU" sz="2800" i="1" dirty="0" err="1" smtClean="0">
                <a:latin typeface="Arial" pitchFamily="34" charset="0"/>
                <a:cs typeface="Arial" pitchFamily="34" charset="0"/>
              </a:rPr>
              <a:t>флак</a:t>
            </a: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]</a:t>
            </a:r>
            <a:r>
              <a:rPr lang="ru-RU" sz="2800" dirty="0" smtClean="0">
                <a:solidFill>
                  <a:srgbClr val="000000"/>
                </a:solidFill>
                <a:latin typeface="Open Sans"/>
              </a:rPr>
              <a:t> </a:t>
            </a:r>
            <a:endParaRPr lang="ru-RU" sz="2800" dirty="0" smtClean="0">
              <a:solidFill>
                <a:srgbClr val="000000"/>
              </a:solidFill>
              <a:latin typeface="Open Sans"/>
            </a:endParaRPr>
          </a:p>
          <a:p>
            <a:endParaRPr lang="ru-RU" sz="2800" dirty="0" smtClean="0">
              <a:solidFill>
                <a:srgbClr val="000000"/>
              </a:solidFill>
              <a:latin typeface="Open Sans"/>
            </a:endParaRPr>
          </a:p>
          <a:p>
            <a:r>
              <a:rPr lang="ru-RU" sz="2800" dirty="0" smtClean="0">
                <a:solidFill>
                  <a:srgbClr val="000000"/>
                </a:solidFill>
                <a:latin typeface="Open Sans"/>
              </a:rPr>
              <a:t>2. Оглушение </a:t>
            </a:r>
            <a:r>
              <a:rPr lang="ru-RU" sz="2800" b="1" dirty="0" smtClean="0">
                <a:solidFill>
                  <a:srgbClr val="000000"/>
                </a:solidFill>
                <a:latin typeface="Open Sans"/>
              </a:rPr>
              <a:t>звонких</a:t>
            </a:r>
            <a:r>
              <a:rPr lang="ru-RU" sz="2800" dirty="0" smtClean="0">
                <a:solidFill>
                  <a:srgbClr val="000000"/>
                </a:solidFill>
                <a:latin typeface="Open Sans"/>
              </a:rPr>
              <a:t> парных </a:t>
            </a:r>
            <a:r>
              <a:rPr lang="ru-RU" sz="2800" b="1" dirty="0" smtClean="0">
                <a:solidFill>
                  <a:srgbClr val="000000"/>
                </a:solidFill>
                <a:latin typeface="Open Sans"/>
              </a:rPr>
              <a:t>перед глухими</a:t>
            </a:r>
            <a:r>
              <a:rPr lang="ru-RU" sz="2800" dirty="0" smtClean="0">
                <a:solidFill>
                  <a:srgbClr val="000000"/>
                </a:solidFill>
                <a:latin typeface="Open Sans"/>
              </a:rPr>
              <a:t>:</a:t>
            </a:r>
          </a:p>
          <a:p>
            <a:r>
              <a:rPr lang="ru-RU" sz="2800" i="1" dirty="0" smtClean="0">
                <a:solidFill>
                  <a:srgbClr val="000000"/>
                </a:solidFill>
                <a:latin typeface="Open Sans"/>
              </a:rPr>
              <a:t>Селёдка [</a:t>
            </a:r>
            <a:r>
              <a:rPr lang="ru-RU" sz="2800" i="1" dirty="0" err="1" smtClean="0">
                <a:solidFill>
                  <a:srgbClr val="000000"/>
                </a:solidFill>
                <a:latin typeface="Open Sans"/>
              </a:rPr>
              <a:t>сел'отка</a:t>
            </a:r>
            <a:r>
              <a:rPr lang="ru-RU" sz="2800" i="1" dirty="0" smtClean="0">
                <a:solidFill>
                  <a:srgbClr val="000000"/>
                </a:solidFill>
                <a:latin typeface="Open Sans"/>
              </a:rPr>
              <a:t>], в траву [</a:t>
            </a:r>
            <a:r>
              <a:rPr lang="ru-RU" sz="2800" i="1" dirty="0" err="1" smtClean="0">
                <a:solidFill>
                  <a:srgbClr val="000000"/>
                </a:solidFill>
                <a:latin typeface="Open Sans"/>
              </a:rPr>
              <a:t>фтраву</a:t>
            </a:r>
            <a:r>
              <a:rPr lang="ru-RU" sz="2800" i="1" dirty="0" smtClean="0">
                <a:solidFill>
                  <a:srgbClr val="000000"/>
                </a:solidFill>
                <a:latin typeface="Open Sans"/>
              </a:rPr>
              <a:t>]</a:t>
            </a:r>
          </a:p>
          <a:p>
            <a:endParaRPr lang="ru-RU" sz="2800" i="1" dirty="0" smtClean="0">
              <a:solidFill>
                <a:srgbClr val="000000"/>
              </a:solidFill>
              <a:latin typeface="Open Sans"/>
            </a:endParaRPr>
          </a:p>
          <a:p>
            <a:r>
              <a:rPr lang="ru-RU" sz="2800" i="1" dirty="0" smtClean="0">
                <a:solidFill>
                  <a:srgbClr val="000000"/>
                </a:solidFill>
                <a:latin typeface="Open Sans"/>
              </a:rPr>
              <a:t>3. </a:t>
            </a:r>
            <a:r>
              <a:rPr lang="ru-RU" sz="2800" dirty="0" smtClean="0"/>
              <a:t>Озвончение глухих парных перед звонкими (кроме сонорных и [в], [</a:t>
            </a:r>
            <a:r>
              <a:rPr lang="ru-RU" sz="2800" dirty="0" err="1" smtClean="0"/>
              <a:t>в</a:t>
            </a:r>
            <a:r>
              <a:rPr lang="ru-RU" sz="2800" dirty="0" smtClean="0"/>
              <a:t>']:</a:t>
            </a:r>
          </a:p>
          <a:p>
            <a:r>
              <a:rPr lang="ru-RU" sz="2800" i="1" dirty="0" smtClean="0"/>
              <a:t>Косьба [</a:t>
            </a:r>
            <a:r>
              <a:rPr lang="ru-RU" sz="2800" i="1" dirty="0" err="1" smtClean="0"/>
              <a:t>каз'ба</a:t>
            </a:r>
            <a:r>
              <a:rPr lang="ru-RU" sz="2800" i="1" dirty="0" smtClean="0"/>
              <a:t>], к дереву [</a:t>
            </a:r>
            <a:r>
              <a:rPr lang="ru-RU" sz="2800" i="1" dirty="0" err="1" smtClean="0"/>
              <a:t>гд'эр'иву</a:t>
            </a:r>
            <a:r>
              <a:rPr lang="ru-RU" sz="2800" i="1" dirty="0" smtClean="0"/>
              <a:t>].</a:t>
            </a:r>
            <a:r>
              <a:rPr lang="ru-RU" sz="2800" dirty="0" smtClean="0"/>
              <a:t> </a:t>
            </a:r>
            <a:endParaRPr lang="ru-RU" sz="2800" dirty="0" smtClean="0"/>
          </a:p>
          <a:p>
            <a:endParaRPr lang="ru-RU" sz="2800" dirty="0" smtClean="0"/>
          </a:p>
          <a:p>
            <a:r>
              <a:rPr lang="ru-RU" sz="2800" dirty="0" smtClean="0"/>
              <a:t>4. Расподобление звуков: </a:t>
            </a:r>
            <a:r>
              <a:rPr lang="ru-RU" sz="2800" i="1" u="sng" dirty="0" smtClean="0"/>
              <a:t>лёгкий</a:t>
            </a:r>
            <a:endParaRPr lang="ru-RU" sz="2800" i="1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476672"/>
            <a:ext cx="871296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Определите, какой согласный звук (глухой и звонкий) обозначен подчёркнутой буквой. Какие фонетические процессы наблюдаются в приведённых словах?</a:t>
            </a:r>
          </a:p>
          <a:p>
            <a:endParaRPr lang="ru-RU" sz="3600" i="1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3600" i="1" dirty="0" smtClean="0">
                <a:latin typeface="Arial" pitchFamily="34" charset="0"/>
                <a:cs typeface="Arial" pitchFamily="34" charset="0"/>
              </a:rPr>
              <a:t>Забасто</a:t>
            </a:r>
            <a:r>
              <a:rPr lang="ru-RU" sz="3600" i="1" u="sng" dirty="0" smtClean="0">
                <a:latin typeface="Arial" pitchFamily="34" charset="0"/>
                <a:cs typeface="Arial" pitchFamily="34" charset="0"/>
              </a:rPr>
              <a:t>в</a:t>
            </a:r>
            <a:r>
              <a:rPr lang="ru-RU" sz="3600" i="1" dirty="0" smtClean="0">
                <a:latin typeface="Arial" pitchFamily="34" charset="0"/>
                <a:cs typeface="Arial" pitchFamily="34" charset="0"/>
              </a:rPr>
              <a:t>ка</a:t>
            </a:r>
            <a:r>
              <a:rPr lang="ru-RU" sz="3600" i="1" dirty="0" smtClean="0">
                <a:latin typeface="Arial" pitchFamily="34" charset="0"/>
                <a:cs typeface="Arial" pitchFamily="34" charset="0"/>
              </a:rPr>
              <a:t>, </a:t>
            </a:r>
            <a:r>
              <a:rPr lang="ru-RU" sz="3600" i="1" u="sng" dirty="0" smtClean="0">
                <a:latin typeface="Arial" pitchFamily="34" charset="0"/>
                <a:cs typeface="Arial" pitchFamily="34" charset="0"/>
              </a:rPr>
              <a:t>с</a:t>
            </a:r>
            <a:r>
              <a:rPr lang="ru-RU" sz="3600" i="1" dirty="0" smtClean="0">
                <a:latin typeface="Arial" pitchFamily="34" charset="0"/>
                <a:cs typeface="Arial" pitchFamily="34" charset="0"/>
              </a:rPr>
              <a:t>даться, о</a:t>
            </a:r>
            <a:r>
              <a:rPr lang="ru-RU" sz="3600" i="1" u="sng" dirty="0" smtClean="0">
                <a:latin typeface="Arial" pitchFamily="34" charset="0"/>
                <a:cs typeface="Arial" pitchFamily="34" charset="0"/>
              </a:rPr>
              <a:t>т</a:t>
            </a:r>
            <a:r>
              <a:rPr lang="ru-RU" sz="3600" i="1" dirty="0" smtClean="0">
                <a:latin typeface="Arial" pitchFamily="34" charset="0"/>
                <a:cs typeface="Arial" pitchFamily="34" charset="0"/>
              </a:rPr>
              <a:t> дома, любо</a:t>
            </a:r>
            <a:r>
              <a:rPr lang="ru-RU" sz="3600" i="1" u="sng" dirty="0" smtClean="0">
                <a:latin typeface="Arial" pitchFamily="34" charset="0"/>
                <a:cs typeface="Arial" pitchFamily="34" charset="0"/>
              </a:rPr>
              <a:t>в</a:t>
            </a:r>
            <a:r>
              <a:rPr lang="ru-RU" sz="3600" i="1" dirty="0" smtClean="0">
                <a:latin typeface="Arial" pitchFamily="34" charset="0"/>
                <a:cs typeface="Arial" pitchFamily="34" charset="0"/>
              </a:rPr>
              <a:t>ь, </a:t>
            </a:r>
            <a:r>
              <a:rPr lang="ru-RU" sz="3600" i="1" u="sng" dirty="0" smtClean="0">
                <a:latin typeface="Arial" pitchFamily="34" charset="0"/>
                <a:cs typeface="Arial" pitchFamily="34" charset="0"/>
              </a:rPr>
              <a:t>ч</a:t>
            </a:r>
            <a:r>
              <a:rPr lang="ru-RU" sz="3600" i="1" dirty="0" smtClean="0">
                <a:latin typeface="Arial" pitchFamily="34" charset="0"/>
                <a:cs typeface="Arial" pitchFamily="34" charset="0"/>
              </a:rPr>
              <a:t>то, ука</a:t>
            </a:r>
            <a:r>
              <a:rPr lang="ru-RU" sz="3600" i="1" u="sng" dirty="0" smtClean="0">
                <a:latin typeface="Arial" pitchFamily="34" charset="0"/>
                <a:cs typeface="Arial" pitchFamily="34" charset="0"/>
              </a:rPr>
              <a:t>з</a:t>
            </a:r>
            <a:r>
              <a:rPr lang="ru-RU" sz="3600" i="1" dirty="0" smtClean="0">
                <a:latin typeface="Arial" pitchFamily="34" charset="0"/>
                <a:cs typeface="Arial" pitchFamily="34" charset="0"/>
              </a:rPr>
              <a:t>ка, чес</a:t>
            </a:r>
            <a:r>
              <a:rPr lang="ru-RU" sz="3600" i="1" u="sng" dirty="0" smtClean="0">
                <a:latin typeface="Arial" pitchFamily="34" charset="0"/>
                <a:cs typeface="Arial" pitchFamily="34" charset="0"/>
              </a:rPr>
              <a:t>т</a:t>
            </a:r>
            <a:r>
              <a:rPr lang="ru-RU" sz="3600" i="1" dirty="0" smtClean="0">
                <a:latin typeface="Arial" pitchFamily="34" charset="0"/>
                <a:cs typeface="Arial" pitchFamily="34" charset="0"/>
              </a:rPr>
              <a:t>ный, </a:t>
            </a:r>
            <a:r>
              <a:rPr lang="ru-RU" sz="3600" i="1" u="sng" dirty="0" smtClean="0">
                <a:latin typeface="Arial" pitchFamily="34" charset="0"/>
                <a:cs typeface="Arial" pitchFamily="34" charset="0"/>
              </a:rPr>
              <a:t>сч</a:t>
            </a:r>
            <a:r>
              <a:rPr lang="ru-RU" sz="3600" i="1" dirty="0" smtClean="0">
                <a:latin typeface="Arial" pitchFamily="34" charset="0"/>
                <a:cs typeface="Arial" pitchFamily="34" charset="0"/>
              </a:rPr>
              <a:t>астливый, ря</a:t>
            </a:r>
            <a:r>
              <a:rPr lang="ru-RU" sz="3600" i="1" u="sng" dirty="0" smtClean="0">
                <a:latin typeface="Arial" pitchFamily="34" charset="0"/>
                <a:cs typeface="Arial" pitchFamily="34" charset="0"/>
              </a:rPr>
              <a:t>б</a:t>
            </a:r>
            <a:r>
              <a:rPr lang="ru-RU" sz="3600" i="1" dirty="0" smtClean="0">
                <a:latin typeface="Arial" pitchFamily="34" charset="0"/>
                <a:cs typeface="Arial" pitchFamily="34" charset="0"/>
              </a:rPr>
              <a:t>ь, моро</a:t>
            </a:r>
            <a:r>
              <a:rPr lang="ru-RU" sz="3600" i="1" u="sng" dirty="0" smtClean="0">
                <a:latin typeface="Arial" pitchFamily="34" charset="0"/>
                <a:cs typeface="Arial" pitchFamily="34" charset="0"/>
              </a:rPr>
              <a:t>з</a:t>
            </a:r>
            <a:r>
              <a:rPr lang="ru-RU" sz="3600" i="1" dirty="0" smtClean="0">
                <a:latin typeface="Arial" pitchFamily="34" charset="0"/>
                <a:cs typeface="Arial" pitchFamily="34" charset="0"/>
              </a:rPr>
              <a:t>, ра</a:t>
            </a:r>
            <a:r>
              <a:rPr lang="ru-RU" sz="3600" i="1" u="sng" dirty="0" smtClean="0">
                <a:latin typeface="Arial" pitchFamily="34" charset="0"/>
                <a:cs typeface="Arial" pitchFamily="34" charset="0"/>
              </a:rPr>
              <a:t>сч</a:t>
            </a:r>
            <a:r>
              <a:rPr lang="ru-RU" sz="3600" i="1" dirty="0" smtClean="0">
                <a:latin typeface="Arial" pitchFamily="34" charset="0"/>
                <a:cs typeface="Arial" pitchFamily="34" charset="0"/>
              </a:rPr>
              <a:t>ёт, </a:t>
            </a:r>
            <a:r>
              <a:rPr lang="ru-RU" sz="3600" i="1" u="sng" dirty="0" smtClean="0">
                <a:latin typeface="Arial" pitchFamily="34" charset="0"/>
                <a:cs typeface="Arial" pitchFamily="34" charset="0"/>
              </a:rPr>
              <a:t>к</a:t>
            </a:r>
            <a:r>
              <a:rPr lang="ru-RU" sz="3600" i="1" dirty="0" smtClean="0">
                <a:latin typeface="Arial" pitchFamily="34" charset="0"/>
                <a:cs typeface="Arial" pitchFamily="34" charset="0"/>
              </a:rPr>
              <a:t> берегу.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79512" y="742734"/>
            <a:ext cx="8712968" cy="526297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600" b="0" i="0" u="sng" strike="noStrike" cap="none" normalizeH="0" baseline="0" dirty="0" smtClean="0">
                <a:ln>
                  <a:noFill/>
                </a:ln>
                <a:solidFill>
                  <a:srgbClr val="404040"/>
                </a:solidFill>
                <a:effectLst/>
                <a:latin typeface="Arial" pitchFamily="34" charset="0"/>
                <a:cs typeface="Arial" pitchFamily="34" charset="0"/>
              </a:rPr>
              <a:t>Упражнение.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404040"/>
                </a:solidFill>
                <a:effectLst/>
                <a:latin typeface="Arial" pitchFamily="34" charset="0"/>
                <a:cs typeface="Arial" pitchFamily="34" charset="0"/>
              </a:rPr>
              <a:t> Распределите данные слова в 2 столбца. 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1" u="none" strike="noStrike" cap="none" normalizeH="0" baseline="0" dirty="0" smtClean="0">
                <a:ln>
                  <a:noFill/>
                </a:ln>
                <a:solidFill>
                  <a:srgbClr val="404040"/>
                </a:solidFill>
                <a:effectLst/>
                <a:latin typeface="Arial" pitchFamily="34" charset="0"/>
                <a:cs typeface="Arial" pitchFamily="34" charset="0"/>
              </a:rPr>
              <a:t>	Аттестат, бенефис, индекс, музей, антитеза, фонетика, темп, девиз, дебют, кафе, детектив, шинель, эпитет, синтез, эффект, музей, свитер, интервью, одеколон, пресса, компьютер, тире, термин, ремарка.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182</Words>
  <Application>Microsoft Office PowerPoint</Application>
  <PresentationFormat>Экран (4:3)</PresentationFormat>
  <Paragraphs>29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Чики-бом-бом</dc:creator>
  <cp:lastModifiedBy>Чики-бом-бом</cp:lastModifiedBy>
  <cp:revision>13</cp:revision>
  <dcterms:created xsi:type="dcterms:W3CDTF">2019-09-11T17:50:44Z</dcterms:created>
  <dcterms:modified xsi:type="dcterms:W3CDTF">2019-09-11T19:55:17Z</dcterms:modified>
</cp:coreProperties>
</file>