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65" r:id="rId5"/>
    <p:sldId id="263" r:id="rId6"/>
    <p:sldId id="264" r:id="rId7"/>
    <p:sldId id="268" r:id="rId8"/>
    <p:sldId id="270" r:id="rId9"/>
    <p:sldId id="271" r:id="rId10"/>
    <p:sldId id="274" r:id="rId11"/>
    <p:sldId id="262" r:id="rId12"/>
    <p:sldId id="272" r:id="rId13"/>
    <p:sldId id="273" r:id="rId14"/>
    <p:sldId id="276" r:id="rId15"/>
    <p:sldId id="27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8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 smtClean="0"/>
              <a:t>речевая </a:t>
            </a:r>
            <a:r>
              <a:rPr lang="ru-RU" dirty="0"/>
              <a:t>карта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1.932367149758454E-2"/>
          <c:y val="8.878318781580874E-2"/>
          <c:w val="0.95169082125603877"/>
          <c:h val="0.74264478844906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Лист1!$A$2:$A$5</c:f>
              <c:strCache>
                <c:ptCount val="2"/>
                <c:pt idx="0">
                  <c:v>готовая</c:v>
                </c:pt>
                <c:pt idx="1">
                  <c:v>своя 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2"/>
                <c:pt idx="0">
                  <c:v>17</c:v>
                </c:pt>
                <c:pt idx="1">
                  <c:v>83</c:v>
                </c:pt>
              </c:numCache>
            </c:numRef>
          </c:val>
          <c:extLst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6842405568869104E-2"/>
          <c:y val="0.79046779908675802"/>
          <c:w val="0.78517783103199057"/>
          <c:h val="0.1816515799086758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2193756634510612E-2"/>
          <c:y val="7.9449592610447498E-2"/>
          <c:w val="0.90672624733502549"/>
          <c:h val="0.7571484707359350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диагностический материал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Лист1!$A$2:$A$5</c:f>
              <c:strCache>
                <c:ptCount val="3"/>
                <c:pt idx="0">
                  <c:v>свой</c:v>
                </c:pt>
                <c:pt idx="1">
                  <c:v>адаптировала готовый</c:v>
                </c:pt>
                <c:pt idx="2">
                  <c:v>готовый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</c:v>
                </c:pt>
                <c:pt idx="1">
                  <c:v>50</c:v>
                </c:pt>
                <c:pt idx="2">
                  <c:v>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solidFill>
        <a:schemeClr val="accent1"/>
      </a:solidFill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758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281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953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228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72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8560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47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590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805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23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374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8C5CC2-0FB2-48D3-8038-DC7492BD0396}" type="datetimeFigureOut">
              <a:rPr lang="ru-RU" smtClean="0"/>
              <a:t>22.05.2020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15D74294-EEE3-481A-BD24-7EA5B3B77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783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22945" y="2661315"/>
            <a:ext cx="9730853" cy="113276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Тема:  «Диагностика  речевых  нарушений  </a:t>
            </a:r>
            <a:br>
              <a:rPr lang="ru-RU" sz="3200" dirty="0" smtClean="0"/>
            </a:br>
            <a:r>
              <a:rPr lang="ru-RU" sz="3200" dirty="0" smtClean="0"/>
              <a:t>у детей  дошкольного  возраста»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5456" y="4148919"/>
            <a:ext cx="3369858" cy="148760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Е.С. Аниканова, </a:t>
            </a:r>
          </a:p>
          <a:p>
            <a:r>
              <a:rPr lang="ru-RU" sz="2400" dirty="0" smtClean="0"/>
              <a:t>учитель-логопед</a:t>
            </a:r>
          </a:p>
          <a:p>
            <a:r>
              <a:rPr lang="ru-RU" sz="2400" dirty="0" smtClean="0"/>
              <a:t>МБДОУ д/с № 6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831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94333" y="734938"/>
            <a:ext cx="7390135" cy="524981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Г.А. Волкова Психолого-логопедическое исследование детей с нарушениями речи</a:t>
            </a:r>
          </a:p>
          <a:p>
            <a:r>
              <a:rPr lang="ru-RU" dirty="0"/>
              <a:t>О.Б. Иншакова Альбом для логопеда</a:t>
            </a:r>
          </a:p>
          <a:p>
            <a:r>
              <a:rPr lang="ru-RU" dirty="0"/>
              <a:t>Филичева Т.Б., Туманова Т.В. Дидактические материалы для обследования и формирования речи детей дошкольного возраста </a:t>
            </a:r>
          </a:p>
          <a:p>
            <a:r>
              <a:rPr lang="ru-RU" dirty="0"/>
              <a:t>Серебрякова Н.В. Стимульный материал для диагностического обследования детей раннего и младшего дошкольного возраста</a:t>
            </a:r>
          </a:p>
          <a:p>
            <a:r>
              <a:rPr lang="ru-RU" dirty="0" err="1"/>
              <a:t>Нищева</a:t>
            </a:r>
            <a:r>
              <a:rPr lang="ru-RU" dirty="0"/>
              <a:t> Н.В. Картинный материал к речевой карте ребенка младшего дошкольного возраста от 3 до 4 лет</a:t>
            </a:r>
          </a:p>
          <a:p>
            <a:r>
              <a:rPr lang="ru-RU" dirty="0"/>
              <a:t>Громова О.Е. Соломатина Г.Н. Стимульный материал для логопедического обследования детей 2-4 лет</a:t>
            </a:r>
          </a:p>
          <a:p>
            <a:r>
              <a:rPr lang="ru-RU" dirty="0"/>
              <a:t>Дмитрова, Е.Д. «Логопедические карты для диагностики речевых расстройств» М.: АСТ: </a:t>
            </a:r>
            <a:r>
              <a:rPr lang="ru-RU" dirty="0" err="1"/>
              <a:t>Астрель</a:t>
            </a:r>
            <a:r>
              <a:rPr lang="ru-RU" dirty="0"/>
              <a:t>, 2008. </a:t>
            </a:r>
          </a:p>
          <a:p>
            <a:r>
              <a:rPr lang="ru-RU" dirty="0"/>
              <a:t>Диагностика нарушений речи у детей и организация логопедической работы в условиях ДОУ (Балобанова, Богданова, </a:t>
            </a:r>
            <a:r>
              <a:rPr lang="ru-RU" dirty="0" err="1"/>
              <a:t>Лалаева</a:t>
            </a:r>
            <a:r>
              <a:rPr lang="ru-RU" dirty="0"/>
              <a:t> и </a:t>
            </a:r>
            <a:r>
              <a:rPr lang="ru-RU" dirty="0" err="1"/>
              <a:t>др</a:t>
            </a:r>
            <a:r>
              <a:rPr lang="ru-RU" dirty="0"/>
              <a:t>) «Детство-пресс», 2000</a:t>
            </a:r>
          </a:p>
          <a:p>
            <a:r>
              <a:rPr lang="ru-RU" dirty="0"/>
              <a:t>Дмитрова, Е.Д. «Логопедические карты для диагностики речевых расстройств» М.: АСТ: </a:t>
            </a:r>
            <a:r>
              <a:rPr lang="ru-RU" dirty="0" err="1"/>
              <a:t>Астрель</a:t>
            </a:r>
            <a:r>
              <a:rPr lang="ru-RU" dirty="0"/>
              <a:t>, 2008. </a:t>
            </a:r>
          </a:p>
          <a:p>
            <a:r>
              <a:rPr lang="ru-RU" dirty="0"/>
              <a:t>Диагностика нарушений речи у детей и организация логопедической работы в условиях ДОУ (Балобанова, Богданова, </a:t>
            </a:r>
            <a:r>
              <a:rPr lang="ru-RU" dirty="0" err="1"/>
              <a:t>Лалаева</a:t>
            </a:r>
            <a:r>
              <a:rPr lang="ru-RU" dirty="0"/>
              <a:t> и </a:t>
            </a:r>
            <a:r>
              <a:rPr lang="ru-RU" dirty="0" err="1"/>
              <a:t>др</a:t>
            </a:r>
            <a:r>
              <a:rPr lang="ru-RU" dirty="0"/>
              <a:t>) «Детство-пресс», 2000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3455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Речевые </a:t>
            </a:r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карты обследования детей</a:t>
            </a:r>
          </a:p>
          <a:p>
            <a:pPr lvl="1"/>
            <a:r>
              <a:rPr lang="ru-RU" sz="2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 – 4 лет</a:t>
            </a:r>
          </a:p>
          <a:p>
            <a:pPr lvl="1"/>
            <a:r>
              <a:rPr lang="ru-RU" sz="2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4 – 5 лет</a:t>
            </a:r>
          </a:p>
          <a:p>
            <a:pPr lvl="1"/>
            <a:r>
              <a:rPr lang="ru-RU" sz="2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 – </a:t>
            </a:r>
            <a:r>
              <a:rPr lang="ru-RU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 лет</a:t>
            </a:r>
          </a:p>
          <a:p>
            <a:pPr lvl="1"/>
            <a:r>
              <a:rPr lang="ru-RU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 – 7 лет</a:t>
            </a:r>
            <a:endParaRPr lang="ru-RU" sz="2600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Альбом обследования речи детей </a:t>
            </a:r>
          </a:p>
          <a:p>
            <a:pPr lvl="1"/>
            <a:r>
              <a:rPr lang="ru-RU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 – 4 лет</a:t>
            </a:r>
          </a:p>
          <a:p>
            <a:pPr lvl="1"/>
            <a:r>
              <a:rPr lang="ru-RU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 – 5 лет</a:t>
            </a:r>
          </a:p>
          <a:p>
            <a:pPr lvl="1"/>
            <a:r>
              <a:rPr lang="ru-RU" sz="26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 – 7 лет</a:t>
            </a:r>
          </a:p>
        </p:txBody>
      </p:sp>
    </p:spTree>
    <p:extLst>
      <p:ext uri="{BB962C8B-B14F-4D97-AF65-F5344CB8AC3E}">
        <p14:creationId xmlns:p14="http://schemas.microsoft.com/office/powerpoint/2010/main" val="416036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/>
              <a:t>Речевая карта</a:t>
            </a:r>
          </a:p>
          <a:p>
            <a:r>
              <a:rPr lang="ru-RU" dirty="0" smtClean="0"/>
              <a:t>Составлена с учетом возрастных и программных требований;</a:t>
            </a:r>
          </a:p>
          <a:p>
            <a:r>
              <a:rPr lang="ru-RU" dirty="0" smtClean="0"/>
              <a:t>Речевой материал выстроен в соответствии с развитием речи в онтогенезе;</a:t>
            </a:r>
          </a:p>
          <a:p>
            <a:r>
              <a:rPr lang="ru-RU" dirty="0"/>
              <a:t>Речевой материал отобран в соответствии с возможностями детей разного возраста;</a:t>
            </a:r>
          </a:p>
          <a:p>
            <a:r>
              <a:rPr lang="ru-RU" dirty="0" smtClean="0"/>
              <a:t>Рассчитана на учебный год;</a:t>
            </a:r>
          </a:p>
          <a:p>
            <a:r>
              <a:rPr lang="ru-RU" dirty="0" smtClean="0"/>
              <a:t>Отражает динамику развития ребенка и усвоение программы обучения;</a:t>
            </a:r>
          </a:p>
          <a:p>
            <a:r>
              <a:rPr lang="ru-RU" dirty="0" smtClean="0"/>
              <a:t>Позволяет проанализировать результативность, выявить сильные и слабые стороны работы, что создает предпосылки к профессиональному росту специалиста.</a:t>
            </a:r>
          </a:p>
        </p:txBody>
      </p:sp>
    </p:spTree>
    <p:extLst>
      <p:ext uri="{BB962C8B-B14F-4D97-AF65-F5344CB8AC3E}">
        <p14:creationId xmlns:p14="http://schemas.microsoft.com/office/powerpoint/2010/main" val="3796398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7959" y="530823"/>
            <a:ext cx="8253261" cy="31695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400" b="1" dirty="0"/>
              <a:t>Альбом обследования</a:t>
            </a:r>
          </a:p>
          <a:p>
            <a:r>
              <a:rPr lang="ru-RU" dirty="0" smtClean="0"/>
              <a:t>Составлен </a:t>
            </a:r>
            <a:r>
              <a:rPr lang="ru-RU" dirty="0"/>
              <a:t>с учетом возрастных и программных </a:t>
            </a:r>
            <a:r>
              <a:rPr lang="ru-RU" dirty="0" smtClean="0"/>
              <a:t>требований;</a:t>
            </a:r>
          </a:p>
          <a:p>
            <a:r>
              <a:rPr lang="ru-RU" dirty="0" smtClean="0"/>
              <a:t>Соответствует требованиям ФГОС ДО;</a:t>
            </a:r>
          </a:p>
          <a:p>
            <a:r>
              <a:rPr lang="ru-RU" dirty="0" smtClean="0"/>
              <a:t>Учтены </a:t>
            </a:r>
            <a:r>
              <a:rPr lang="ru-RU" dirty="0" smtClean="0"/>
              <a:t>принципы общей и специальной педагогики;</a:t>
            </a:r>
          </a:p>
          <a:p>
            <a:r>
              <a:rPr lang="ru-RU" dirty="0"/>
              <a:t>Соответствует заданиям речевой карты</a:t>
            </a:r>
            <a:r>
              <a:rPr lang="ru-RU" dirty="0" smtClean="0"/>
              <a:t>;</a:t>
            </a:r>
          </a:p>
          <a:p>
            <a:r>
              <a:rPr lang="ru-RU" dirty="0" smtClean="0"/>
              <a:t>Использован качественный современный демонстрационный материал; </a:t>
            </a:r>
          </a:p>
          <a:p>
            <a:r>
              <a:rPr lang="ru-RU" dirty="0" smtClean="0"/>
              <a:t>Демонстрационный </a:t>
            </a:r>
            <a:r>
              <a:rPr lang="ru-RU" dirty="0"/>
              <a:t>материал сопровожден инструкцией;</a:t>
            </a:r>
          </a:p>
          <a:p>
            <a:r>
              <a:rPr lang="ru-RU" dirty="0" smtClean="0"/>
              <a:t>Единое оформление альбомов.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196" t="11313" r="25399" b="4251"/>
          <a:stretch/>
        </p:blipFill>
        <p:spPr>
          <a:xfrm>
            <a:off x="3614871" y="4278126"/>
            <a:ext cx="2563738" cy="180647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4086" t="11916" r="42795" b="3903"/>
          <a:stretch/>
        </p:blipFill>
        <p:spPr>
          <a:xfrm>
            <a:off x="6824127" y="3213219"/>
            <a:ext cx="2008310" cy="287138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/>
          <a:srcRect l="24233" t="11984" r="42613" b="4436"/>
          <a:stretch/>
        </p:blipFill>
        <p:spPr>
          <a:xfrm>
            <a:off x="9477956" y="3213219"/>
            <a:ext cx="2024868" cy="287138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17883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8366" y="1070393"/>
            <a:ext cx="3631963" cy="4708070"/>
          </a:xfrm>
        </p:spPr>
        <p:txBody>
          <a:bodyPr/>
          <a:lstStyle/>
          <a:p>
            <a:r>
              <a:rPr lang="ru-RU" dirty="0" smtClean="0"/>
              <a:t>Диагностический материал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Позволяет</a:t>
            </a:r>
          </a:p>
          <a:p>
            <a:r>
              <a:rPr lang="ru-RU" dirty="0" smtClean="0"/>
              <a:t> сократить время подготовки к обследованию речи дошкольника;</a:t>
            </a:r>
          </a:p>
          <a:p>
            <a:r>
              <a:rPr lang="ru-RU" dirty="0" smtClean="0"/>
              <a:t>оптимизировать процесс обследования речи дошкольника;</a:t>
            </a:r>
          </a:p>
          <a:p>
            <a:r>
              <a:rPr lang="ru-RU" dirty="0" smtClean="0"/>
              <a:t>проанализировать результативность работы и динамику развития воспитанников.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263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Анкетирование</a:t>
            </a:r>
          </a:p>
          <a:p>
            <a:pPr marL="0" indent="0">
              <a:buNone/>
            </a:pPr>
            <a:endParaRPr lang="ru-RU" sz="2400" b="1" dirty="0" smtClean="0"/>
          </a:p>
          <a:p>
            <a:r>
              <a:rPr lang="ru-RU" dirty="0" smtClean="0"/>
              <a:t>100 % участников группы оценили работу по теме на «отлично»;</a:t>
            </a:r>
          </a:p>
          <a:p>
            <a:r>
              <a:rPr lang="ru-RU" dirty="0" smtClean="0"/>
              <a:t>100 % участников будут использовать речевые карты, разработанные группой;</a:t>
            </a:r>
          </a:p>
          <a:p>
            <a:r>
              <a:rPr lang="ru-RU" dirty="0" smtClean="0"/>
              <a:t>92 % будут использовать речевую карту без изменений;</a:t>
            </a:r>
          </a:p>
          <a:p>
            <a:r>
              <a:rPr lang="ru-RU" dirty="0" smtClean="0"/>
              <a:t>100 % участников будут использовать наглядный диагностический материал.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4445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7850" y="791570"/>
            <a:ext cx="7255049" cy="49334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повышение качества коррекционно-образовательного процесса через совершенствование диагностического инструментария учителя-логопеда</a:t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4694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Задачи: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7" y="864108"/>
            <a:ext cx="7731329" cy="512064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800" dirty="0"/>
              <a:t>Изучить современные подходы к диагностике речевых нарушений, современный диагностический инструментарий учителя-логопеда;</a:t>
            </a:r>
          </a:p>
          <a:p>
            <a:pPr lvl="0"/>
            <a:r>
              <a:rPr lang="ru-RU" sz="2800" dirty="0"/>
              <a:t>Разработать структуру, содержание документации учителя-логопеда (речевая карта) в соответствии с возрастом дошкольника;</a:t>
            </a:r>
          </a:p>
          <a:p>
            <a:pPr lvl="0"/>
            <a:r>
              <a:rPr lang="ru-RU" sz="2800" dirty="0"/>
              <a:t>Составить альбом обследования речи дошкольника в соответствии с содержанием речевых карт;</a:t>
            </a:r>
          </a:p>
          <a:p>
            <a:pPr lvl="0"/>
            <a:r>
              <a:rPr lang="ru-RU" sz="2800" dirty="0"/>
              <a:t>Представить опыт работы по теме на ГМО учителей-логопедов.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30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864108"/>
            <a:ext cx="7838470" cy="26311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Учителя-логопеды образовательных организаций города </a:t>
            </a:r>
          </a:p>
          <a:p>
            <a:pPr lvl="1"/>
            <a:r>
              <a:rPr lang="ru-RU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 МБДОУ </a:t>
            </a:r>
          </a:p>
          <a:p>
            <a:pPr lvl="1"/>
            <a:r>
              <a:rPr lang="ru-RU" sz="22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12 участников</a:t>
            </a:r>
          </a:p>
          <a:p>
            <a:endParaRPr lang="ru-RU" sz="2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652" y="3986525"/>
            <a:ext cx="2787953" cy="20909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091" y="3986525"/>
            <a:ext cx="2787953" cy="20909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6745" y="3986525"/>
            <a:ext cx="2819346" cy="211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008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/>
              <a:t>Актуальность обусловлена выбором участников городского методического объединения учителей-логопедов</a:t>
            </a:r>
          </a:p>
          <a:p>
            <a:pPr marL="0" indent="0" algn="just">
              <a:buNone/>
            </a:pPr>
            <a:r>
              <a:rPr lang="ru-RU" dirty="0" smtClean="0"/>
              <a:t>Диагностика </a:t>
            </a:r>
            <a:r>
              <a:rPr lang="ru-RU" dirty="0"/>
              <a:t>– основа организации деятельности </a:t>
            </a:r>
            <a:r>
              <a:rPr lang="ru-RU" dirty="0" smtClean="0"/>
              <a:t>учителя-логопеда</a:t>
            </a:r>
            <a:r>
              <a:rPr lang="ru-RU" dirty="0"/>
              <a:t>, </a:t>
            </a:r>
            <a:r>
              <a:rPr lang="ru-RU" dirty="0" smtClean="0"/>
              <a:t>позволяет: </a:t>
            </a:r>
          </a:p>
          <a:p>
            <a:pPr lvl="1" algn="just"/>
            <a:r>
              <a:rPr lang="ru-RU" dirty="0" smtClean="0"/>
              <a:t>определить </a:t>
            </a:r>
            <a:r>
              <a:rPr lang="ru-RU" dirty="0"/>
              <a:t>первичность </a:t>
            </a:r>
            <a:r>
              <a:rPr lang="ru-RU" dirty="0" smtClean="0"/>
              <a:t>дефекта</a:t>
            </a:r>
            <a:r>
              <a:rPr lang="ru-RU" dirty="0"/>
              <a:t>;</a:t>
            </a:r>
            <a:r>
              <a:rPr lang="ru-RU" dirty="0" smtClean="0"/>
              <a:t> </a:t>
            </a:r>
          </a:p>
          <a:p>
            <a:pPr lvl="1" algn="just"/>
            <a:r>
              <a:rPr lang="ru-RU" dirty="0" smtClean="0"/>
              <a:t>скомплектовать </a:t>
            </a:r>
            <a:r>
              <a:rPr lang="ru-RU" dirty="0"/>
              <a:t>подгруппы для осуществления индивидуального и дифференцированного </a:t>
            </a:r>
            <a:r>
              <a:rPr lang="ru-RU" dirty="0" smtClean="0"/>
              <a:t>подхода;</a:t>
            </a:r>
          </a:p>
          <a:p>
            <a:pPr lvl="1" algn="just"/>
            <a:r>
              <a:rPr lang="ru-RU" dirty="0"/>
              <a:t>р</a:t>
            </a:r>
            <a:r>
              <a:rPr lang="ru-RU" dirty="0" smtClean="0"/>
              <a:t>азработать, скорректировать планирование </a:t>
            </a:r>
            <a:r>
              <a:rPr lang="ru-RU" dirty="0"/>
              <a:t>коррекционной </a:t>
            </a:r>
            <a:r>
              <a:rPr lang="ru-RU" dirty="0" smtClean="0"/>
              <a:t>работы; </a:t>
            </a:r>
          </a:p>
          <a:p>
            <a:pPr lvl="1" algn="just"/>
            <a:r>
              <a:rPr lang="ru-RU" dirty="0" smtClean="0"/>
              <a:t>проанализировать результативность работы; </a:t>
            </a:r>
          </a:p>
          <a:p>
            <a:pPr lvl="1" algn="just"/>
            <a:r>
              <a:rPr lang="ru-RU" dirty="0"/>
              <a:t>с</a:t>
            </a:r>
            <a:r>
              <a:rPr lang="ru-RU" dirty="0" smtClean="0"/>
              <a:t>оставить характеристику речевого развития ребенка.</a:t>
            </a:r>
            <a:endParaRPr lang="ru-RU" dirty="0"/>
          </a:p>
          <a:p>
            <a:pPr algn="just"/>
            <a:endParaRPr lang="ru-RU" dirty="0"/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1830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1384" y="604380"/>
            <a:ext cx="7315200" cy="512064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Анкетирование участников группы выявило 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  <a:p>
            <a:endParaRPr lang="ru-RU" sz="2400" b="1" dirty="0" smtClean="0"/>
          </a:p>
          <a:p>
            <a:pPr marL="0" indent="0">
              <a:buNone/>
            </a:pPr>
            <a:endParaRPr lang="ru-RU" b="1" dirty="0" smtClean="0"/>
          </a:p>
          <a:p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730501007"/>
              </p:ext>
            </p:extLst>
          </p:nvPr>
        </p:nvGraphicFramePr>
        <p:xfrm>
          <a:off x="3585634" y="1724024"/>
          <a:ext cx="3943350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509275640"/>
              </p:ext>
            </p:extLst>
          </p:nvPr>
        </p:nvGraphicFramePr>
        <p:xfrm>
          <a:off x="7605181" y="1724024"/>
          <a:ext cx="4252386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141521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Продолжительность </a:t>
            </a:r>
            <a:r>
              <a:rPr lang="ru-RU" sz="2400" b="1" dirty="0">
                <a:solidFill>
                  <a:schemeClr val="bg1"/>
                </a:solidFill>
              </a:rPr>
              <a:t>проекта и его основные этапы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7241" y="761559"/>
            <a:ext cx="7749058" cy="2408931"/>
          </a:xfrm>
        </p:spPr>
        <p:txBody>
          <a:bodyPr>
            <a:normAutofit/>
          </a:bodyPr>
          <a:lstStyle/>
          <a:p>
            <a:pPr marL="609600" indent="-609600">
              <a:lnSpc>
                <a:spcPct val="80000"/>
              </a:lnSpc>
              <a:buNone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Период реализации проекта: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август 2019 – май 2020 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  <a:p>
            <a:pPr marL="609600" indent="-609600">
              <a:lnSpc>
                <a:spcPct val="80000"/>
              </a:lnSpc>
              <a:buNone/>
            </a:pPr>
            <a:r>
              <a:rPr lang="ru-RU" b="1" dirty="0">
                <a:solidFill>
                  <a:schemeClr val="bg1">
                    <a:lumMod val="50000"/>
                  </a:schemeClr>
                </a:solidFill>
              </a:rPr>
              <a:t>Основные этапы: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Планирование: август 2019 г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Реализация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: сентябрь 2019-май 2020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pPr marL="609600" indent="-609600">
              <a:lnSpc>
                <a:spcPct val="80000"/>
              </a:lnSpc>
            </a:pP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Презентация результатов:	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май 2020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36264" t="15183" r="34594" b="7692"/>
          <a:stretch/>
        </p:blipFill>
        <p:spPr>
          <a:xfrm>
            <a:off x="8904717" y="2725234"/>
            <a:ext cx="2621582" cy="381229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5371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План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910576"/>
              </p:ext>
            </p:extLst>
          </p:nvPr>
        </p:nvGraphicFramePr>
        <p:xfrm>
          <a:off x="3868737" y="742950"/>
          <a:ext cx="7418388" cy="5343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492"/>
                <a:gridCol w="1256620"/>
                <a:gridCol w="4833276"/>
              </a:tblGrid>
              <a:tr h="450956">
                <a:tc>
                  <a:txBody>
                    <a:bodyPr/>
                    <a:lstStyle/>
                    <a:p>
                      <a:r>
                        <a:rPr lang="ru-RU" dirty="0" smtClean="0"/>
                        <a:t>Дата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Содержание</a:t>
                      </a:r>
                      <a:endParaRPr lang="ru-RU" dirty="0"/>
                    </a:p>
                  </a:txBody>
                  <a:tcPr/>
                </a:tc>
              </a:tr>
              <a:tr h="1111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03.10.19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Занятие 1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Обзор</a:t>
                      </a:r>
                      <a:r>
                        <a:rPr lang="ru-RU" baseline="0" dirty="0" smtClean="0"/>
                        <a:t> литературы</a:t>
                      </a:r>
                    </a:p>
                    <a:p>
                      <a:r>
                        <a:rPr lang="ru-RU" baseline="0" dirty="0" smtClean="0"/>
                        <a:t>Возрастные особенности</a:t>
                      </a:r>
                    </a:p>
                    <a:p>
                      <a:r>
                        <a:rPr lang="ru-RU" dirty="0" smtClean="0"/>
                        <a:t>Структура и содержание речевой карты</a:t>
                      </a:r>
                      <a:endParaRPr lang="ru-RU" dirty="0"/>
                    </a:p>
                  </a:txBody>
                  <a:tcPr/>
                </a:tc>
              </a:tr>
              <a:tr h="1111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04.12.2019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Занятие 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Экспертиза</a:t>
                      </a:r>
                      <a:r>
                        <a:rPr lang="ru-RU" baseline="0" dirty="0" smtClean="0"/>
                        <a:t> речевых карт (деловая игра)</a:t>
                      </a:r>
                    </a:p>
                    <a:p>
                      <a:r>
                        <a:rPr lang="ru-RU" dirty="0" smtClean="0"/>
                        <a:t>Разработка требований к оформлению диагностического материала</a:t>
                      </a:r>
                      <a:endParaRPr lang="ru-RU" dirty="0"/>
                    </a:p>
                  </a:txBody>
                  <a:tcPr/>
                </a:tc>
              </a:tr>
              <a:tr h="7783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04.03.2020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Занятие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Апробация</a:t>
                      </a:r>
                      <a:r>
                        <a:rPr lang="ru-RU" baseline="0" dirty="0" smtClean="0"/>
                        <a:t> речевых карт и диагностического материала в условиях ДОУ</a:t>
                      </a:r>
                      <a:endParaRPr lang="ru-RU" dirty="0"/>
                    </a:p>
                  </a:txBody>
                  <a:tcPr/>
                </a:tc>
              </a:tr>
              <a:tr h="11119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апрель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Занятие4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 smtClean="0"/>
                        <a:t>Техническое исполнение речевых карт, альбомов обследования речи детей дошкольного возраста </a:t>
                      </a:r>
                      <a:endParaRPr lang="ru-RU" dirty="0"/>
                    </a:p>
                  </a:txBody>
                  <a:tcPr/>
                </a:tc>
              </a:tr>
              <a:tr h="778364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Представление речевых карт и диагностического материала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15229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Участники проекта изучили современную литературу, возрастные особенности дошкольников;</a:t>
            </a:r>
          </a:p>
          <a:p>
            <a:pPr lvl="0"/>
            <a:r>
              <a:rPr lang="ru-RU" dirty="0" smtClean="0"/>
              <a:t> Разработали </a:t>
            </a:r>
            <a:r>
              <a:rPr lang="ru-RU" dirty="0"/>
              <a:t>структуру, содержание документации учителя-логопеда (речевая карта) в соответствии с возрастом дошкольника;</a:t>
            </a:r>
          </a:p>
          <a:p>
            <a:pPr lvl="0"/>
            <a:r>
              <a:rPr lang="ru-RU" dirty="0" smtClean="0"/>
              <a:t>Составили </a:t>
            </a:r>
            <a:r>
              <a:rPr lang="ru-RU" dirty="0"/>
              <a:t>альбом обследования речи дошкольника в соответствии с содержанием речевых карт;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2208086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а">
  <a:themeElements>
    <a:clrScheme name="Рам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702</TotalTime>
  <Words>663</Words>
  <Application>Microsoft Office PowerPoint</Application>
  <PresentationFormat>Широкоэкранный</PresentationFormat>
  <Paragraphs>119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Corbel</vt:lpstr>
      <vt:lpstr>Wingdings 2</vt:lpstr>
      <vt:lpstr>Рама</vt:lpstr>
      <vt:lpstr>Тема:  «Диагностика  речевых  нарушений   у детей  дошкольного  возраста»</vt:lpstr>
      <vt:lpstr>Цель:</vt:lpstr>
      <vt:lpstr>Задачи: </vt:lpstr>
      <vt:lpstr>Участники </vt:lpstr>
      <vt:lpstr>Актуальность</vt:lpstr>
      <vt:lpstr>Актуальность</vt:lpstr>
      <vt:lpstr>Продолжительность проекта и его основные этапы</vt:lpstr>
      <vt:lpstr>План</vt:lpstr>
      <vt:lpstr>Результат </vt:lpstr>
      <vt:lpstr>Литература</vt:lpstr>
      <vt:lpstr>Результат проекта</vt:lpstr>
      <vt:lpstr>Результат</vt:lpstr>
      <vt:lpstr>Результат</vt:lpstr>
      <vt:lpstr>Диагностический материал</vt:lpstr>
      <vt:lpstr>Результат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«Диагностика речевых нарушений детей дошкольного возраста»</dc:title>
  <dc:creator>user</dc:creator>
  <cp:lastModifiedBy>user</cp:lastModifiedBy>
  <cp:revision>35</cp:revision>
  <dcterms:created xsi:type="dcterms:W3CDTF">2019-09-30T14:00:44Z</dcterms:created>
  <dcterms:modified xsi:type="dcterms:W3CDTF">2020-05-22T06:04:30Z</dcterms:modified>
</cp:coreProperties>
</file>