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1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2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Master+xml" PartName="/ppt/slideMasters/slideMaster2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864" r:id="rId2"/>
  </p:sldMasterIdLst>
  <p:sldIdLst>
    <p:sldId id="256" r:id="rId3"/>
    <p:sldId id="257" r:id="rId4"/>
    <p:sldId id="281" r:id="rId5"/>
    <p:sldId id="267" r:id="rId6"/>
    <p:sldId id="258" r:id="rId7"/>
    <p:sldId id="282" r:id="rId8"/>
    <p:sldId id="283" r:id="rId9"/>
    <p:sldId id="284" r:id="rId10"/>
    <p:sldId id="288" r:id="rId11"/>
    <p:sldId id="285" r:id="rId12"/>
    <p:sldId id="286" r:id="rId13"/>
    <p:sldId id="287" r:id="rId14"/>
    <p:sldId id="289" r:id="rId15"/>
    <p:sldId id="29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97" d="100"/>
          <a:sy n="97" d="100"/>
        </p:scale>
        <p:origin x="-31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992984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25271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67086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701690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77431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74547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66638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5516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66487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8990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455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22.04.2020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33510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 ?><Relationships xmlns="http://schemas.openxmlformats.org/package/2006/relationships"><Relationship Id="rId3" Target="../media/image23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5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27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9.jpeg" Type="http://schemas.openxmlformats.org/officeDocument/2006/relationships/image"/><Relationship Id="rId5" Target="../media/image18.jpeg" Type="http://schemas.openxmlformats.org/officeDocument/2006/relationships/image"/><Relationship Id="rId4" Target="../media/image17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shablony_prezentaziy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0"/>
            <a:ext cx="9763126" cy="7296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188640"/>
            <a:ext cx="4572000" cy="6227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2">
                    <a:lumMod val="60000"/>
                    <a:lumOff val="40000"/>
                  </a:schemeClr>
                </a:solidFill>
                <a:ea typeface="Calibri"/>
                <a:cs typeface="Times New Roman"/>
              </a:rPr>
              <a:t>«Волшебные мелки»</a:t>
            </a:r>
            <a:endParaRPr lang="ru-RU" sz="3200" dirty="0">
              <a:solidFill>
                <a:schemeClr val="bg2">
                  <a:lumMod val="60000"/>
                  <a:lumOff val="4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5517232"/>
            <a:ext cx="4572000" cy="117570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Терентьева Анна Андреевна </a:t>
            </a:r>
          </a:p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педагог дополнительного образования МАДОУ № 51</a:t>
            </a:r>
          </a:p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1600" b="1" dirty="0">
                <a:solidFill>
                  <a:schemeClr val="accent2">
                    <a:lumMod val="75000"/>
                  </a:schemeClr>
                </a:solidFill>
              </a:rPr>
              <a:t>Ленинска-Кузнецкого городского округа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1124744"/>
            <a:ext cx="8028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" Творчество - это не удел только гениев, создавших великие художественные произведения. Творчество существует везде, где человек воображает, комбинирует, создает что- либо новое".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                                                        Л. В. 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</a:rPr>
              <a:t>Выготский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" name="Picture 2" descr="Масляная пастель в живописи: особенности техни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492896"/>
            <a:ext cx="4968552" cy="2841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C:\Users\User\Desktop\Новая папка (2)\IMG_20200313_150443.jpg"/>
          <p:cNvPicPr>
            <a:picLocks noChangeAspect="1" noChangeArrowheads="1"/>
          </p:cNvPicPr>
          <p:nvPr/>
        </p:nvPicPr>
        <p:blipFill>
          <a:blip r:embed="rId3" cstate="print"/>
          <a:srcRect t="2751" b="4851"/>
          <a:stretch>
            <a:fillRect/>
          </a:stretch>
        </p:blipFill>
        <p:spPr bwMode="auto">
          <a:xfrm>
            <a:off x="539552" y="404663"/>
            <a:ext cx="8604448" cy="5962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User\Desktop\Новая папка (2)\IMG_20200313_1513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7992888" cy="5994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67545" y="188640"/>
            <a:ext cx="8424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cap="all" dirty="0" smtClean="0">
                <a:solidFill>
                  <a:schemeClr val="accent2">
                    <a:lumMod val="75000"/>
                  </a:schemeClr>
                </a:solidFill>
              </a:rPr>
              <a:t>ОБРАТНЫЙ РИСУНОК С МАСЛЯНОЙ ПАСТЕЛЬЮ…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user32\Desktop\IMG_20200422_130542.jpg"/>
          <p:cNvPicPr>
            <a:picLocks noChangeAspect="1" noChangeArrowheads="1"/>
          </p:cNvPicPr>
          <p:nvPr/>
        </p:nvPicPr>
        <p:blipFill>
          <a:blip r:embed="rId3" cstate="print"/>
          <a:srcRect l="28125" t="8333" r="25000" b="7291"/>
          <a:stretch>
            <a:fillRect/>
          </a:stretch>
        </p:blipFill>
        <p:spPr bwMode="auto">
          <a:xfrm rot="5400000">
            <a:off x="2090687" y="623901"/>
            <a:ext cx="5007275" cy="67598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03648" y="0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</a:rPr>
              <a:t>Сграфитто</a:t>
            </a:r>
            <a:endParaRPr lang="ru-RU" sz="36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User\Desktop\Новая папка (2)\IMG_20200315_213347.jpg"/>
          <p:cNvPicPr>
            <a:picLocks noChangeAspect="1" noChangeArrowheads="1"/>
          </p:cNvPicPr>
          <p:nvPr/>
        </p:nvPicPr>
        <p:blipFill>
          <a:blip r:embed="rId3" cstate="print"/>
          <a:srcRect l="15001" t="3801" r="16077" b="3801"/>
          <a:stretch>
            <a:fillRect/>
          </a:stretch>
        </p:blipFill>
        <p:spPr bwMode="auto">
          <a:xfrm rot="16200000">
            <a:off x="2829961" y="778552"/>
            <a:ext cx="3988136" cy="7128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11560" y="692696"/>
            <a:ext cx="85324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Сграфито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 или граффито (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итал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. 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sgraffito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 или </a:t>
            </a:r>
            <a:r>
              <a:rPr lang="ru-RU" sz="2000" b="1" dirty="0" err="1" smtClean="0">
                <a:solidFill>
                  <a:schemeClr val="accent2">
                    <a:lumMod val="75000"/>
                  </a:schemeClr>
                </a:solidFill>
              </a:rPr>
              <a:t>grafrito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, буквально — выцарапанный), разновидность монументально-декоративной живописи, принцип которой основан на процарапывании верхнего тонкого слоя штукатурки до обнажения нижнего слоя, отличающегося по цвету от верхнего.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Новая папка (2)\IMG_20200315_213357.jpg"/>
          <p:cNvPicPr>
            <a:picLocks noChangeAspect="1" noChangeArrowheads="1"/>
          </p:cNvPicPr>
          <p:nvPr/>
        </p:nvPicPr>
        <p:blipFill>
          <a:blip r:embed="rId3" cstate="print"/>
          <a:srcRect l="8001" t="8001" r="14775" b="4851"/>
          <a:stretch>
            <a:fillRect/>
          </a:stretch>
        </p:blipFill>
        <p:spPr bwMode="auto">
          <a:xfrm>
            <a:off x="2483768" y="188640"/>
            <a:ext cx="4320480" cy="65009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Андрей\Pictures\shablony_prezentaziy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-142875"/>
            <a:ext cx="9763126" cy="7296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80975" algn="l"/>
                <a:tab pos="800100" algn="l"/>
                <a:tab pos="1690688" algn="ctr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  <a:tab pos="800100" algn="l"/>
                <a:tab pos="1690688" algn="ctr"/>
              </a:tabLst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rgbClr val="1F497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260649"/>
            <a:ext cx="82809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Когда художники еще писали свои картины при помощи сангины, угля, сепии или угольного карандаша, появился новый материал для живописи - пастель. Это сухие, мягкие карандаши без оправы, напоминающие мелки. Техника пастели любима многими художниками.</a:t>
            </a:r>
          </a:p>
          <a:p>
            <a:endParaRPr lang="ru-RU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87624" y="1988840"/>
            <a:ext cx="79563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Пастель разделяют на три вида: сухую, масляную и восковую. Чаще всего художники пользуются сухой пастелью, но есть также и те, кто предпочитает масляную (панда). Пастель дает неограниченную свободу в приемах работы.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 descr="Основы рисования пастелью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977679"/>
            <a:ext cx="3240360" cy="259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https://masterkrasok.ru/upload/content/16/oil_past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3573016"/>
            <a:ext cx="3779752" cy="2525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дрей\Pictures\shablony_prezentaziy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9563" y="-219075"/>
            <a:ext cx="9763126" cy="72961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404664"/>
            <a:ext cx="38164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Рисование сухой пастелью.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101" name="Picture 5" descr="C:\Users\User\Desktop\Новая папка (2)\IMG_20200313_150202.jpg"/>
          <p:cNvPicPr>
            <a:picLocks noChangeAspect="1" noChangeArrowheads="1"/>
          </p:cNvPicPr>
          <p:nvPr/>
        </p:nvPicPr>
        <p:blipFill>
          <a:blip r:embed="rId4" cstate="print"/>
          <a:srcRect l="5901" t="3801" r="6688" b="4851"/>
          <a:stretch>
            <a:fillRect/>
          </a:stretch>
        </p:blipFill>
        <p:spPr bwMode="auto">
          <a:xfrm>
            <a:off x="395536" y="2564904"/>
            <a:ext cx="4831987" cy="3787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User\Desktop\Новая папка (2)\IMG_20200313_151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33335"/>
            <a:ext cx="3851920" cy="5135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9248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243408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 descr="C:\Users\User\Desktop\Новая папка (2)\IMG_20200313_150619.jpg"/>
          <p:cNvPicPr>
            <a:picLocks noChangeAspect="1" noChangeArrowheads="1"/>
          </p:cNvPicPr>
          <p:nvPr/>
        </p:nvPicPr>
        <p:blipFill>
          <a:blip r:embed="rId4" cstate="print"/>
          <a:srcRect b="3801"/>
          <a:stretch>
            <a:fillRect/>
          </a:stretch>
        </p:blipFill>
        <p:spPr bwMode="auto">
          <a:xfrm>
            <a:off x="1691680" y="3645024"/>
            <a:ext cx="445321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6" descr="C:\Users\User\Desktop\Новая папка (2)\IMG_20200313_1505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-52064"/>
            <a:ext cx="3456384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7" name="Picture 5" descr="C:\Users\User\Desktop\Новая папка (2)\IMG_20200313_1506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0"/>
            <a:ext cx="2808312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475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" descr="C:\Users\User\Desktop\Новая папка (2)\IMG_20200313_150917.jpg"/>
          <p:cNvPicPr>
            <a:picLocks noChangeAspect="1" noChangeArrowheads="1"/>
          </p:cNvPicPr>
          <p:nvPr/>
        </p:nvPicPr>
        <p:blipFill>
          <a:blip r:embed="rId4" cstate="print"/>
          <a:srcRect l="5201" t="6951" b="3801"/>
          <a:stretch>
            <a:fillRect/>
          </a:stretch>
        </p:blipFill>
        <p:spPr bwMode="auto">
          <a:xfrm>
            <a:off x="755576" y="404664"/>
            <a:ext cx="2638779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C:\Users\User\Desktop\Новая папка (2)\IMG_20200313_151133.jpg"/>
          <p:cNvPicPr>
            <a:picLocks noChangeAspect="1" noChangeArrowheads="1"/>
          </p:cNvPicPr>
          <p:nvPr/>
        </p:nvPicPr>
        <p:blipFill>
          <a:blip r:embed="rId5" cstate="print"/>
          <a:srcRect l="3801"/>
          <a:stretch>
            <a:fillRect/>
          </a:stretch>
        </p:blipFill>
        <p:spPr bwMode="auto">
          <a:xfrm>
            <a:off x="3419872" y="2766043"/>
            <a:ext cx="2952328" cy="4091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User\Desktop\Новая папка (2)\IMG_20200313_150924.jpg"/>
          <p:cNvPicPr>
            <a:picLocks noChangeAspect="1" noChangeArrowheads="1"/>
          </p:cNvPicPr>
          <p:nvPr/>
        </p:nvPicPr>
        <p:blipFill>
          <a:blip r:embed="rId6" cstate="print"/>
          <a:srcRect r="5201"/>
          <a:stretch>
            <a:fillRect/>
          </a:stretch>
        </p:blipFill>
        <p:spPr bwMode="auto">
          <a:xfrm>
            <a:off x="6300192" y="404664"/>
            <a:ext cx="2663920" cy="37467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243408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esktop\Новая папка (2)\IMG_20200315_172052.jpg"/>
          <p:cNvPicPr>
            <a:picLocks noChangeAspect="1" noChangeArrowheads="1"/>
          </p:cNvPicPr>
          <p:nvPr/>
        </p:nvPicPr>
        <p:blipFill>
          <a:blip r:embed="rId3" cstate="print"/>
          <a:srcRect l="8263" r="10626" b="14300"/>
          <a:stretch>
            <a:fillRect/>
          </a:stretch>
        </p:blipFill>
        <p:spPr bwMode="auto">
          <a:xfrm>
            <a:off x="1331640" y="692696"/>
            <a:ext cx="3214613" cy="2547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Новая папка (2)\IMG_20200315_172528.jpg"/>
          <p:cNvPicPr>
            <a:picLocks noChangeAspect="1" noChangeArrowheads="1"/>
          </p:cNvPicPr>
          <p:nvPr/>
        </p:nvPicPr>
        <p:blipFill>
          <a:blip r:embed="rId4" cstate="print"/>
          <a:srcRect b="9051"/>
          <a:stretch>
            <a:fillRect/>
          </a:stretch>
        </p:blipFill>
        <p:spPr bwMode="auto">
          <a:xfrm rot="5400000">
            <a:off x="5247342" y="3572902"/>
            <a:ext cx="3905900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User\Desktop\Новая папка (2)\IMG_20200315_2058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3347610"/>
            <a:ext cx="4680520" cy="35103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User\Desktop\Новая папка (2)\IMG_20200315_210013.jpg"/>
          <p:cNvPicPr>
            <a:picLocks noChangeAspect="1" noChangeArrowheads="1"/>
          </p:cNvPicPr>
          <p:nvPr/>
        </p:nvPicPr>
        <p:blipFill>
          <a:blip r:embed="rId6" cstate="print"/>
          <a:srcRect l="2751" t="2751" r="1963" b="6951"/>
          <a:stretch>
            <a:fillRect/>
          </a:stretch>
        </p:blipFill>
        <p:spPr bwMode="auto">
          <a:xfrm>
            <a:off x="5292080" y="548680"/>
            <a:ext cx="3168352" cy="2251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539552" y="0"/>
            <a:ext cx="6171177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cap="all" dirty="0" smtClean="0">
                <a:solidFill>
                  <a:schemeClr val="accent2">
                    <a:lumMod val="75000"/>
                  </a:schemeClr>
                </a:solidFill>
              </a:rPr>
              <a:t>КРАСИВЫЕ ОТПЕЧАТКИ МЕЛА ...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475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User\Desktop\Новая папка (2)\IMG_20200315_205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1034735"/>
            <a:ext cx="7440826" cy="5580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2051720" y="260648"/>
            <a:ext cx="5069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Рисование сырым мелком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26064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Рисование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</a:rPr>
              <a:t>масленными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пастельными мелками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2" descr="Масляная пастель в живописи: особенности техники"/>
          <p:cNvPicPr>
            <a:picLocks noChangeAspect="1" noChangeArrowheads="1"/>
          </p:cNvPicPr>
          <p:nvPr/>
        </p:nvPicPr>
        <p:blipFill>
          <a:blip r:embed="rId3" cstate="print"/>
          <a:srcRect l="5797" t="15205" r="78261" b="59452"/>
          <a:stretch>
            <a:fillRect/>
          </a:stretch>
        </p:blipFill>
        <p:spPr bwMode="auto">
          <a:xfrm>
            <a:off x="467544" y="2420888"/>
            <a:ext cx="3125147" cy="2841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Масляная пастель в живописи: особенности техники"/>
          <p:cNvPicPr>
            <a:picLocks noChangeAspect="1" noChangeArrowheads="1"/>
          </p:cNvPicPr>
          <p:nvPr/>
        </p:nvPicPr>
        <p:blipFill>
          <a:blip r:embed="rId3" cstate="print"/>
          <a:srcRect l="30332" t="11265" r="54192" b="58144"/>
          <a:stretch>
            <a:fillRect/>
          </a:stretch>
        </p:blipFill>
        <p:spPr bwMode="auto">
          <a:xfrm>
            <a:off x="6150128" y="3212976"/>
            <a:ext cx="299387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683568" y="1556792"/>
            <a:ext cx="2391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Растяжка цвета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73727" y="2276872"/>
            <a:ext cx="28702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Смешивание цвета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1" name="Рисунок 10" descr="Добавьте детское масло в свой масляный рисунок пастелью, и оно станет масляной пастелью.  Этот простой опыт - идеальный способ научиться смешивать масляные пастели."/>
          <p:cNvPicPr/>
          <p:nvPr/>
        </p:nvPicPr>
        <p:blipFill>
          <a:blip r:embed="rId4" cstate="print"/>
          <a:srcRect l="536" t="64765" r="18254"/>
          <a:stretch>
            <a:fillRect/>
          </a:stretch>
        </p:blipFill>
        <p:spPr bwMode="auto">
          <a:xfrm rot="5400000">
            <a:off x="1921396" y="3055268"/>
            <a:ext cx="573325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1150" y="-219075"/>
            <a:ext cx="9766300" cy="729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Используйте эти забавные техники масляной пастели, чтобы добавить текстуру, цвет и интерес к художественному проекту любого ребенка!  Вот восемь разных способов использования масляных пастельных мелков!"/>
          <p:cNvPicPr/>
          <p:nvPr/>
        </p:nvPicPr>
        <p:blipFill>
          <a:blip r:embed="rId3" cstate="print"/>
          <a:srcRect l="3512" t="1477" r="30076" b="68098"/>
          <a:stretch>
            <a:fillRect/>
          </a:stretch>
        </p:blipFill>
        <p:spPr bwMode="auto">
          <a:xfrm>
            <a:off x="4355976" y="3501008"/>
            <a:ext cx="45365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Используйте эти забавные техники масляной пастели, чтобы добавить текстуру, цвет и интерес к художественному проекту любого ребенка!  Вот восемь разных способов использования масляных пастельных мелков!"/>
          <p:cNvPicPr/>
          <p:nvPr/>
        </p:nvPicPr>
        <p:blipFill>
          <a:blip r:embed="rId3" cstate="print"/>
          <a:srcRect l="3512" t="33750" r="30076" b="36719"/>
          <a:stretch>
            <a:fillRect/>
          </a:stretch>
        </p:blipFill>
        <p:spPr bwMode="auto">
          <a:xfrm>
            <a:off x="683568" y="548680"/>
            <a:ext cx="403244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39552" y="0"/>
            <a:ext cx="4960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Оттиск по фактурному материалу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2040" y="2852936"/>
            <a:ext cx="40085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Рисование с акварелью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672</TotalTime>
  <Words>165</Words>
  <Application>Microsoft Office PowerPoint</Application>
  <PresentationFormat>Экран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Апекс</vt:lpstr>
      <vt:lpstr>5_Апекс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user32</cp:lastModifiedBy>
  <cp:revision>67</cp:revision>
  <dcterms:created xsi:type="dcterms:W3CDTF">2013-02-07T11:51:24Z</dcterms:created>
  <dcterms:modified xsi:type="dcterms:W3CDTF">2020-04-22T06:51:57Z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1813817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