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7CEDA-4551-4B1C-831F-4326E5160C9C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EFE14-34A7-46D2-A5BB-74C8412C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1000108"/>
            <a:ext cx="742955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latin typeface="a_AlternaSw" pitchFamily="34" charset="-52"/>
              </a:rPr>
              <a:t>Ручки помогают – язычок наш укрепляют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Franklin Gothic Medium Cond" pitchFamily="34" charset="0"/>
              </a:rPr>
              <a:t>(проведение артикуляционной гимнастики с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Franklin Gothic Medium Cond" pitchFamily="34" charset="0"/>
              </a:rPr>
              <a:t>биоэнергопластикой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Franklin Gothic Medium Cond" pitchFamily="34" charset="0"/>
              </a:rPr>
              <a:t>)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Franklin Gothic Medium Cond" pitchFamily="34" charset="0"/>
            </a:endParaRPr>
          </a:p>
        </p:txBody>
      </p:sp>
      <p:pic>
        <p:nvPicPr>
          <p:cNvPr id="4" name="Рисунок 3" descr="1409235063_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786190"/>
            <a:ext cx="8643998" cy="171451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14285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«Чашка»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857232"/>
            <a:ext cx="90011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удерживать язык с загнутыми вверх передним и боковыми краями.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23554" name="Рисунок 8" descr="G:\DCIM\101_PANA\P1010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2643206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555" name="Рисунок 9" descr="G:\DCIM\101_PANA\P10100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357430"/>
            <a:ext cx="2786082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786446" y="1571612"/>
            <a:ext cx="3357554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высунуть язык изо рта. Поднять кончик, переднюю и  боковые части  языка вверх так,  чтобы  получился «ковшик».  Удерживать язык  в  таком положении под счет от 1 до 10. Затем вернуть язык и губы в исходное положение, закрыть рот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42844" y="4929198"/>
            <a:ext cx="850112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 ладонью вверх, пальцы сомкнуты и слегка согнуты в нижних фалангах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На счет «один» сомкнутые пальцы согнуть в области нижних и средних фаланг и немного поднять кончики вверх, удерживать ладонь в форме ковшика под счет от 1 до 10, затем вернуть в исходное положение и удерживать под счет от 1 до 5. Повторить 4—5 раз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285728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«Иголка»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1142984"/>
            <a:ext cx="885828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удерживать вне рта узкий язык.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22530" name="Рисунок 4" descr="P1010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85765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929190" y="1714488"/>
            <a:ext cx="3429024" cy="317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    упражнения: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открыть рот, вытянуть вперед губы трубочкой. Просунуть между губами узкий язык и удерживать его в таком положении под счет от 1 до 10. Затем вернуться в исходное положение, закрыть рот и удерживать под счет от 1 до 5. Повторить 4—5 раз.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14282" y="4929198"/>
            <a:ext cx="835824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сомкнуть в кулак пальцы, оставить выпрямленным лишь указательный палец. Удерживать под счет от 1 до 10, затем вернуть в исходное положение и удерживать под счет от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285728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«Кошка сердится»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44" y="1000108"/>
            <a:ext cx="6786610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7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учить удерживать кончик языка за нижними зубами.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7" name="Рисунок 5" descr="P10100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4429156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286380" y="1500174"/>
            <a:ext cx="3429024" cy="348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7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217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опустить язык за нижние передние зубы и упереть в альвеолы. Среднюю часть языка округлить, немного продвинуть вперед. Удерживать язык в таком положении под счет от 1 до 10. Затем вернуть язык в исходное положение, закрыть рот и удерживать под счет от 1 до 5. Повторить 5—6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14282" y="5072074"/>
            <a:ext cx="850112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7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217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217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сомкнутые пальцы согнуть в нижних и средних фалангах, удерживать ладонь в форме ковша с опущенными вниз пальцами под счет от 1 до 10, затем вернуть в исходное положение и удерживать под счет от 1 до 5. Повторить 5—6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21429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«Грибок»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928670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dirty="0">
                <a:latin typeface="Franklin Gothic Medium Cond" pitchFamily="34" charset="0"/>
              </a:rPr>
              <a:t>выработать подъем языка вверх, тренировать подъязычную связку.</a:t>
            </a:r>
          </a:p>
        </p:txBody>
      </p:sp>
      <p:pic>
        <p:nvPicPr>
          <p:cNvPr id="20481" name="Рисунок 6" descr="P1010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4000528" cy="23574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929190" y="1714488"/>
            <a:ext cx="385765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5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95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195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На счет «один» улыбнуться, открыть рот, поднять язык вверх и присосать к небу, кончик языка должен находиться у верхних передних зубов. Удерживать язык в таком положении под счет от 1 до 10. Затем вернуться в исходное положение, закрыть рот и удерживать под счет от 1 до 5. Повторить 4—5 раз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57158" y="4857760"/>
            <a:ext cx="85725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кисть руки с сомкнутыми пальцами согнуть в области нижних фаланг  и удерживать в форме «ковшика» под счет от 1 до 10, затем вернуть в исходное положение и удерживать подсчет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28572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Динамические упражнения: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2000240"/>
            <a:ext cx="88582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ормирование умения плавного переключения с одного     артикуляторного движения на другое,.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оспитание точности, целенаправленности, плавности движений артикуляционных органов,.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азвитие координации движений кистей и пальцев рук.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4. Развитие памяти, произвольного внимания, зрительного и слухового восприятия.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5.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Развитие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межполушарной взаимосвязи.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6. Ф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ормирование умения действовать по словесным инструкциям.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5852" y="21429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«Пятачок»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928670"/>
            <a:ext cx="8001056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учить выполнять точные движения губами под счет, тренировать мышцы губ.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6" name="Рисунок 5" descr="Screenshot_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85926"/>
            <a:ext cx="3214710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071934" y="1571612"/>
            <a:ext cx="457203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25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2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52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вытянуть сомкнутые губы вперед «хоботком», повернуть «хоботок» влево, на счет «два» — повернуть вправо, на счет «три» — поднять вверх, на счет «четыре» — опустить вниз. Затем вернуться в исходное положение, закрыть рот и удерживать под счет от 1 до 5. Выполнять упражнение 5—6 раз.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352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Под счет «один», «два», «три», «четыре» вытянуть губы вперед «хоботком», выполнять круговые движения по траектории влево — вверх — вправо — вниз. Затем вернуться в исходное положение, закрыть рот и удерживать под счет от 1 до 5. Повторить упражнение 5—6 раз.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14282" y="4786322"/>
            <a:ext cx="857256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25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2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закрыт.На счет «один» вытянуть сомкнутые губы вперед «хоботком», повернуть «хоботок» влево, на счет «два» — повернуть вправо, на счет «три» — поднять вверх, на счет «четыре» — опустить вниз. Затем вернуться в исходное положение, закрыть рот и удерживать под счет </a:t>
            </a: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525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от 1 до 5. Выполнять упражнение 5—6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раз.Под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счет «один», «два», «три», «четыре» вытянуть губы вперед «хоботком», выполнять круговые движения по траектории влево — вверх — вправо — вниз. Затем вернуться в исходное положение, закрыть рот и удерживать под счет от 1 до 5. Повторить упражнение 5—6 раз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43042" y="21429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«Кролик»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928670"/>
            <a:ext cx="80724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учить выполнять легкий массаж нижней губы верхними зубами.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357686" y="1785926"/>
            <a:ext cx="4429156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зеркалом. голова держится прямо, рот закрыт.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Улыбнуться, открыть рот и покусывать верхними передними зубами нижнюю губу под счет от 1 до 10. Затем закрыть рот, держать закрытым под счет от 1 до 5. Повторить упражнение 5 раз.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pic>
        <p:nvPicPr>
          <p:cNvPr id="8" name="Рисунок 7" descr="Screenshot_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8"/>
            <a:ext cx="350046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00034" y="4786322"/>
            <a:ext cx="807249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зеркалом. голова держится прямо, рот закрыт.</a:t>
            </a:r>
            <a:r>
              <a:rPr lang="ru-RU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Улыбнуться, открыть рот и покусывать верхними передними зубами нижнюю губу под счет от 1 до 10. Затем закрыть рот, держать закрытым под счет от 1 до 5. Повторить упражнение 5 раз.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57290" y="14285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«Чистим зубы»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85794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учить выполнять дифференцированные движения языком</a:t>
            </a:r>
          </a:p>
        </p:txBody>
      </p:sp>
      <p:pic>
        <p:nvPicPr>
          <p:cNvPr id="5" name="Рисунок 4" descr="Screenshot_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4857784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57818" y="1285860"/>
            <a:ext cx="3429024" cy="373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7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207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Улыбнуться, открыть рот. На счет «один» кончик языка опустить за нижние передние зубы и выполнять движения из стороны в сторону под счет от 1 до 5. На счет «два» поднять кончик языка вверх и так же выполнять движения из стороны в сторону под счет от 1 до 5. Затем закрыть рот, держать закрытым под счет от 1 до 5. Повторить упражнение 6—7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14282" y="4929198"/>
            <a:ext cx="857256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 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опустить кисть руки вниз и выполнять движения из стороны в сторону, считая от 1 до 5. На счет «два» </a:t>
            </a: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поднять кисть вверх </a:t>
            </a:r>
            <a:r>
              <a:rPr lang="ru-RU" sz="1400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 так же выполнять движения из стороны в сторону, считая от 1 до 5. Пальцы поднятой вверх или опущен ной вниз ладони указывают на верхнее или нижнее положение языка. Затем вернуть кисть в исходное положение, удерживать под счет от 1 до 5. Выполнять упражнение 6—7 раз.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2976" y="285728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«Кошка сердится»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44" y="1142984"/>
            <a:ext cx="8572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изменять положения языка, выполнять точные движения.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143504" y="1714488"/>
            <a:ext cx="385765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упереть кончик языка за нижние передние зубы. Спинку и переднюю часть языка выгнуть (кошка сердится). На счет «два» вернуть язык в исходное по­ложение, но с открытым ртом (кошка спит), язык при этом спокойно лежит во рту, кончик находится возле нижних зубов. Затем закрыть рот, держать закрытым под счет от 1 до 5. Повторить упражнение 6—7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8" name="Рисунок 7" descr="Screenshot_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3116"/>
            <a:ext cx="4643470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85720" y="5000636"/>
            <a:ext cx="842968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согнуть пальцы в нижних и средних фалангах, опустить кончики пальцев вниз. На счет «два» — вернуть пальцы и кисть в исходное положение, удерживать под счет от 1 до 5. Выполнять упражнение 6—7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28572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«Катушка»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000108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язык в нижнем положении. </a:t>
            </a:r>
          </a:p>
        </p:txBody>
      </p:sp>
      <p:pic>
        <p:nvPicPr>
          <p:cNvPr id="5" name="Рисунок 4" descr="Screenshot_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3116"/>
            <a:ext cx="4357718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72066" y="1643050"/>
            <a:ext cx="35719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упереть кончик языка в основания нижних зубов и «выкатить» широкий язык вперед изо рта. На счет «два» убрать язык вглубь рта. Выполнять упражнение под счет от 1 до 10. Затем закрыть рот, держать закрытым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282" y="5000636"/>
            <a:ext cx="857256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пальца полусогнуты в средних и нижних фалангах,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подогнуть пальцы руки, слегка наклонив кисть вниз. На счет «два» вернуть кисть в исходное положение. Выполнять под счет от 1 до 10, затем вернуть в исходное положение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4500570"/>
            <a:ext cx="91440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0004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latin typeface="a_AlternaSw" pitchFamily="34" charset="-52"/>
              </a:rPr>
              <a:t>Статические упражнения</a:t>
            </a:r>
            <a:endParaRPr lang="ru-RU" sz="40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214554"/>
            <a:ext cx="82153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Franklin Gothic Medium Cond" pitchFamily="34" charset="0"/>
              </a:rPr>
              <a:t>1</a:t>
            </a:r>
            <a:r>
              <a:rPr lang="ru-RU" sz="2400" dirty="0" smtClean="0">
                <a:latin typeface="Franklin Gothic Medium Cond" pitchFamily="34" charset="0"/>
              </a:rPr>
              <a:t>. Воспитание точности, четкости, плавности и устойчивости артикуляционных движений.</a:t>
            </a:r>
          </a:p>
          <a:p>
            <a:r>
              <a:rPr lang="ru-RU" sz="2400" dirty="0" smtClean="0">
                <a:latin typeface="Franklin Gothic Medium Cond" pitchFamily="34" charset="0"/>
              </a:rPr>
              <a:t>2. Развитие координации движений кистей рук, мелкой моторики пальцев рук.</a:t>
            </a:r>
          </a:p>
          <a:p>
            <a:r>
              <a:rPr lang="ru-RU" sz="2400" dirty="0" smtClean="0">
                <a:latin typeface="Franklin Gothic Medium Cond" pitchFamily="34" charset="0"/>
              </a:rPr>
              <a:t>3. Активизация интеллектуальной деятельности ребенка: развитие памяти, произвольного внимания, зрительного и слухового восприятия.</a:t>
            </a:r>
          </a:p>
          <a:p>
            <a:r>
              <a:rPr lang="ru-RU" sz="2400" dirty="0" smtClean="0">
                <a:latin typeface="Franklin Gothic Medium Cond" pitchFamily="34" charset="0"/>
              </a:rPr>
              <a:t>4. Формирование межполушарной взаимосвязи.</a:t>
            </a:r>
          </a:p>
          <a:p>
            <a:r>
              <a:rPr lang="ru-RU" sz="2400" dirty="0" smtClean="0">
                <a:latin typeface="Franklin Gothic Medium Cond" pitchFamily="34" charset="0"/>
              </a:rPr>
              <a:t>5. Формирование умения действовать по словесным инструкциям.</a:t>
            </a:r>
            <a:endParaRPr lang="ru-RU" sz="2400" dirty="0">
              <a:latin typeface="Franklin Gothic Medium Con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428736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Цели: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21429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«Качели»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857232"/>
            <a:ext cx="7786742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учить выполнять точные и ритмичные движения языком.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6" name="Рисунок 5" descr="Screenshot_1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00240"/>
            <a:ext cx="4572032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072066" y="1500174"/>
            <a:ext cx="407193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упереть язык в альвеолы за верхними передними зубами. На счет «два» опустить язык вниз к альвеолам за нижними передними зубами. Выполнять упражнение под счет от 1 до 10, поочередно касаться бугорков за верхними и за нижними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передними зубами, слегка упираясь в них. Затем закрыть рот, держать закрытым под счет от 1 до 5. Повторить упражнение 5—6 раз.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14282" y="4857760"/>
            <a:ext cx="86439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поднять сомкнутые пальцы вверх, на счет «два» опустить ладонь вниз. Выполнять упражнение под счет от 1 до 10, затем вернуть в исходное положение и удерживать от 1 до 5. </a:t>
            </a: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Повторить 5—6</a:t>
            </a:r>
            <a:r>
              <a:rPr lang="ru-RU" sz="1600" dirty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214290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«Часики»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071546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dirty="0">
                <a:latin typeface="Franklin Gothic Medium Cond" pitchFamily="34" charset="0"/>
              </a:rPr>
              <a:t>выработать умение чередовать точные движения языка</a:t>
            </a:r>
            <a:r>
              <a:rPr lang="ru-RU" dirty="0"/>
              <a:t>.</a:t>
            </a:r>
          </a:p>
        </p:txBody>
      </p:sp>
      <p:pic>
        <p:nvPicPr>
          <p:cNvPr id="9" name="Рисунок 8" descr="Screenshot_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857364"/>
            <a:ext cx="4000528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500562" y="1785926"/>
            <a:ext cx="4429156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высунуть кончик языка изо рта и коснуться левого угла рта. На счет «два» коснуться кончиком языка правого угла рта.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Выполнятъ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упражнение под счет от 1 до 10, по­очередно касаясь левого и правого углов рта. Затем закрыть рот, удерживать под счет от 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14282" y="4929198"/>
            <a:ext cx="82868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повернуть кисть влево, на счет «два» повернуть вправо . Выполнять под счет от 1 до 10, затем вернуть в исходное положение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71604" y="285728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«Блинчики»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14282" y="928670"/>
            <a:ext cx="8286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удерживать широкий язык,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выполнятъ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массаж языка.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7" name="Рисунок 6" descr="Screenshot_1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928802"/>
            <a:ext cx="4500594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5214942" y="1500174"/>
            <a:ext cx="3429024" cy="3426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На счет «один» улыбнуться, открыть рот, высунуть широкий рас­слабленный язык изо рта и положить на нижнюю губу, покусы­вать язык зубами и произносить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пя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 —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пя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 —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пя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 —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пя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» под счет от 1 до 10. Затем закрыть рот, держать закрытым под счет от 1 до 5. Повторить упражнение 4—5 раз.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85720" y="4929198"/>
            <a:ext cx="850112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кисти рук расположены, как при хлопке, ладонями друг к другу.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«один», «два», «три», «четыре» и т. д. (от 1 до 10 раз) выполняется хлопок ладонями.   Затем вернуть ладони в исходное положение и удерживать под счет от 1 до 5. Повторить упражнение 4—5 раз.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285728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«Расческа»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928670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Цепь: </a:t>
            </a:r>
            <a:r>
              <a:rPr lang="ru-RU" sz="2000" dirty="0">
                <a:latin typeface="Franklin Gothic Medium Cond" pitchFamily="34" charset="0"/>
              </a:rPr>
              <a:t>учить удерживать язык широким и расслабленным</a:t>
            </a:r>
            <a:r>
              <a:rPr lang="ru-RU" sz="2000" dirty="0"/>
              <a:t>. </a:t>
            </a:r>
          </a:p>
        </p:txBody>
      </p:sp>
      <p:pic>
        <p:nvPicPr>
          <p:cNvPr id="6" name="Рисунок 5" descr="Screenshot_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00240"/>
            <a:ext cx="4500594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5214942" y="1643050"/>
            <a:ext cx="364333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Описание артикуляционного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упражнения: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1600" dirty="0" smtClean="0">
                <a:latin typeface="Franklin Gothic Medium Cond" pitchFamily="34" charset="0"/>
              </a:rPr>
              <a:t>Исходное </a:t>
            </a:r>
            <a:r>
              <a:rPr lang="ru-RU" sz="1600" dirty="0">
                <a:latin typeface="Franklin Gothic Medium Cond" pitchFamily="34" charset="0"/>
              </a:rPr>
              <a:t>положение — сидя на стуле перед зеркалом, голова держится прямо, рот закрыт. На счет «один» улыбнуться, открыть рот, положить широкий язык на нижнюю губу. Закусить язык верхними зубами и протягивать между зубами вглубь рта под счет от 1 до 10. Затем закрыть рот, держать закрытым под счет от 1 до 5. Повторить упражнение 5—6 раз. </a:t>
            </a: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42844" y="4857760"/>
            <a:ext cx="88583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левая рука расположена вверх ладонью, пальцы правой руки согнуты и расположены на пальцах другой руки. Кисти рук находятся горизонтально на уровне солнечного сплетения.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провести пальцами ведущей руки по пальцам и ладони другой руки до запястья, затем вернуть в исходное положение. На счет «два» выполнить аналогичное движение. Выполнять упражнение под счет от 1 до 10, затем вернуть в исходное положение и удерживать под счет от 1 до 5. Повторить 5—6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66" y="214290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«Гармошка»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928670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язык в верхнем положении. </a:t>
            </a:r>
          </a:p>
        </p:txBody>
      </p:sp>
      <p:pic>
        <p:nvPicPr>
          <p:cNvPr id="7" name="Рисунок 6" descr="Screenshot_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928802"/>
            <a:ext cx="4143404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4643438" y="1571612"/>
            <a:ext cx="42148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Описание артикуляционного упражнения:</a:t>
            </a:r>
          </a:p>
          <a:p>
            <a:r>
              <a:rPr lang="ru-RU" sz="1600" dirty="0" smtClean="0">
                <a:latin typeface="Franklin Gothic Medium Cond" pitchFamily="34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r>
              <a:rPr lang="ru-RU" sz="1600" dirty="0" smtClean="0">
                <a:latin typeface="Franklin Gothic Medium Cond" pitchFamily="34" charset="0"/>
              </a:rPr>
              <a:t>На счет «один» улыбнуться, широко открыть рот, щелкнуть языком и присосать к небу. На счет «два», «три», «четыре», «пять», «шесть» опускать и поднимать нижнюю челюсть, не отрывая язык от неба. При этом рот открыт, язык не опускается. Удерживать в таком положении под счет от 1 до 6. Затем закрыть рот, держать закрытым под счет от 1 до 5. Повторить упражнение 4—5 раз.</a:t>
            </a:r>
          </a:p>
          <a:p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42844" y="4714884"/>
            <a:ext cx="88583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все пальцы сомкнуты и согнуты в нижних фалангах в форме «ковшика»,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Под счет от 1 до 6 по очереди выпрямлять и сгибать пальцы в такт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артикуляционным движениям. Затем вернуть в исходное положение и удерживать под счет от 1 до 5. Повторить упражнение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214290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«Лошадка»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ритмично щелкать языком, тренировать подъязычную связку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7" name="Рисунок 6" descr="Screenshot_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2857520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214810" y="1714488"/>
            <a:ext cx="4429156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присосать язык к небу. Под счет от 1 да 10 ритмично и сильно щелкать языком. Затем закрыть рот, держать закрытым под счет от 1 до 5. Повторить упражнение 6—7 раз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428596" y="4643446"/>
            <a:ext cx="821537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пальца сомкнуты с большим пальцем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Под счет от 1 до 10 по очереди смыкать и размыкать 4 пальца с большим пальцем руки, при этом пальцы остаются согнутыми в нижних фалангах. Затем вернуть в исходное положение и удерживать под счет от 1 до 5. Повторить упражнение 6—7 раз.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57356" y="285728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«Индюк»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071546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выработать умение производить движения языком по верхней губе. </a:t>
            </a:r>
          </a:p>
        </p:txBody>
      </p:sp>
      <p:pic>
        <p:nvPicPr>
          <p:cNvPr id="6" name="Рисунок 5" descr="Screenshot_1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857364"/>
            <a:ext cx="3143272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143372" y="1643050"/>
            <a:ext cx="450059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0047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004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положение—сидя на стуле перед зеркалом, голова держится прямо, рот закрыт.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улыбнуться, открыть рот, высунуть язык, поднять к верхней губе и загнуть вверх. Двигать языком по губе вперед— назад и произносить при этом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бл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бл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бл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бл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».. Выполнять под счет от 1 до 10. Затем закрыть рот, держать закрытым под счет от 1 до 5. Повторить упражнение 4— 5 раз.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57158" y="4929198"/>
            <a:ext cx="835824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ладонь направлена вверх, пальцы полусогнуты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Под счет от 1 до 10 сгибать пальцы в верхних и средних фалангах, выполняя хватательные движения. Затем вернуть в исходное положение и удерживать под счет от 1 до 5. Повторить упражнение 4—5 раз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00232" y="214290"/>
            <a:ext cx="62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«Маляр»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857232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</a:t>
            </a:r>
            <a:r>
              <a:rPr lang="ru-RU" sz="2000" dirty="0">
                <a:latin typeface="Franklin Gothic Medium Cond" pitchFamily="34" charset="0"/>
              </a:rPr>
              <a:t>учить выполнять плавные движения языком, тренировать подъязычную связку</a:t>
            </a:r>
          </a:p>
        </p:txBody>
      </p:sp>
      <p:pic>
        <p:nvPicPr>
          <p:cNvPr id="6" name="Рисунок 5" descr="Screenshot_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00240"/>
            <a:ext cx="3929090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43438" y="1357298"/>
            <a:ext cx="4071966" cy="348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На счет «один» широко открыть рот, кончиком языка упереться в альвеолы за верхними передними зубами. На счет «два» немного продвинуть язык по небу в направлении от зубов к горлу. Проводить языком по небу под счет от 1 до 4. На счет «пять» — вернуть язык в исходное положение. Затем закрыть рот, держать закрытым под счет от 1 до 5. Повторить упражнение 4—5 раз.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42844" y="4929198"/>
            <a:ext cx="871543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ладонь направлена вверх, пальцы полусогнуты.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«один», «два», «три», «четыре» двигать полусогнутыми пальцами по направлению к запястью. На счет «пять» пальцы кисти возвращаются в исходное положение, удерживать под счет от 1 до 5. Повторить упражнение 4—5 раз.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7224" y="21429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«Язычок на прогулке»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928670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2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поднимать язык вверх, опускать вниз, выполнять движения в стороны.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6" name="Рисунок 5" descr="Screenshot_2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14488"/>
            <a:ext cx="3429024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429124" y="1643050"/>
            <a:ext cx="421484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2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</a:t>
            </a:r>
            <a:r>
              <a:rPr lang="ru-RU" b="1" dirty="0" smtClean="0"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92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улыбнуться, открыть рот, высунуть язык изо рта и поднять вверх. На счет «два» опустить язык вниз, на счет «три» повернуть к левому углу рта, на счет «четыре» повернуть к правому углу рта. Выполнять перекрестные движения языком 4 раза подряд, затем закрыть рот, держать закрытым под счет от 1 до 5. Повторить 5—6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85720" y="4786322"/>
            <a:ext cx="842968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2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192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опущена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92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поднять кисть вверх, на счет «два» опустить вниз, на счет «три» повернуть влево , затем на счет «четыре» повернуть вправо. Выполнять перекрестные движения кистью 4 раза подряд, затем вернуть в исходное положение и удерживать под счет от 1 до 5. Повторить 5—6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5852" y="1643050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C000"/>
                </a:solidFill>
                <a:latin typeface="a_AlternaSw" pitchFamily="34" charset="-52"/>
              </a:rPr>
              <a:t>Спасибо за внимание!</a:t>
            </a:r>
            <a:endParaRPr lang="ru-RU" sz="54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1000108"/>
            <a:ext cx="7786742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1409235063_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86256"/>
            <a:ext cx="8572560" cy="20263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728" y="214290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 : «</a:t>
            </a:r>
            <a:r>
              <a:rPr lang="ru-RU" sz="3600" dirty="0" err="1" smtClean="0">
                <a:solidFill>
                  <a:srgbClr val="FFC000"/>
                </a:solidFill>
                <a:latin typeface="a_AlternaSw" pitchFamily="34" charset="-52"/>
              </a:rPr>
              <a:t>Бегемотик</a:t>
            </a:r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000109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открытый рот в течение нескольких </a:t>
            </a:r>
            <a:r>
              <a:rPr lang="ru-RU" sz="2000" dirty="0" smtClean="0">
                <a:latin typeface="Franklin Gothic Medium Cond" pitchFamily="34" charset="0"/>
              </a:rPr>
              <a:t>секунд.</a:t>
            </a:r>
            <a:endParaRPr lang="ru-RU" sz="2000" dirty="0">
              <a:latin typeface="Franklin Gothic Medium Cond" pitchFamily="34" charset="0"/>
            </a:endParaRPr>
          </a:p>
        </p:txBody>
      </p:sp>
      <p:pic>
        <p:nvPicPr>
          <p:cNvPr id="7" name="Рисунок 6" descr="Screenshot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00240"/>
            <a:ext cx="264320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Screenshot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000240"/>
            <a:ext cx="2571768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500694" y="1571613"/>
            <a:ext cx="35004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Описание артикуляционного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   упражнения: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</a:endParaRPr>
          </a:p>
          <a:p>
            <a:r>
              <a:rPr lang="ru-RU" sz="1600" dirty="0">
                <a:latin typeface="Franklin Gothic Medium Cond" pitchFamily="34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r>
              <a:rPr lang="ru-RU" sz="1600" dirty="0">
                <a:latin typeface="Franklin Gothic Medium Cond" pitchFamily="34" charset="0"/>
              </a:rPr>
              <a:t>На счет «один» открыть рот на расстояние ширины 2—3 пальцев, при этом язык должен свободно лежать во рту, кончик находится у нижних зубов. Удерживать рот в таком положении под счет от 1 до 10. Затем закрыть рот, держать закрытым под счет от 1 до 5. </a:t>
            </a:r>
            <a:r>
              <a:rPr lang="ru-RU" sz="1600" dirty="0" smtClean="0">
                <a:latin typeface="Franklin Gothic Medium Cond" pitchFamily="34" charset="0"/>
              </a:rPr>
              <a:t>Повторить 5 </a:t>
            </a:r>
            <a:r>
              <a:rPr lang="ru-RU" sz="1600" dirty="0">
                <a:latin typeface="Franklin Gothic Medium Cond" pitchFamily="34" charset="0"/>
              </a:rPr>
              <a:t>раз.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42844" y="5000636"/>
            <a:ext cx="821537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_AlternaSw" pitchFamily="34" charset="-52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писание движений кисти и пальцев руки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a_AlternaSw" pitchFamily="34" charset="-52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_AlternaSw" pitchFamily="34" charset="-52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    пальца сомкнуты   с большим пальцем и согнуты в нижних фалангах,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большой палец опускается вниз, 4 сомкнутых пальца поднимаются вверх.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Удерживать кисть в таком положении под счет от 1 до 10, затем вернуть в исходное положение и удержи­вать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4572008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Franklin Gothic Medium Cond" pitchFamily="34" charset="0"/>
              </a:rPr>
              <a:t>Рис 1а</a:t>
            </a:r>
            <a:endParaRPr lang="ru-RU" sz="1400" dirty="0">
              <a:latin typeface="Franklin Gothic Medium Con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744" y="4572008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Franklin Gothic Medium Cond" pitchFamily="34" charset="0"/>
              </a:rPr>
              <a:t>Рис. 1б</a:t>
            </a:r>
            <a:endParaRPr lang="ru-RU" sz="1400" dirty="0"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71604" y="21429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«Лягушка»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1000108"/>
            <a:ext cx="8929718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удерживать губы в улыбке в течение нескольких секунд.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072066" y="1571612"/>
            <a:ext cx="350046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закрыт, губы сомкнуты.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улыбнуться, зубы не обнажать. Удерживать губы в таком положении под счет от 1 до 10. Затем вернуть губы в исходное положение и удерживать под счет от 1 до 5.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9" name="Рисунок 8" descr="Screenshot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28802"/>
            <a:ext cx="414340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57158" y="4786322"/>
            <a:ext cx="8429684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немного прогнуть ладонь в нижних фалангах, пальцы слегка направить вверх . Удерживать кисть в таком положении под счет от 1 до 10, затем вернуть в исходное положение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01613" y="16224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14480" y="357166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«Хоботок»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1000108"/>
            <a:ext cx="8572560" cy="7386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55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выработать умение вытягивать губы вперед, удерживать в таком положении несколько секунд.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929190" y="1928802"/>
            <a:ext cx="371477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Исходное положение — сидя на стуле перед зеркалом, голова держится прямо, рот закрыт. На счет «один» вытянуть сомкнутые губы вперед. Удерживать «хоботок» под счет от 1 до 10. Затем вернуть губы в исходное положение, удерживать под счет от 1 до 5. Повторить 4—5 раз.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2844" y="5072074"/>
            <a:ext cx="86439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51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</a:p>
          <a:p>
            <a:pPr marL="0" marR="0" lvl="0" indent="1651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1651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согнуть в нижних фалангах 4 пальца и сомкнуть с большим пальцем руки. Удерживать кисть в таком положении под счет от 1 до 10, затем вернуть в исходное положение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13" name="Рисунок 12" descr="Screenshot_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00240"/>
            <a:ext cx="4071966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21429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«Трубочка»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1000108"/>
            <a:ext cx="8429684" cy="7386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учить вытягивать губы вперед трубочкой и удерживать в таком положении несколько секунд.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pic>
        <p:nvPicPr>
          <p:cNvPr id="6" name="Рисунок 5" descr="Screenshot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400052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143504" y="1928802"/>
            <a:ext cx="3500462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 На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счет «один» округлить губы и вытянуть вперед трубочкой. Удерживать под счет от 1 до 10. Затем вернуться в исходное положение, удерживать под счет от 1 до 5. Повторить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4—5 раз.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85720" y="4929198"/>
            <a:ext cx="850112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согнуть пальцы в нижних фалангах, немного приблизить 4 сомкнутых пальца к большому пальцу . Удерживать в таком положении, не смыкая с большим пальцем, под счет от 1 до 10, затем вернуть в исходное положение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5852" y="14285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«Заборчик»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выработать умение длительно удерживать сомкнутые челюсти. </a:t>
            </a:r>
          </a:p>
        </p:txBody>
      </p:sp>
      <p:pic>
        <p:nvPicPr>
          <p:cNvPr id="5" name="Рисунок 4" descr="Screenshot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3714776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43438" y="1643050"/>
            <a:ext cx="400052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артикуляционного упражнения: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сидя на стуле перед зеркалом, голова держится прямо, рот закрыт.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</a:rPr>
              <a:t>На счет «один» улыбнуться, обнажить сомкнутые зубы. Удерживать челюсти и губы в таком положении под счет от 1 до 10. Затем вернуть губы в исходное положение и удерживать под счет от 1 до 5. Повторить 4—5 раз.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</a:rPr>
              <a:t>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14282" y="4786322"/>
            <a:ext cx="8501122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4 пальца согнуты в нижних фалангах и сомкнуты с большим пальцем, ладонь направлена вниз.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пальцы немного сгибаются в области средних фаланг, приподнимаются над большим пальцем и расходятся в стороны, кончики пальцев опускаются вниз. Удерживать кисть в таком положении под счет от 1 до 10, затем вернуть в исходное положение и удерживать под счет от 1 до 5. Повторить 4—5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66" y="21429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«Лопатка»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000108"/>
            <a:ext cx="8501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Цель: </a:t>
            </a:r>
            <a:r>
              <a:rPr lang="ru-RU" sz="2000" dirty="0">
                <a:latin typeface="Franklin Gothic Medium Cond" pitchFamily="34" charset="0"/>
              </a:rPr>
              <a:t>выработать умение удерживать язык вне рта широким и расслабленным.</a:t>
            </a:r>
          </a:p>
        </p:txBody>
      </p:sp>
      <p:pic>
        <p:nvPicPr>
          <p:cNvPr id="25601" name="Рисунок 7" descr="G:\DCIM\101_PANA\P1010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378621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643438" y="1714488"/>
            <a:ext cx="45005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Описание артикуляционного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упражнения: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</a:endParaRPr>
          </a:p>
          <a:p>
            <a:r>
              <a:rPr lang="ru-RU" dirty="0" smtClean="0">
                <a:latin typeface="Franklin Gothic Medium Cond" pitchFamily="34" charset="0"/>
              </a:rPr>
              <a:t>Исходное </a:t>
            </a:r>
            <a:r>
              <a:rPr lang="ru-RU" dirty="0">
                <a:latin typeface="Franklin Gothic Medium Cond" pitchFamily="34" charset="0"/>
              </a:rPr>
              <a:t>положение — сидя на стуле перед зеркалом, голова держится прямо, рот закрыт.</a:t>
            </a:r>
          </a:p>
          <a:p>
            <a:r>
              <a:rPr lang="ru-RU" dirty="0">
                <a:latin typeface="Franklin Gothic Medium Cond" pitchFamily="34" charset="0"/>
              </a:rPr>
              <a:t>На счет «один» улыбнуться, открыть рот. Высунуть изо рта и положить на нижнюю губу широкий расслабленный язык. Удерживать язык в таком положении под счет от 1 до 10. Затем вернуть язык и губы в исходное положение и удерживать под счет от 1 до 5. Повторить 5—6 раз.</a:t>
            </a:r>
          </a:p>
          <a:p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5720" y="4786322"/>
            <a:ext cx="857256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кисть руки с сомкнутыми пальцами опустить вниз и удерживать в таком положении под счет от 1 до 10, затем вернуть в исходное положение и удерживать под счет от 1 до 5. По­вторить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5—6 раз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85918" y="142852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  <a:latin typeface="a_AlternaSw" pitchFamily="34" charset="-52"/>
              </a:rPr>
              <a:t>Упражнение: «Парус»</a:t>
            </a:r>
            <a:endParaRPr lang="ru-RU" sz="3600" dirty="0">
              <a:solidFill>
                <a:srgbClr val="FFC000"/>
              </a:solidFill>
              <a:latin typeface="a_AlternaSw" pitchFamily="34" charset="-52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857232"/>
            <a:ext cx="821537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учить удерживать кончик языка за верхними зубами.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8" name="Рисунок 12" descr="G:\DCIM\101_PANA\P1010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64333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4500562" y="1428736"/>
            <a:ext cx="4500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Описание артикуляционного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 Cond" pitchFamily="34" charset="0"/>
              </a:rPr>
              <a:t>упражнения: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Medium Cond" pitchFamily="34" charset="0"/>
            </a:endParaRPr>
          </a:p>
          <a:p>
            <a:r>
              <a:rPr lang="ru-RU" dirty="0">
                <a:latin typeface="Franklin Gothic Medium Cond" pitchFamily="34" charset="0"/>
              </a:rPr>
              <a:t>Исходное положение — сидя на стуле перед зеркалом, голова держится прямо, рот закрыт.</a:t>
            </a:r>
          </a:p>
          <a:p>
            <a:r>
              <a:rPr lang="ru-RU" dirty="0">
                <a:latin typeface="Franklin Gothic Medium Cond" pitchFamily="34" charset="0"/>
              </a:rPr>
              <a:t>На счет «один» улыбнуться, открыть рот, поднять язык за верхние передние зубы и упереть в альвеолы. Удерживать язык в таком положении под счет от 1 до 10. Затем вернуться в исходное положение, закрыть рот и удерживать под счет от 1 до 5</a:t>
            </a:r>
            <a:r>
              <a:rPr lang="ru-RU" dirty="0" smtClean="0">
                <a:latin typeface="Franklin Gothic Medium Cond" pitchFamily="34" charset="0"/>
              </a:rPr>
              <a:t>.</a:t>
            </a:r>
          </a:p>
          <a:p>
            <a:r>
              <a:rPr lang="ru-RU" dirty="0" smtClean="0">
                <a:latin typeface="Franklin Gothic Medium Cond" pitchFamily="34" charset="0"/>
              </a:rPr>
              <a:t> </a:t>
            </a:r>
            <a:r>
              <a:rPr lang="ru-RU" dirty="0">
                <a:latin typeface="Franklin Gothic Medium Cond" pitchFamily="34" charset="0"/>
              </a:rPr>
              <a:t>Повторить 5—6 раз.</a:t>
            </a:r>
          </a:p>
          <a:p>
            <a:endParaRPr lang="ru-RU" dirty="0">
              <a:latin typeface="Franklin Gothic Medium Cond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85720" y="4714883"/>
            <a:ext cx="842968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Описание движений кисти и пальцев руки: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Исходное положение — кисть руки находится горизонтально на уровне солнечного сплетения, пальцы выпрямлены и сомкнуты, ладонь слегка расслаблена, направлена вниз.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На счет «один» кисть руки с сомкнутыми пальцами поднять вверх и немного выгнуть, удерживать под счет от 1 до 10, затем вернуть в исходное положение и удерживать под счет от 1 до 5. Повторить 5—6 раз.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4638</Words>
  <Application>Microsoft Office PowerPoint</Application>
  <PresentationFormat>Экран (4:3)</PresentationFormat>
  <Paragraphs>215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Вячеслав</dc:creator>
  <cp:lastModifiedBy>0</cp:lastModifiedBy>
  <cp:revision>32</cp:revision>
  <dcterms:created xsi:type="dcterms:W3CDTF">2015-08-06T11:48:00Z</dcterms:created>
  <dcterms:modified xsi:type="dcterms:W3CDTF">2019-11-18T14:50:16Z</dcterms:modified>
</cp:coreProperties>
</file>