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9" r:id="rId3"/>
    <p:sldId id="260" r:id="rId4"/>
    <p:sldId id="268" r:id="rId5"/>
    <p:sldId id="269" r:id="rId6"/>
    <p:sldId id="261" r:id="rId7"/>
    <p:sldId id="262" r:id="rId8"/>
    <p:sldId id="263" r:id="rId9"/>
    <p:sldId id="264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 hp" initials="uh" lastIdx="1" clrIdx="0">
    <p:extLst>
      <p:ext uri="{19B8F6BF-5375-455C-9EA6-DF929625EA0E}">
        <p15:presenceInfo xmlns:p15="http://schemas.microsoft.com/office/powerpoint/2012/main" userId="129a12b15bf5d6e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84F49A-818D-4337-AA65-AA48AD4FBB0E}"/>
              </a:ext>
            </a:extLst>
          </p:cNvPr>
          <p:cNvSpPr/>
          <p:nvPr/>
        </p:nvSpPr>
        <p:spPr>
          <a:xfrm>
            <a:off x="3048000" y="0"/>
            <a:ext cx="6096000" cy="62170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МАОУ «Гимназия «Логос»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Проект:</a:t>
            </a:r>
          </a:p>
          <a:p>
            <a:r>
              <a:rPr lang="ru-RU" sz="1400" dirty="0"/>
              <a:t>        </a:t>
            </a:r>
          </a:p>
          <a:p>
            <a:r>
              <a:rPr lang="ru-RU" sz="2000" dirty="0"/>
              <a:t>     «Античные образы в лирике </a:t>
            </a:r>
            <a:r>
              <a:rPr lang="ru-RU" sz="2000" dirty="0" err="1"/>
              <a:t>А.С.Пушкина</a:t>
            </a:r>
            <a:r>
              <a:rPr lang="ru-RU" sz="2000" dirty="0"/>
              <a:t>»</a:t>
            </a:r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Тип проекта: исследовательский</a:t>
            </a:r>
          </a:p>
          <a:p>
            <a:r>
              <a:rPr lang="ru-RU" sz="1400" dirty="0"/>
              <a:t>Срок реализации проекта: долгосрочный</a:t>
            </a:r>
          </a:p>
          <a:p>
            <a:endParaRPr lang="ru-RU" sz="1400" dirty="0"/>
          </a:p>
          <a:p>
            <a:endParaRPr lang="ru-RU" sz="1400" dirty="0"/>
          </a:p>
          <a:p>
            <a:endParaRPr lang="ru-RU" sz="1400" dirty="0"/>
          </a:p>
          <a:p>
            <a:r>
              <a:rPr lang="ru-RU" sz="1400" dirty="0"/>
              <a:t>Выполнила: Магомедова Камилла,</a:t>
            </a:r>
          </a:p>
          <a:p>
            <a:r>
              <a:rPr lang="ru-RU" sz="1400" dirty="0"/>
              <a:t> ученица 7 класса</a:t>
            </a:r>
          </a:p>
          <a:p>
            <a:r>
              <a:rPr lang="ru-RU" sz="1400" dirty="0"/>
              <a:t>Руководитель: Суворова Екатерина Александрова,</a:t>
            </a:r>
          </a:p>
          <a:p>
            <a:r>
              <a:rPr lang="ru-RU" sz="1400" dirty="0"/>
              <a:t>учитель русского языка и литературы</a:t>
            </a:r>
          </a:p>
          <a:p>
            <a:r>
              <a:rPr lang="ru-RU" sz="1400" dirty="0"/>
              <a:t>                                                                                 </a:t>
            </a:r>
          </a:p>
          <a:p>
            <a:r>
              <a:rPr lang="ru-RU" sz="1400" dirty="0"/>
              <a:t>                                                                                                       </a:t>
            </a:r>
          </a:p>
          <a:p>
            <a:r>
              <a:rPr lang="ru-RU" sz="1400" dirty="0"/>
              <a:t>                                                                                                               </a:t>
            </a:r>
          </a:p>
          <a:p>
            <a:r>
              <a:rPr lang="ru-RU" sz="1400" dirty="0"/>
              <a:t>                                                                                                                  </a:t>
            </a:r>
          </a:p>
          <a:p>
            <a:r>
              <a:rPr lang="ru-RU" sz="1400" dirty="0"/>
              <a:t>                                                        г. Чудово</a:t>
            </a:r>
          </a:p>
          <a:p>
            <a:r>
              <a:rPr lang="ru-RU" sz="1400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350123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43D4FD15-1231-4E5D-9833-4661556CF7E8}"/>
              </a:ext>
            </a:extLst>
          </p:cNvPr>
          <p:cNvSpPr/>
          <p:nvPr/>
        </p:nvSpPr>
        <p:spPr>
          <a:xfrm>
            <a:off x="3048000" y="1679139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Вывод.</a:t>
            </a:r>
          </a:p>
          <a:p>
            <a:r>
              <a:rPr lang="ru-RU" dirty="0"/>
              <a:t>Античные образы в лирике Пушкина играют далеко не последнюю роль. Без использования образов античной мифологии герои произведений великого поэта не обладали бы такой притягательной силой, которая делает их возвышенными и романтичными. Античность - одно из главных и постоянных слагаемых творчества Пушкина. Именно в античном искусстве Пушкин видел идеал гармонии, созвучия, соответствия и скульптурность изображения. Античность несла с собой идеал прекрасного человека, гармонического сочетания чувственного и духовного.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27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8D9EED9-D28E-4785-ACBB-D0D5AC3277EA}"/>
              </a:ext>
            </a:extLst>
          </p:cNvPr>
          <p:cNvSpPr/>
          <p:nvPr/>
        </p:nvSpPr>
        <p:spPr>
          <a:xfrm>
            <a:off x="3048000" y="172084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Заключение.</a:t>
            </a:r>
          </a:p>
          <a:p>
            <a:r>
              <a:rPr lang="ru-RU" dirty="0"/>
              <a:t>Я изучила образы в лирике Александра Сергеевича Пушкина, и узнала, что поэту удалось в той или иной степени выразить свои чувства в своих же произведениях через образы мифологических существ. Поставленные мною цели и задачи, полностью выполнены.</a:t>
            </a:r>
          </a:p>
          <a:p>
            <a:r>
              <a:rPr lang="ru-RU" dirty="0"/>
              <a:t>В дальнейшей своей работе над этой темой я хочу изучить творчество других поэтов, а также другие мифологические образы, используемые ими, ставя перед собой, возможно новые цели и задачи.</a:t>
            </a:r>
          </a:p>
          <a:p>
            <a:r>
              <a:rPr lang="ru-RU" dirty="0"/>
              <a:t>Результаты исследования могут быть использованы учителями литературы и истории при подготовке уроков.</a:t>
            </a:r>
          </a:p>
        </p:txBody>
      </p:sp>
    </p:spTree>
    <p:extLst>
      <p:ext uri="{BB962C8B-B14F-4D97-AF65-F5344CB8AC3E}">
        <p14:creationId xmlns:p14="http://schemas.microsoft.com/office/powerpoint/2010/main" val="671649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2B7F1B-0C18-4735-A3ED-98CBDD0F81FC}"/>
              </a:ext>
            </a:extLst>
          </p:cNvPr>
          <p:cNvSpPr/>
          <p:nvPr/>
        </p:nvSpPr>
        <p:spPr>
          <a:xfrm>
            <a:off x="3048000" y="474345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                                    Источники и литература.</a:t>
            </a:r>
          </a:p>
          <a:p>
            <a:r>
              <a:rPr lang="ru-RU" dirty="0"/>
              <a:t>А.С. Пушкин. Избранное. М. «Терра». 1996. </a:t>
            </a:r>
            <a:r>
              <a:rPr lang="ru-RU" dirty="0" err="1"/>
              <a:t>Г.Кнабе</a:t>
            </a:r>
            <a:r>
              <a:rPr lang="ru-RU" dirty="0"/>
              <a:t>. Годы перелома;</a:t>
            </a:r>
          </a:p>
          <a:p>
            <a:r>
              <a:rPr lang="ru-RU" dirty="0"/>
              <a:t>Литературный энциклопедический словарь. / Под общ. ред. В.М. Кожевникова, П.А. Николаева. - М.: Советская энциклопедия, 1987;</a:t>
            </a:r>
          </a:p>
          <a:p>
            <a:r>
              <a:rPr lang="ru-RU" dirty="0"/>
              <a:t>https://ru.wikipedia.org/wiki/%D0%90%D0%BD%D1%82%D0%B8%D1%87%D0%BD%D0%BE%D1%81%D1%82%D1%8C</a:t>
            </a:r>
          </a:p>
          <a:p>
            <a:r>
              <a:rPr lang="ru-RU" dirty="0"/>
              <a:t>https://histrf.ru/lichnosti/biografii/p/pushkin-alieksandr-sierghieievich</a:t>
            </a:r>
          </a:p>
          <a:p>
            <a:r>
              <a:rPr lang="ru-RU" dirty="0"/>
              <a:t>Кун Н.А. «Боги, дети богов». – М.: ОЛМА Медиа Групп, 2014;</a:t>
            </a:r>
          </a:p>
          <a:p>
            <a:r>
              <a:rPr lang="ru-RU" dirty="0"/>
              <a:t>«Е.А. Баратынский, Стихотворения и поэмы» - М.: изд-во «Художественная литература», 1971;</a:t>
            </a:r>
          </a:p>
          <a:p>
            <a:r>
              <a:rPr lang="ru-RU" dirty="0"/>
              <a:t>С.И. Ожегов «Толковый словарь русского языка»./ Под редакцией Л.Н. Скворцова. – М., изд-во Мир и образование, 2014;</a:t>
            </a:r>
          </a:p>
          <a:p>
            <a:r>
              <a:rPr lang="ru-RU" dirty="0"/>
              <a:t>Большой Энциклопедический словарь/ </a:t>
            </a:r>
            <a:r>
              <a:rPr lang="ru-RU" dirty="0" err="1"/>
              <a:t>Гл.ред</a:t>
            </a:r>
            <a:r>
              <a:rPr lang="ru-RU" dirty="0"/>
              <a:t>. </a:t>
            </a:r>
            <a:r>
              <a:rPr lang="ru-RU" dirty="0" err="1"/>
              <a:t>А.М.Прохоров</a:t>
            </a:r>
            <a:r>
              <a:rPr lang="ru-RU" dirty="0"/>
              <a:t>. – М., научное изд-во «Большая Российская Энциклопедия», 1998.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5893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FBD38C-D403-4F5D-93D0-4FA66210D203}"/>
              </a:ext>
            </a:extLst>
          </p:cNvPr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>                                    Актуальность</a:t>
            </a:r>
          </a:p>
          <a:p>
            <a:r>
              <a:rPr lang="ru-RU" dirty="0"/>
              <a:t>Античность актуальна в наши дни, потому что именно в ней следует искать истоки многих ценностей, которые составили впоследствии европейскую культуру. По словам </a:t>
            </a:r>
            <a:r>
              <a:rPr lang="ru-RU" dirty="0" err="1"/>
              <a:t>А.С.Пушкина</a:t>
            </a:r>
            <a:r>
              <a:rPr lang="ru-RU" dirty="0"/>
              <a:t> «каждый образованный европеец должен иметь достаточное понятие о бессмертных созданиях величавой древности» Всё, созданное Пушкиным до предела насыщенно античностью и историей, людьми и событиями, образами и картинами Древней Греции и, особенно, Рима.</a:t>
            </a:r>
          </a:p>
        </p:txBody>
      </p:sp>
    </p:spTree>
    <p:extLst>
      <p:ext uri="{BB962C8B-B14F-4D97-AF65-F5344CB8AC3E}">
        <p14:creationId xmlns:p14="http://schemas.microsoft.com/office/powerpoint/2010/main" val="202750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E963A1C6-31B3-4D5B-95A3-A1C03A297F68}"/>
              </a:ext>
            </a:extLst>
          </p:cNvPr>
          <p:cNvSpPr/>
          <p:nvPr/>
        </p:nvSpPr>
        <p:spPr>
          <a:xfrm>
            <a:off x="3048000" y="474345"/>
            <a:ext cx="6096000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Цель:</a:t>
            </a:r>
          </a:p>
          <a:p>
            <a:r>
              <a:rPr lang="ru-RU" dirty="0"/>
              <a:t>Изучение античных образов в лирике </a:t>
            </a:r>
            <a:r>
              <a:rPr lang="ru-RU" dirty="0" err="1"/>
              <a:t>А.С.Пушкина</a:t>
            </a:r>
            <a:r>
              <a:rPr lang="ru-RU" dirty="0"/>
              <a:t>.</a:t>
            </a:r>
          </a:p>
          <a:p>
            <a:r>
              <a:rPr lang="ru-RU" dirty="0"/>
              <a:t>Задачи:</a:t>
            </a:r>
          </a:p>
          <a:p>
            <a:r>
              <a:rPr lang="ru-RU" dirty="0"/>
              <a:t>1)	Изучить стихи Пушкина с точки зрения использования мифологических тем и сюжетов.</a:t>
            </a:r>
          </a:p>
          <a:p>
            <a:r>
              <a:rPr lang="ru-RU" dirty="0"/>
              <a:t>2)	Определить роль античных мифологических образов в характеристике пушкинских героев.</a:t>
            </a:r>
          </a:p>
          <a:p>
            <a:r>
              <a:rPr lang="ru-RU" dirty="0"/>
              <a:t>Объект исследования:</a:t>
            </a:r>
          </a:p>
          <a:p>
            <a:r>
              <a:rPr lang="ru-RU" dirty="0"/>
              <a:t>1) Лирика </a:t>
            </a:r>
            <a:r>
              <a:rPr lang="ru-RU" dirty="0" err="1"/>
              <a:t>А.С.Пушкина</a:t>
            </a:r>
            <a:endParaRPr lang="ru-RU" dirty="0"/>
          </a:p>
          <a:p>
            <a:r>
              <a:rPr lang="ru-RU" dirty="0"/>
              <a:t>Предмет исследования:</a:t>
            </a:r>
          </a:p>
          <a:p>
            <a:r>
              <a:rPr lang="ru-RU" dirty="0"/>
              <a:t>Образы античной мифологии.</a:t>
            </a:r>
          </a:p>
          <a:p>
            <a:r>
              <a:rPr lang="ru-RU" dirty="0"/>
              <a:t>Методы исследования:</a:t>
            </a:r>
          </a:p>
          <a:p>
            <a:r>
              <a:rPr lang="ru-RU" dirty="0"/>
              <a:t>1) изучение  критической литературой по данной теме.</a:t>
            </a:r>
          </a:p>
          <a:p>
            <a:r>
              <a:rPr lang="ru-RU" dirty="0"/>
              <a:t>2) анализ  литературоведческих источников.</a:t>
            </a:r>
          </a:p>
          <a:p>
            <a:r>
              <a:rPr lang="ru-RU" dirty="0"/>
              <a:t>3)  обобщение полученного материала.</a:t>
            </a:r>
          </a:p>
          <a:p>
            <a:r>
              <a:rPr lang="ru-RU" dirty="0"/>
              <a:t>Проектный продукт : Презентация «Античные образы в лирике </a:t>
            </a:r>
            <a:r>
              <a:rPr lang="ru-RU" dirty="0" err="1"/>
              <a:t>А.С.Пушкина</a:t>
            </a:r>
            <a:endParaRPr lang="ru-RU" dirty="0"/>
          </a:p>
          <a:p>
            <a:r>
              <a:rPr lang="ru-RU" dirty="0"/>
              <a:t>Гипотеза:   Пушкин учился не только на античных образцах: он изучал всех классиков мира, особенно западноевропейских. Но влияние античной поэзии на Пушкина было все же значительно и плодотворно. </a:t>
            </a:r>
          </a:p>
        </p:txBody>
      </p:sp>
    </p:spTree>
    <p:extLst>
      <p:ext uri="{BB962C8B-B14F-4D97-AF65-F5344CB8AC3E}">
        <p14:creationId xmlns:p14="http://schemas.microsoft.com/office/powerpoint/2010/main" val="2711706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2743F9-911C-4789-8DCF-B8BE60E33727}"/>
              </a:ext>
            </a:extLst>
          </p:cNvPr>
          <p:cNvSpPr/>
          <p:nvPr/>
        </p:nvSpPr>
        <p:spPr>
          <a:xfrm>
            <a:off x="3048000" y="282883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                                Античность.         </a:t>
            </a:r>
          </a:p>
          <a:p>
            <a:r>
              <a:rPr lang="ru-RU" dirty="0"/>
              <a:t>Античность (от лат. </a:t>
            </a:r>
            <a:r>
              <a:rPr lang="ru-RU" dirty="0" err="1"/>
              <a:t>antiquitas</a:t>
            </a:r>
            <a:r>
              <a:rPr lang="ru-RU" dirty="0"/>
              <a:t> «древность») — термин, означающий греко-римскую древность — цивилизацию Древней Греции и Древнего Рима во всём многообразии её исторических форм. </a:t>
            </a:r>
          </a:p>
        </p:txBody>
      </p:sp>
    </p:spTree>
    <p:extLst>
      <p:ext uri="{BB962C8B-B14F-4D97-AF65-F5344CB8AC3E}">
        <p14:creationId xmlns:p14="http://schemas.microsoft.com/office/powerpoint/2010/main" val="24794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B428E6C-2C70-4FD1-8611-7D099ACF2DED}"/>
              </a:ext>
            </a:extLst>
          </p:cNvPr>
          <p:cNvSpPr/>
          <p:nvPr/>
        </p:nvSpPr>
        <p:spPr>
          <a:xfrm>
            <a:off x="1190625" y="178532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                  Алесандр Сергеевич Пушкин.</a:t>
            </a:r>
          </a:p>
          <a:p>
            <a:r>
              <a:rPr lang="ru-RU" dirty="0"/>
              <a:t>А.С. Пушкин - 26 мая (6 июня)1799 Москва, 29 января (10 февраля) Санкт — Петербург, русский поэт, драматург и прозаик, заложивший основы русского реалистического направления, критик и теоретик литературы, историк, публицист; один из самых авторитетных литературных деятелей первой трети XIX века.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EBDC42-B798-4575-8700-D9B82477D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131" y="294412"/>
            <a:ext cx="4008969" cy="501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21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088B303-072E-4B98-9AC2-6E9D33AC6A75}"/>
              </a:ext>
            </a:extLst>
          </p:cNvPr>
          <p:cNvSpPr/>
          <p:nvPr/>
        </p:nvSpPr>
        <p:spPr>
          <a:xfrm>
            <a:off x="952500" y="155139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Нимфы — в древнегреческой мифологии олицетворение в виде девушек живых стихийных сил, </a:t>
            </a:r>
            <a:r>
              <a:rPr lang="ru-RU" dirty="0" err="1"/>
              <a:t>подмечавшихся</a:t>
            </a:r>
            <a:r>
              <a:rPr lang="ru-RU" dirty="0"/>
              <a:t> в журчании ручья, в росте деревьев, в дикой прелести гор и лесов.</a:t>
            </a:r>
          </a:p>
          <a:p>
            <a:r>
              <a:rPr lang="ru-RU" dirty="0"/>
              <a:t>В роще шорох утихает,</a:t>
            </a:r>
          </a:p>
          <a:p>
            <a:r>
              <a:rPr lang="ru-RU" dirty="0"/>
              <a:t>Все в прелестной тишине;</a:t>
            </a:r>
          </a:p>
          <a:p>
            <a:r>
              <a:rPr lang="ru-RU" dirty="0"/>
              <a:t>Нимфа далее ступает,</a:t>
            </a:r>
          </a:p>
          <a:p>
            <a:r>
              <a:rPr lang="ru-RU" dirty="0"/>
              <a:t>Робкой вверившись волне.</a:t>
            </a:r>
          </a:p>
          <a:p>
            <a:r>
              <a:rPr lang="ru-RU" dirty="0"/>
              <a:t>[«</a:t>
            </a:r>
            <a:r>
              <a:rPr lang="ru-RU" dirty="0" err="1"/>
              <a:t>Леда</a:t>
            </a:r>
            <a:r>
              <a:rPr lang="ru-RU" dirty="0"/>
              <a:t> (Кантата)» </a:t>
            </a:r>
            <a:r>
              <a:rPr lang="ru-RU" dirty="0" err="1"/>
              <a:t>А.С.Пушкин</a:t>
            </a:r>
            <a:r>
              <a:rPr lang="ru-RU" dirty="0"/>
              <a:t>]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31B660F-3BB4-463F-BCBE-0CA74F8A1129}"/>
              </a:ext>
            </a:extLst>
          </p:cNvPr>
          <p:cNvSpPr/>
          <p:nvPr/>
        </p:nvSpPr>
        <p:spPr>
          <a:xfrm>
            <a:off x="5467350" y="382226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/>
              <a:t>Древний Рим — одна из ведущих цивилизаций Древнего мира и античности, получила своё название по главному городу, в свою очередь названному в честь легендарного основателя Ромула.</a:t>
            </a:r>
          </a:p>
          <a:p>
            <a:pPr algn="r"/>
            <a:r>
              <a:rPr lang="ru-RU" dirty="0"/>
              <a:t>Исчезнет Рим; его покроет мрак глубокий;</a:t>
            </a:r>
          </a:p>
          <a:p>
            <a:pPr algn="r"/>
            <a:r>
              <a:rPr lang="ru-RU" dirty="0"/>
              <a:t>И путник, устремив на груды камней око,</a:t>
            </a:r>
          </a:p>
          <a:p>
            <a:pPr algn="r"/>
            <a:r>
              <a:rPr lang="ru-RU" dirty="0" err="1"/>
              <a:t>Речет</a:t>
            </a:r>
            <a:r>
              <a:rPr lang="ru-RU" dirty="0"/>
              <a:t>, задумавшись, в мечтаньях углублен:</a:t>
            </a:r>
          </a:p>
          <a:p>
            <a:pPr algn="r"/>
            <a:r>
              <a:rPr lang="ru-RU" dirty="0"/>
              <a:t>"Свободой Рим возрос – </a:t>
            </a:r>
            <a:r>
              <a:rPr lang="ru-RU" dirty="0" err="1"/>
              <a:t>арабством</a:t>
            </a:r>
            <a:r>
              <a:rPr lang="ru-RU" dirty="0"/>
              <a:t> погублен".</a:t>
            </a:r>
          </a:p>
          <a:p>
            <a:pPr algn="r"/>
            <a:r>
              <a:rPr lang="ru-RU" dirty="0"/>
              <a:t>[«</a:t>
            </a:r>
            <a:r>
              <a:rPr lang="ru-RU" dirty="0" err="1"/>
              <a:t>Лицинию</a:t>
            </a:r>
            <a:r>
              <a:rPr lang="ru-RU" dirty="0"/>
              <a:t>» </a:t>
            </a:r>
            <a:r>
              <a:rPr lang="ru-RU" dirty="0" err="1"/>
              <a:t>А.С.Пушкин</a:t>
            </a:r>
            <a:r>
              <a:rPr lang="ru-RU" dirty="0"/>
              <a:t>]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A1C4360-086C-48FD-8F66-5971FD374E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6200" y="107514"/>
            <a:ext cx="3543300" cy="2657475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E67F3B7-B8F8-4A2A-BBE0-3422B5DB0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00" y="3611765"/>
            <a:ext cx="4067175" cy="300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54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071A2EA-308C-48EE-B5CD-7F790F299563}"/>
              </a:ext>
            </a:extLst>
          </p:cNvPr>
          <p:cNvSpPr/>
          <p:nvPr/>
        </p:nvSpPr>
        <p:spPr>
          <a:xfrm>
            <a:off x="695325" y="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Икар — в древнегреческой мифологии сын Дедала и рабыни </a:t>
            </a:r>
            <a:r>
              <a:rPr lang="ru-RU" dirty="0" err="1"/>
              <a:t>Навкраты</a:t>
            </a:r>
            <a:r>
              <a:rPr lang="ru-RU" dirty="0"/>
              <a:t>, известный своей необычной смертью.</a:t>
            </a:r>
          </a:p>
          <a:p>
            <a:r>
              <a:rPr lang="ru-RU" dirty="0"/>
              <a:t>Дано мне мало Фебом:</a:t>
            </a:r>
          </a:p>
          <a:p>
            <a:r>
              <a:rPr lang="ru-RU" dirty="0"/>
              <a:t>Охота, скудный дар.</a:t>
            </a:r>
          </a:p>
          <a:p>
            <a:r>
              <a:rPr lang="ru-RU" dirty="0"/>
              <a:t>Пою под чуждым небом,</a:t>
            </a:r>
          </a:p>
          <a:p>
            <a:r>
              <a:rPr lang="ru-RU" dirty="0"/>
              <a:t>Вдали домашних лар,</a:t>
            </a:r>
          </a:p>
          <a:p>
            <a:r>
              <a:rPr lang="ru-RU" dirty="0"/>
              <a:t>И, с дерзостным Икаром</a:t>
            </a:r>
          </a:p>
          <a:p>
            <a:r>
              <a:rPr lang="ru-RU" dirty="0"/>
              <a:t>Страшась летать  недаром,</a:t>
            </a:r>
          </a:p>
          <a:p>
            <a:r>
              <a:rPr lang="ru-RU" dirty="0"/>
              <a:t>Бреду своим путем:</a:t>
            </a:r>
          </a:p>
          <a:p>
            <a:r>
              <a:rPr lang="ru-RU" dirty="0"/>
              <a:t>Будь всякий при своем.</a:t>
            </a:r>
          </a:p>
          <a:p>
            <a:r>
              <a:rPr lang="ru-RU" dirty="0"/>
              <a:t>[ </a:t>
            </a:r>
            <a:r>
              <a:rPr lang="ru-RU" dirty="0" err="1"/>
              <a:t>А.С.Пушкин</a:t>
            </a:r>
            <a:r>
              <a:rPr lang="ru-RU" dirty="0"/>
              <a:t> Батюшкову «В пещерах Геликона»]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A1B328-2C0D-428A-BB94-693252C7D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8950" y="131564"/>
            <a:ext cx="4657725" cy="3216741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C33B48E-20C4-459F-91AA-1175F234D80E}"/>
              </a:ext>
            </a:extLst>
          </p:cNvPr>
          <p:cNvSpPr/>
          <p:nvPr/>
        </p:nvSpPr>
        <p:spPr>
          <a:xfrm>
            <a:off x="2638424" y="4096085"/>
            <a:ext cx="63722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Децим </a:t>
            </a:r>
            <a:r>
              <a:rPr lang="ru-RU" dirty="0" err="1"/>
              <a:t>Юний</a:t>
            </a:r>
            <a:r>
              <a:rPr lang="ru-RU" dirty="0"/>
              <a:t> </a:t>
            </a:r>
            <a:r>
              <a:rPr lang="ru-RU" dirty="0" err="1"/>
              <a:t>Ювена́л</a:t>
            </a:r>
            <a:r>
              <a:rPr lang="ru-RU" dirty="0"/>
              <a:t> — римский поэт-сатирик.</a:t>
            </a:r>
          </a:p>
          <a:p>
            <a:pPr algn="r"/>
            <a:r>
              <a:rPr lang="ru-RU" dirty="0"/>
              <a:t>О муза пламенной сатиры!</a:t>
            </a:r>
          </a:p>
          <a:p>
            <a:pPr algn="r"/>
            <a:r>
              <a:rPr lang="ru-RU" dirty="0"/>
              <a:t>Приди на мой призывный клич!</a:t>
            </a:r>
          </a:p>
          <a:p>
            <a:pPr algn="r"/>
            <a:r>
              <a:rPr lang="ru-RU" dirty="0"/>
              <a:t>Не нужно мне гремящей лиры,</a:t>
            </a:r>
          </a:p>
          <a:p>
            <a:pPr algn="r"/>
            <a:r>
              <a:rPr lang="ru-RU" dirty="0"/>
              <a:t>Вручи мне Ювеналов бич!</a:t>
            </a:r>
          </a:p>
          <a:p>
            <a:pPr algn="r"/>
            <a:r>
              <a:rPr lang="ru-RU" dirty="0"/>
              <a:t>    [«О муза пламенной сатиры!...» </a:t>
            </a:r>
            <a:r>
              <a:rPr lang="ru-RU" dirty="0" err="1"/>
              <a:t>А.С.Пушкин</a:t>
            </a:r>
            <a:r>
              <a:rPr lang="ru-RU" dirty="0"/>
              <a:t>]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493D3BA-562B-439C-A904-464930C691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3069" y="3272101"/>
            <a:ext cx="2705482" cy="342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96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5E032B9-F4BB-4E4C-8AB8-A5213285F138}"/>
              </a:ext>
            </a:extLst>
          </p:cNvPr>
          <p:cNvSpPr/>
          <p:nvPr/>
        </p:nvSpPr>
        <p:spPr>
          <a:xfrm>
            <a:off x="800100" y="95250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/>
              <a:t>Зефи́р</a:t>
            </a:r>
            <a:r>
              <a:rPr lang="ru-RU" dirty="0"/>
              <a:t> ветер, по мнению древних, господствовавший в восточной части Средиземного моря, начиная с весны.</a:t>
            </a:r>
          </a:p>
          <a:p>
            <a:r>
              <a:rPr lang="ru-RU" dirty="0"/>
              <a:t>Ночной зефир</a:t>
            </a:r>
          </a:p>
          <a:p>
            <a:r>
              <a:rPr lang="ru-RU" dirty="0"/>
              <a:t>Струит эфир</a:t>
            </a:r>
          </a:p>
          <a:p>
            <a:r>
              <a:rPr lang="ru-RU" dirty="0"/>
              <a:t>Шумит, Бежит</a:t>
            </a:r>
          </a:p>
          <a:p>
            <a:r>
              <a:rPr lang="ru-RU" dirty="0"/>
              <a:t>Гвадалквивир.</a:t>
            </a:r>
          </a:p>
          <a:p>
            <a:r>
              <a:rPr lang="ru-RU" dirty="0"/>
              <a:t>  [«Ночной </a:t>
            </a:r>
            <a:r>
              <a:rPr lang="ru-RU" dirty="0" err="1"/>
              <a:t>зефир»А.С.Пушкин</a:t>
            </a:r>
            <a:r>
              <a:rPr lang="ru-RU" dirty="0"/>
              <a:t>] —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C25DF9-C89A-44CE-BEAC-CFA326D48D7F}"/>
              </a:ext>
            </a:extLst>
          </p:cNvPr>
          <p:cNvSpPr/>
          <p:nvPr/>
        </p:nvSpPr>
        <p:spPr>
          <a:xfrm>
            <a:off x="4817820" y="3069431"/>
            <a:ext cx="543877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err="1"/>
              <a:t>Аполло́н</a:t>
            </a:r>
            <a:r>
              <a:rPr lang="ru-RU" dirty="0"/>
              <a:t>, Феб — в греческой мифологии златокудрый бог — охранитель стад, света, наук и искусств, бог-врачеватель, предводитель и покровитель муз.</a:t>
            </a:r>
          </a:p>
          <a:p>
            <a:pPr algn="r"/>
            <a:r>
              <a:rPr lang="ru-RU" dirty="0"/>
              <a:t>О боги мирные полей, дубров и гор,</a:t>
            </a:r>
          </a:p>
          <a:p>
            <a:pPr algn="r"/>
            <a:r>
              <a:rPr lang="ru-RU" dirty="0"/>
              <a:t>Мой робкий Аполлон ваш</a:t>
            </a:r>
          </a:p>
          <a:p>
            <a:pPr algn="r"/>
            <a:r>
              <a:rPr lang="ru-RU" dirty="0"/>
              <a:t>любит разговор,</a:t>
            </a:r>
          </a:p>
          <a:p>
            <a:pPr algn="r"/>
            <a:r>
              <a:rPr lang="ru-RU" dirty="0"/>
              <a:t>Меж вами я нашел и</a:t>
            </a:r>
          </a:p>
          <a:p>
            <a:pPr algn="r"/>
            <a:r>
              <a:rPr lang="ru-RU" dirty="0"/>
              <a:t>музу молодую,</a:t>
            </a:r>
          </a:p>
          <a:p>
            <a:pPr algn="r"/>
            <a:r>
              <a:rPr lang="ru-RU" dirty="0"/>
              <a:t>Подругу дней моих,</a:t>
            </a:r>
          </a:p>
          <a:p>
            <a:pPr algn="r"/>
            <a:r>
              <a:rPr lang="ru-RU" dirty="0"/>
              <a:t>невинную, простую,</a:t>
            </a:r>
          </a:p>
          <a:p>
            <a:pPr algn="r"/>
            <a:r>
              <a:rPr lang="ru-RU" dirty="0"/>
              <a:t>Но чем-то милую - не</a:t>
            </a:r>
          </a:p>
          <a:p>
            <a:pPr algn="r"/>
            <a:r>
              <a:rPr lang="ru-RU" dirty="0"/>
              <a:t>правда ли, друзья?</a:t>
            </a:r>
          </a:p>
          <a:p>
            <a:pPr algn="r"/>
            <a:r>
              <a:rPr lang="ru-RU" dirty="0"/>
              <a:t>[«О боги мирные полей, дубров и гор.»  </a:t>
            </a:r>
            <a:r>
              <a:rPr lang="ru-RU" dirty="0" err="1"/>
              <a:t>А.С.Пушкин</a:t>
            </a:r>
            <a:r>
              <a:rPr lang="ru-RU" dirty="0"/>
              <a:t>]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7B351F-F7B6-4225-8A19-BCD0C82A3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300" y="95250"/>
            <a:ext cx="4563167" cy="282635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F4E9EF4-E52C-4B2C-AC47-4389A75D8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7534" y="2686050"/>
            <a:ext cx="3542162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04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82CF44A-02B1-44EE-907B-530E123F1ED2}"/>
              </a:ext>
            </a:extLst>
          </p:cNvPr>
          <p:cNvSpPr/>
          <p:nvPr/>
        </p:nvSpPr>
        <p:spPr>
          <a:xfrm>
            <a:off x="819150" y="1400176"/>
            <a:ext cx="6057900" cy="2607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/>
              <a:t>Эро́т</a:t>
            </a:r>
            <a:r>
              <a:rPr lang="ru-RU" dirty="0"/>
              <a:t>, а также </a:t>
            </a:r>
            <a:r>
              <a:rPr lang="ru-RU" dirty="0" err="1"/>
              <a:t>Аму́р</a:t>
            </a:r>
            <a:r>
              <a:rPr lang="ru-RU" dirty="0"/>
              <a:t>, у римлян </a:t>
            </a:r>
            <a:r>
              <a:rPr lang="ru-RU" dirty="0" err="1"/>
              <a:t>Купидо́н</a:t>
            </a:r>
            <a:r>
              <a:rPr lang="ru-RU" dirty="0"/>
              <a:t> — бог любви в древнегреческой мифологии, безотлучный спутник и помощник Афродиты, олицетворение любовного влечения, обеспечивающего продолжение жизни на Земле.</a:t>
            </a:r>
          </a:p>
          <a:p>
            <a:r>
              <a:rPr lang="ru-RU" dirty="0"/>
              <a:t>Амур в молчании ночном</a:t>
            </a:r>
          </a:p>
          <a:p>
            <a:r>
              <a:rPr lang="ru-RU" dirty="0"/>
              <a:t>Фонарь любовнику вручает</a:t>
            </a:r>
          </a:p>
          <a:p>
            <a:r>
              <a:rPr lang="ru-RU" dirty="0"/>
              <a:t>И сам счастливца провожает</a:t>
            </a:r>
          </a:p>
          <a:p>
            <a:r>
              <a:rPr lang="ru-RU" dirty="0"/>
              <a:t>К уснувшему супругу в дом…</a:t>
            </a:r>
          </a:p>
          <a:p>
            <a:r>
              <a:rPr lang="ru-RU" dirty="0"/>
              <a:t>[«Амур и Гименей»  </a:t>
            </a:r>
            <a:r>
              <a:rPr lang="ru-RU" dirty="0" err="1"/>
              <a:t>А.С.Пушкин</a:t>
            </a:r>
            <a:r>
              <a:rPr lang="ru-RU" dirty="0"/>
              <a:t>]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53FB642-5781-4D65-9B2E-B89206F92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9025" y="662654"/>
            <a:ext cx="4391025" cy="5532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91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Уголки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78</TotalTime>
  <Words>1146</Words>
  <Application>Microsoft Office PowerPoint</Application>
  <PresentationFormat>Широкоэкранный</PresentationFormat>
  <Paragraphs>117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Franklin Gothic Book</vt:lpstr>
      <vt:lpstr>Уголки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hp</dc:creator>
  <cp:lastModifiedBy>user hp</cp:lastModifiedBy>
  <cp:revision>11</cp:revision>
  <dcterms:created xsi:type="dcterms:W3CDTF">2020-03-11T15:14:07Z</dcterms:created>
  <dcterms:modified xsi:type="dcterms:W3CDTF">2020-05-16T12:19:37Z</dcterms:modified>
</cp:coreProperties>
</file>