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57" r:id="rId3"/>
    <p:sldId id="258" r:id="rId4"/>
    <p:sldId id="259" r:id="rId5"/>
    <p:sldId id="260" r:id="rId6"/>
    <p:sldId id="261" r:id="rId7"/>
    <p:sldId id="271" r:id="rId8"/>
    <p:sldId id="262" r:id="rId9"/>
    <p:sldId id="264" r:id="rId10"/>
    <p:sldId id="265" r:id="rId11"/>
    <p:sldId id="266" r:id="rId12"/>
    <p:sldId id="267" r:id="rId13"/>
    <p:sldId id="268" r:id="rId14"/>
    <p:sldId id="273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B72543-8D5C-49EE-A621-FD900DB3F344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36AF68-D7D4-41EA-9A39-7FCEC85D4BA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65580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B72543-8D5C-49EE-A621-FD900DB3F344}" type="datetimeFigureOut">
              <a:rPr lang="ru-RU" smtClean="0"/>
              <a:pPr/>
              <a:t>27.08.2020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36AF68-D7D4-41EA-9A39-7FCEC85D4BA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107504" y="132656"/>
            <a:ext cx="8928992" cy="6624736"/>
          </a:xfrm>
          <a:prstGeom prst="roundRect">
            <a:avLst/>
          </a:prstGeom>
          <a:noFill/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54105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noFill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24.jpeg"/><Relationship Id="rId7" Type="http://schemas.openxmlformats.org/officeDocument/2006/relationships/image" Target="../media/image38.jpe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4.jpeg"/><Relationship Id="rId5" Type="http://schemas.openxmlformats.org/officeDocument/2006/relationships/image" Target="../media/image37.png"/><Relationship Id="rId4" Type="http://schemas.openxmlformats.org/officeDocument/2006/relationships/image" Target="../media/image5.png"/><Relationship Id="rId9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24.jpeg"/><Relationship Id="rId7" Type="http://schemas.openxmlformats.org/officeDocument/2006/relationships/image" Target="../media/image22.jpe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eg"/><Relationship Id="rId5" Type="http://schemas.openxmlformats.org/officeDocument/2006/relationships/image" Target="../media/image37.png"/><Relationship Id="rId4" Type="http://schemas.openxmlformats.org/officeDocument/2006/relationships/image" Target="../media/image40.png"/><Relationship Id="rId9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jpeg"/><Relationship Id="rId13" Type="http://schemas.openxmlformats.org/officeDocument/2006/relationships/image" Target="../media/image39.png"/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12" Type="http://schemas.openxmlformats.org/officeDocument/2006/relationships/image" Target="../media/image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jpeg"/><Relationship Id="rId11" Type="http://schemas.openxmlformats.org/officeDocument/2006/relationships/image" Target="../media/image52.jpeg"/><Relationship Id="rId5" Type="http://schemas.openxmlformats.org/officeDocument/2006/relationships/image" Target="../media/image46.jpeg"/><Relationship Id="rId10" Type="http://schemas.openxmlformats.org/officeDocument/2006/relationships/image" Target="../media/image51.jpeg"/><Relationship Id="rId4" Type="http://schemas.openxmlformats.org/officeDocument/2006/relationships/image" Target="../media/image45.jpeg"/><Relationship Id="rId9" Type="http://schemas.openxmlformats.org/officeDocument/2006/relationships/image" Target="../media/image50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eg"/><Relationship Id="rId3" Type="http://schemas.openxmlformats.org/officeDocument/2006/relationships/image" Target="../media/image24.jpeg"/><Relationship Id="rId7" Type="http://schemas.openxmlformats.org/officeDocument/2006/relationships/image" Target="../media/image28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11" Type="http://schemas.openxmlformats.org/officeDocument/2006/relationships/image" Target="../media/image32.jpeg"/><Relationship Id="rId5" Type="http://schemas.openxmlformats.org/officeDocument/2006/relationships/image" Target="../media/image26.jpeg"/><Relationship Id="rId10" Type="http://schemas.openxmlformats.org/officeDocument/2006/relationships/image" Target="../media/image31.jpeg"/><Relationship Id="rId4" Type="http://schemas.openxmlformats.org/officeDocument/2006/relationships/image" Target="../media/image25.jpeg"/><Relationship Id="rId9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Users\765\Desktop\1292861161_251-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4487" y="267932"/>
            <a:ext cx="8712968" cy="6480719"/>
          </a:xfrm>
          <a:prstGeom prst="round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37162" y="548680"/>
            <a:ext cx="803649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АВТОНОМНОЕ ДОШКОЛЬНОЕ ОБРАЗОВАТЕЛЬНОЕ УЧРЕЖДЕНИЕ </a:t>
            </a:r>
          </a:p>
          <a:p>
            <a:pPr algn="ctr"/>
            <a:r>
              <a:rPr lang="ru-RU" sz="1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КОМБИНИРОВАННОГО ВИДА «РЯБИНУШКА»</a:t>
            </a:r>
            <a:endParaRPr lang="ru-RU" sz="1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051720" y="4797152"/>
            <a:ext cx="22322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</a:p>
          <a:p>
            <a:r>
              <a:rPr lang="ru-RU" alt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Базарова С.Е.</a:t>
            </a:r>
            <a:endParaRPr lang="ru-RU" sz="20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83768" y="1412776"/>
            <a:ext cx="4248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rgbClr val="00206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ПОСУДА</a:t>
            </a:r>
            <a:endParaRPr lang="ru-RU" sz="5400" b="1" spc="300" dirty="0">
              <a:ln w="11430" cmpd="sng">
                <a:solidFill>
                  <a:srgbClr val="002060"/>
                </a:solidFill>
                <a:prstDash val="solid"/>
                <a:miter lim="800000"/>
              </a:ln>
              <a:solidFill>
                <a:sysClr val="windowText" lastClr="00000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6200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8936" y="1124744"/>
            <a:ext cx="878497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.</a:t>
            </a:r>
            <a:endParaRPr lang="ru-RU" sz="4400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89505336"/>
              </p:ext>
            </p:extLst>
          </p:nvPr>
        </p:nvGraphicFramePr>
        <p:xfrm>
          <a:off x="305209" y="1340768"/>
          <a:ext cx="8605463" cy="52459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16833"/>
                <a:gridCol w="1800200"/>
                <a:gridCol w="1872208"/>
                <a:gridCol w="2016222"/>
              </a:tblGrid>
              <a:tr h="10081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400" spc="0" dirty="0" smtClean="0">
                        <a:effectLst/>
                        <a:latin typeface="+mn-lt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2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400" spc="0" dirty="0" smtClean="0">
                        <a:effectLst/>
                        <a:latin typeface="+mn-lt"/>
                        <a:ea typeface="+mn-ea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2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5400" spc="0" dirty="0" smtClean="0">
                        <a:effectLst/>
                        <a:latin typeface="+mn-lt"/>
                        <a:ea typeface="+mn-ea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ts val="12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spc="-40" dirty="0" smtClean="0">
                        <a:effectLst/>
                        <a:latin typeface="Arial"/>
                        <a:ea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2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spc="-40" dirty="0" smtClean="0">
                        <a:effectLst/>
                        <a:latin typeface="Arial"/>
                        <a:ea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2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4000" spc="-40" dirty="0" smtClean="0">
                        <a:effectLst/>
                        <a:latin typeface="Arial"/>
                        <a:ea typeface="Arial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ts val="127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000" spc="-40" dirty="0" smtClean="0">
                          <a:effectLst/>
                          <a:latin typeface="Arial"/>
                          <a:ea typeface="Arial"/>
                        </a:rPr>
                        <a:t>1</a:t>
                      </a:r>
                      <a:endParaRPr lang="ru-RU" sz="4000" spc="-40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endParaRPr lang="ru-RU" sz="4000" spc="0" dirty="0" smtClean="0">
                        <a:effectLst/>
                      </a:endParaRPr>
                    </a:p>
                    <a:p>
                      <a:pPr algn="ctr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endParaRPr lang="ru-RU" sz="4000" spc="0" dirty="0" smtClean="0">
                        <a:effectLst/>
                      </a:endParaRPr>
                    </a:p>
                    <a:p>
                      <a:pPr algn="ctr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endParaRPr lang="ru-RU" sz="4000" spc="0" dirty="0" smtClean="0">
                        <a:effectLst/>
                      </a:endParaRPr>
                    </a:p>
                    <a:p>
                      <a:pPr algn="ctr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4000" spc="0" dirty="0" smtClean="0">
                          <a:effectLst/>
                        </a:rPr>
                        <a:t>2</a:t>
                      </a:r>
                      <a:endParaRPr lang="ru-RU" sz="4000" spc="-40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endParaRPr lang="ru-RU" sz="4000" spc="0" dirty="0" smtClean="0">
                        <a:effectLst/>
                      </a:endParaRPr>
                    </a:p>
                    <a:p>
                      <a:pPr algn="ctr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endParaRPr lang="ru-RU" sz="4000" spc="0" dirty="0" smtClean="0">
                        <a:effectLst/>
                      </a:endParaRPr>
                    </a:p>
                    <a:p>
                      <a:pPr algn="ctr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endParaRPr lang="ru-RU" sz="4000" spc="0" dirty="0" smtClean="0">
                        <a:effectLst/>
                      </a:endParaRPr>
                    </a:p>
                    <a:p>
                      <a:pPr algn="ctr">
                        <a:lnSpc>
                          <a:spcPts val="1270"/>
                        </a:lnSpc>
                        <a:spcAft>
                          <a:spcPts val="0"/>
                        </a:spcAft>
                      </a:pPr>
                      <a:r>
                        <a:rPr lang="ru-RU" sz="4000" spc="0" dirty="0" smtClean="0">
                          <a:effectLst/>
                        </a:rPr>
                        <a:t>5</a:t>
                      </a:r>
                      <a:endParaRPr lang="ru-RU" sz="4000" spc="-40" dirty="0">
                        <a:effectLst/>
                        <a:latin typeface="Arial"/>
                        <a:ea typeface="Arial"/>
                      </a:endParaRPr>
                    </a:p>
                  </a:txBody>
                  <a:tcPr marL="6350" marR="6350" marT="0" marB="0"/>
                </a:tc>
              </a:tr>
              <a:tr h="860935">
                <a:tc>
                  <a:txBody>
                    <a:bodyPr/>
                    <a:lstStyle/>
                    <a:p>
                      <a:pPr indent="107950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107950">
                        <a:spcAft>
                          <a:spcPts val="0"/>
                        </a:spcAft>
                      </a:pPr>
                      <a:endParaRPr lang="ru-RU" sz="3200" dirty="0" smtClean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indent="107950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стакан</a:t>
                      </a:r>
                      <a:endParaRPr lang="ru-RU" sz="3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0" marR="0" indent="1079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3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1079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стакана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107950">
                        <a:spcAft>
                          <a:spcPts val="0"/>
                        </a:spcAft>
                      </a:pPr>
                      <a:endParaRPr lang="ru-RU" sz="3200" dirty="0" smtClean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indent="107950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стаканов</a:t>
                      </a:r>
                      <a:endParaRPr lang="ru-RU" sz="3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0" marB="0"/>
                </a:tc>
              </a:tr>
              <a:tr h="1087497">
                <a:tc>
                  <a:txBody>
                    <a:bodyPr/>
                    <a:lstStyle/>
                    <a:p>
                      <a:pPr indent="107950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0" marR="0" indent="1079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3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1079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тарелка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0" marR="0" indent="1079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3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1079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тарелки</a:t>
                      </a: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marL="0" marR="0" indent="1079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3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indent="1079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dirty="0" smtClean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тарелок</a:t>
                      </a:r>
                    </a:p>
                  </a:txBody>
                  <a:tcPr marL="6350" marR="6350" marT="0" marB="0"/>
                </a:tc>
              </a:tr>
              <a:tr h="1087497">
                <a:tc>
                  <a:txBody>
                    <a:bodyPr/>
                    <a:lstStyle/>
                    <a:p>
                      <a:pPr indent="107950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107950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3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indent="107950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ложка</a:t>
                      </a:r>
                      <a:endParaRPr lang="ru-RU" sz="3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107950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3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indent="107950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ложки</a:t>
                      </a:r>
                      <a:endParaRPr lang="ru-RU" sz="3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107950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3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indent="107950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ложек</a:t>
                      </a:r>
                      <a:endParaRPr lang="ru-RU" sz="3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0" marB="0"/>
                </a:tc>
              </a:tr>
              <a:tr h="1087497">
                <a:tc>
                  <a:txBody>
                    <a:bodyPr/>
                    <a:lstStyle/>
                    <a:p>
                      <a:pPr indent="107950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 Unicode MS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107950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3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indent="107950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чайник</a:t>
                      </a:r>
                      <a:endParaRPr lang="ru-RU" sz="3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107950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3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indent="107950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чайника</a:t>
                      </a:r>
                      <a:endParaRPr lang="ru-RU" sz="3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0" marB="0"/>
                </a:tc>
                <a:tc>
                  <a:txBody>
                    <a:bodyPr/>
                    <a:lstStyle/>
                    <a:p>
                      <a:pPr indent="107950">
                        <a:spcAft>
                          <a:spcPts val="0"/>
                        </a:spcAft>
                      </a:pPr>
                      <a:r>
                        <a:rPr lang="ru-RU" sz="3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  <a:endParaRPr lang="ru-RU" sz="3200" dirty="0" smtClean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indent="107950">
                        <a:spcAft>
                          <a:spcPts val="0"/>
                        </a:spcAft>
                      </a:pPr>
                      <a:r>
                        <a:rPr lang="ru-RU" sz="320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чайников</a:t>
                      </a:r>
                      <a:endParaRPr lang="ru-RU" sz="3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350" marR="6350" marT="0" marB="0"/>
                </a:tc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620255" y="217731"/>
            <a:ext cx="385496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+mj-lt"/>
                <a:cs typeface="Times New Roman" pitchFamily="18" charset="0"/>
              </a:rPr>
              <a:t>ИГРА «1, 2, 5»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+mj-lt"/>
            </a:endParaRPr>
          </a:p>
        </p:txBody>
      </p:sp>
      <p:pic>
        <p:nvPicPr>
          <p:cNvPr id="7" name="Picture 8" descr="C:\Users\Best\Desktop\посуда\40765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909674"/>
            <a:ext cx="1655110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 descr="C:\Users\Best\Desktop\посуда\5543_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924944"/>
            <a:ext cx="1973213" cy="197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 descr="C:\Users\Best\Desktop\посуда\ab6f2abbf4d10b5546c4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292" y="4149080"/>
            <a:ext cx="2112963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 descr="C:\Users\Best\Desktop\посуда\main_big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3" y="5157190"/>
            <a:ext cx="1808780" cy="164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721864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124744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Ложка </a:t>
            </a:r>
            <a:r>
              <a:rPr lang="ru-RU" sz="3600" dirty="0"/>
              <a:t>из дерева – деревянная…</a:t>
            </a:r>
          </a:p>
          <a:p>
            <a:r>
              <a:rPr lang="ru-RU" sz="3600" dirty="0"/>
              <a:t>Чашка из фарфора – фарфоровая…</a:t>
            </a:r>
          </a:p>
          <a:p>
            <a:r>
              <a:rPr lang="ru-RU" sz="3600" dirty="0"/>
              <a:t>Ваза из хрусталя – хрустальная</a:t>
            </a:r>
          </a:p>
          <a:p>
            <a:r>
              <a:rPr lang="ru-RU" sz="3600" dirty="0"/>
              <a:t>Терка из металла – металлическая</a:t>
            </a:r>
          </a:p>
          <a:p>
            <a:r>
              <a:rPr lang="ru-RU" sz="3600" dirty="0"/>
              <a:t>Графин из стекла – стеклянный</a:t>
            </a:r>
          </a:p>
          <a:p>
            <a:r>
              <a:rPr lang="ru-RU" sz="3600" dirty="0"/>
              <a:t>Масленка из пластмассы –</a:t>
            </a:r>
          </a:p>
          <a:p>
            <a:r>
              <a:rPr lang="ru-RU" sz="3600" dirty="0"/>
              <a:t>Сковорода из чугуна –</a:t>
            </a:r>
          </a:p>
          <a:p>
            <a:r>
              <a:rPr lang="ru-RU" sz="3600" dirty="0"/>
              <a:t>Миска из глины –</a:t>
            </a:r>
          </a:p>
          <a:p>
            <a:r>
              <a:rPr lang="ru-RU" sz="3600" dirty="0"/>
              <a:t>Нож из стали –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0105" y="332656"/>
            <a:ext cx="830490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ИГРА «ИЗ ЧЕГО СДЕЛАНА ПОСУДА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?»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3074" name="Picture 2" descr="C:\Users\765\Downloads\Анимация, анимашки Посуда - miranimashek·com (3)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68144" y="4581128"/>
            <a:ext cx="2736304" cy="17552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891297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79756" y="548680"/>
            <a:ext cx="84865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Игра «Четвертый лишний</a:t>
            </a:r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»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3074" name="Picture 2" descr="C:\Users\765\AppData\Local\Temp\Rar$DIa0.815\1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59752" y="2665811"/>
            <a:ext cx="2171285" cy="1899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C:\Users\Best\Desktop\посуда\2257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76257" y="2614159"/>
            <a:ext cx="2029686" cy="1880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Посуда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8188" y="2615794"/>
            <a:ext cx="1583812" cy="1895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5" descr="C:\Users\Best\Desktop\посуда\1.pn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241" y="5285557"/>
            <a:ext cx="2383895" cy="1633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8" descr="C:\Users\Best\Desktop\посуда\40765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1184" y="5229200"/>
            <a:ext cx="1799853" cy="1689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3" descr="C:\Users\Best\Desktop\посуда\gam9421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6970" y="5248431"/>
            <a:ext cx="1651000" cy="165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3" descr="C:\Users\Best\Desktop\посуда\ab6f2abbf4d10b5546c4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31037" y="5285557"/>
            <a:ext cx="2112963" cy="1572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11" descr="C:\Users\Best\Desktop\посуда\p_k_4,5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258" t="20033" r="15326" b="21075"/>
          <a:stretch>
            <a:fillRect/>
          </a:stretch>
        </p:blipFill>
        <p:spPr bwMode="auto">
          <a:xfrm>
            <a:off x="193773" y="2615794"/>
            <a:ext cx="2764829" cy="1903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Минус 8"/>
          <p:cNvSpPr/>
          <p:nvPr/>
        </p:nvSpPr>
        <p:spPr>
          <a:xfrm>
            <a:off x="-1476672" y="4496099"/>
            <a:ext cx="12097344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49452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6" descr="C:\Users\Best\Desktop\посуда\samovar.gif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114" y="4437111"/>
            <a:ext cx="1936775" cy="2295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Best\Desktop\посуда\2257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437112"/>
            <a:ext cx="2592139" cy="2389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765\AppData\Local\Temp\Rar$DIa0.815\1.pn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15313" y="4437111"/>
            <a:ext cx="2850232" cy="238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Best\Desktop\посуда\1.pn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8977" y="4437111"/>
            <a:ext cx="2762250" cy="25589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Минус 2"/>
          <p:cNvSpPr/>
          <p:nvPr/>
        </p:nvSpPr>
        <p:spPr>
          <a:xfrm>
            <a:off x="-1260648" y="4050463"/>
            <a:ext cx="11809312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5" name="Picture 7" descr="C:\Users\Best\Desktop\посуда\shop_items_catalog_image2366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19" y="35030"/>
            <a:ext cx="2123728" cy="268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3" descr="C:\Users\Best\Desktop\посуда\ab6f2abbf4d10b5546c4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5030"/>
            <a:ext cx="2448817" cy="2683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11" descr="C:\Users\Best\Desktop\посуда\p_k_4,5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258" t="20033" r="15326" b="21075"/>
          <a:stretch>
            <a:fillRect/>
          </a:stretch>
        </p:blipFill>
        <p:spPr bwMode="auto">
          <a:xfrm>
            <a:off x="3923928" y="209184"/>
            <a:ext cx="3168203" cy="25093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2" descr="C:\Users\Best\Desktop\посуда\post-2-13158644894204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766971">
            <a:off x="6190553" y="942028"/>
            <a:ext cx="3042353" cy="108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20164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инус 2"/>
          <p:cNvSpPr/>
          <p:nvPr/>
        </p:nvSpPr>
        <p:spPr>
          <a:xfrm>
            <a:off x="-1260648" y="4050463"/>
            <a:ext cx="11809312" cy="45719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5" descr="C:\Users\Best\Desktop\посуда\trafareti_posuda1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1916832"/>
            <a:ext cx="2125662" cy="201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 descr="C:\Users\Best\Desktop\посуда\trafareti_posuda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07904" y="2276872"/>
            <a:ext cx="2001838" cy="144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9" descr="C:\Users\Best\Desktop\посуда\trafareti_posuda7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1988840"/>
            <a:ext cx="1260475" cy="170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7" descr="C:\Users\Best\Desktop\посуда\trafareti_posuda4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52488" y="4300538"/>
            <a:ext cx="1928812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4" descr="C:\Users\Best\Desktop\посуда\i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08388" y="4724400"/>
            <a:ext cx="20574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8" descr="C:\Users\Best\Desktop\посуда\trafareti_posuda3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4293096"/>
            <a:ext cx="1416050" cy="174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14" descr="C:\Users\Best\Desktop\посуда\0_32dd1_7d87ccdf_L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9512" y="1628800"/>
            <a:ext cx="2922588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5" descr="C:\Users\Best\Desktop\посуда\kastrjulja-s-kryshkoj-pensofal-inoxal-star-pen-6626-5-l-big-0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19872" y="1916832"/>
            <a:ext cx="2619288" cy="1810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12" descr="C:\Users\Best\Desktop\посуда\kuvshin.jp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1772816"/>
            <a:ext cx="1583952" cy="20259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1" descr="C:\Users\Best\Desktop\посуда\2254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528" y="3717032"/>
            <a:ext cx="2401218" cy="24138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13" descr="C:\Users\Best\Desktop\посуда\54434_PE159508_S4.jpg"/>
          <p:cNvPicPr>
            <a:picLocks noChangeAspect="1" noChangeArrowheads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35896" y="4437112"/>
            <a:ext cx="2057350" cy="2057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6" descr="C:\Users\Best\Desktop\посуда\samovar.gif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6659563" y="4449037"/>
            <a:ext cx="1656853" cy="207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Прямоугольник 26"/>
          <p:cNvSpPr/>
          <p:nvPr/>
        </p:nvSpPr>
        <p:spPr>
          <a:xfrm>
            <a:off x="1403648" y="836712"/>
            <a:ext cx="612068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Gadugi" pitchFamily="34" charset="0"/>
                <a:cs typeface="Times New Roman" pitchFamily="18" charset="0"/>
              </a:rPr>
              <a:t>«Определи по контуру» </a:t>
            </a:r>
            <a:endParaRPr lang="ru-RU" sz="4400" dirty="0">
              <a:ea typeface="Gadug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201649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1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1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420888"/>
            <a:ext cx="8496943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Спасибо </a:t>
            </a:r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за внимание!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1109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Что поможет без труда </a:t>
            </a:r>
            <a:br>
              <a:rPr lang="ru-RU" dirty="0"/>
            </a:br>
            <a:r>
              <a:rPr lang="ru-RU" dirty="0"/>
              <a:t>Приготовить нам всегда </a:t>
            </a:r>
            <a:br>
              <a:rPr lang="ru-RU" dirty="0"/>
            </a:br>
            <a:r>
              <a:rPr lang="ru-RU" dirty="0"/>
              <a:t>И обед, и завтрак, ужин? </a:t>
            </a:r>
            <a:br>
              <a:rPr lang="ru-RU" dirty="0"/>
            </a:br>
            <a:r>
              <a:rPr lang="ru-RU" dirty="0"/>
              <a:t>Что для этого нам нужно? </a:t>
            </a:r>
            <a:br>
              <a:rPr lang="ru-RU" dirty="0"/>
            </a:br>
            <a:r>
              <a:rPr lang="ru-RU" dirty="0"/>
              <a:t>(Посуда)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224878"/>
            <a:ext cx="849694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поможет без труда </a:t>
            </a:r>
            <a:b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Приготовить нам всегда </a:t>
            </a:r>
            <a:b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обед, и завтрак, ужин? </a:t>
            </a:r>
            <a:b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для этого нам нужно? </a:t>
            </a:r>
            <a:br>
              <a:rPr lang="ru-RU" sz="4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C:\Users\Best\Desktop\посуда\1237 017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996952"/>
            <a:ext cx="6157750" cy="3580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369501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31640" y="260648"/>
            <a:ext cx="7092861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«Назови одним словом»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11" name="Picture 13" descr="C:\Users\Best\Desktop\посуда\54434_PE159508_S4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05116" y="3287227"/>
            <a:ext cx="2113446" cy="2113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Посуда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3530752"/>
            <a:ext cx="11620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Молоко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116739"/>
            <a:ext cx="13144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foto-ramki.com/predmet/posuda14_small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698167"/>
            <a:ext cx="2362572" cy="1312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://foto-ramki.com/predmet/posuda15_small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245127"/>
            <a:ext cx="2272576" cy="2311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foto-ramki.com/eda/eda51_small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71214" y="1271586"/>
            <a:ext cx="2381250" cy="1476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Кофе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50570" y="2291695"/>
            <a:ext cx="2241401" cy="1554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921755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27584" y="548680"/>
            <a:ext cx="809737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</a:t>
            </a:r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«Назови одним словом»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148064" y="1988840"/>
            <a:ext cx="3600524" cy="235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5" descr="C:\Users\Best\Desktop\посуда\souptureen_1924_thumb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388" y="1882774"/>
            <a:ext cx="4176588" cy="217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" descr="C:\Users\Best\Desktop\посуда\5543_2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4905" y="4581128"/>
            <a:ext cx="2981325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 descr="C:\Users\Best\Desktop\посуда\5543_2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56338" y="3982417"/>
            <a:ext cx="2981325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765\AppData\Local\Temp\Rar$DIa0.225\30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348808"/>
            <a:ext cx="1985589" cy="22768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0874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35696" y="260648"/>
            <a:ext cx="68732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</a:rPr>
              <a:t>«Назови одним словом»</a:t>
            </a:r>
            <a:endParaRPr lang="ru-RU" sz="4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</a:endParaRPr>
          </a:p>
        </p:txBody>
      </p:sp>
      <p:pic>
        <p:nvPicPr>
          <p:cNvPr id="6" name="Picture 8" descr="C:\Users\Best\Desktop\посуда\4436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700078"/>
            <a:ext cx="2392362" cy="1997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 descr="C:\Users\Best\Desktop\посуда\main_big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39850"/>
            <a:ext cx="2252793" cy="25211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417629" y="4681495"/>
            <a:ext cx="2525713" cy="189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http://img-fotki.yandex.ru/get/5643/16969765.dc/0_6f346_2cec5adf_M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880675"/>
            <a:ext cx="233362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img-fotki.yandex.ru/get/9555/16969765.180/0_7c2e7_2c3709f6_M.pn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38511" y="1339850"/>
            <a:ext cx="21621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765\Downloads\Анимация, анимашки Посуда - miranimashek·com (2).gif"/>
          <p:cNvPicPr>
            <a:picLocks noChangeAspect="1" noChangeArrowheads="1" noCrop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1" y="3717032"/>
            <a:ext cx="2448272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225994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1700808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Я пыхчу, пыхчу,</a:t>
            </a:r>
            <a:br>
              <a:rPr lang="ru-RU" dirty="0"/>
            </a:br>
            <a:r>
              <a:rPr lang="ru-RU" dirty="0"/>
              <a:t>Больше греться не хочу.</a:t>
            </a:r>
            <a:br>
              <a:rPr lang="ru-RU" dirty="0"/>
            </a:br>
            <a:r>
              <a:rPr lang="ru-RU" dirty="0"/>
              <a:t>Крышка громко зазвенела:</a:t>
            </a:r>
            <a:br>
              <a:rPr lang="ru-RU" dirty="0"/>
            </a:br>
            <a:r>
              <a:rPr lang="ru-RU" dirty="0"/>
              <a:t>«Пейте чай, вода вскипела</a:t>
            </a:r>
            <a:r>
              <a:rPr lang="ru-RU" dirty="0" smtClean="0"/>
              <a:t>!»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059832" y="764704"/>
            <a:ext cx="2862837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ЗАГАДКИ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230097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Если я пуста бываю,</a:t>
            </a:r>
            <a:br>
              <a:rPr lang="ru-RU" dirty="0"/>
            </a:br>
            <a:r>
              <a:rPr lang="ru-RU" dirty="0"/>
              <a:t>Про себя не забываю,</a:t>
            </a:r>
            <a:br>
              <a:rPr lang="ru-RU" dirty="0"/>
            </a:br>
            <a:r>
              <a:rPr lang="ru-RU" dirty="0"/>
              <a:t>Но когда несу еду,</a:t>
            </a:r>
            <a:br>
              <a:rPr lang="ru-RU" dirty="0"/>
            </a:br>
            <a:r>
              <a:rPr lang="ru-RU" dirty="0"/>
              <a:t>Мимо рта я не </a:t>
            </a:r>
            <a:r>
              <a:rPr lang="ru-RU" dirty="0" smtClean="0"/>
              <a:t>пройду.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23528" y="389312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Она бывает глубока.</a:t>
            </a:r>
            <a:br>
              <a:rPr lang="ru-RU" dirty="0"/>
            </a:br>
            <a:r>
              <a:rPr lang="ru-RU" dirty="0"/>
              <a:t>Она бывает мелка.</a:t>
            </a:r>
            <a:br>
              <a:rPr lang="ru-RU" dirty="0"/>
            </a:br>
            <a:r>
              <a:rPr lang="ru-RU" dirty="0"/>
              <a:t>Однако, это не </a:t>
            </a:r>
            <a:r>
              <a:rPr lang="ru-RU" dirty="0" smtClean="0"/>
              <a:t>река.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97818" y="5085184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Чайника подружка</a:t>
            </a:r>
            <a:br>
              <a:rPr lang="ru-RU" dirty="0"/>
            </a:br>
            <a:r>
              <a:rPr lang="ru-RU" dirty="0"/>
              <a:t>Имеет два ушка,</a:t>
            </a:r>
            <a:br>
              <a:rPr lang="ru-RU" dirty="0"/>
            </a:br>
            <a:r>
              <a:rPr lang="ru-RU" dirty="0"/>
              <a:t>Варит кашу, суп для Юли.</a:t>
            </a:r>
            <a:br>
              <a:rPr lang="ru-RU" dirty="0"/>
            </a:br>
            <a:r>
              <a:rPr lang="ru-RU" dirty="0"/>
              <a:t>И зовут её…</a:t>
            </a:r>
            <a:br>
              <a:rPr lang="ru-RU" dirty="0"/>
            </a:br>
            <a:endParaRPr lang="ru-RU" dirty="0"/>
          </a:p>
        </p:txBody>
      </p:sp>
      <p:pic>
        <p:nvPicPr>
          <p:cNvPr id="10" name="Picture 3" descr="C:\Users\Best\Desktop\посуда\main_big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75755" y="2143890"/>
            <a:ext cx="1798563" cy="201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C:\Users\Best\Desktop\посуда\5543_2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653136"/>
            <a:ext cx="1810881" cy="1653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3" descr="C:\Users\Best\Desktop\посуда\ab6f2abbf4d10b5546c4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7160" y="1930690"/>
            <a:ext cx="2112963" cy="133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1" descr="C:\Users\Best\Desktop\посуда\p_k_4,5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258" t="20033" r="15326" b="21075"/>
          <a:stretch>
            <a:fillRect/>
          </a:stretch>
        </p:blipFill>
        <p:spPr bwMode="auto">
          <a:xfrm>
            <a:off x="5907723" y="4156740"/>
            <a:ext cx="2764829" cy="1903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72279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431981" y="188640"/>
            <a:ext cx="6150017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«Назови части посуды»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1" name="Picture 11" descr="C:\Users\Best\Desktop\посуда\p_k_4,5.jpg"/>
          <p:cNvPicPr>
            <a:picLocks noChangeAspect="1" noChangeArrowheads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6258" t="20033" r="15326" b="21075"/>
          <a:stretch>
            <a:fillRect/>
          </a:stretch>
        </p:blipFill>
        <p:spPr bwMode="auto">
          <a:xfrm>
            <a:off x="611560" y="1844824"/>
            <a:ext cx="2442927" cy="1681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" descr="C:\Users\Best\Desktop\посуда\2257.jpg"/>
          <p:cNvPicPr>
            <a:picLocks noChangeAspect="1" noChangeArrowheads="1"/>
          </p:cNvPicPr>
          <p:nvPr/>
        </p:nvPicPr>
        <p:blipFill>
          <a:blip r:embed="rId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576" y="3789040"/>
            <a:ext cx="2376115" cy="2376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4" descr="C:\Users\Best\Desktop\посуда\2257 - копия.jpg"/>
          <p:cNvPicPr>
            <a:picLocks noChangeAspect="1" noChangeArrowheads="1"/>
          </p:cNvPicPr>
          <p:nvPr/>
        </p:nvPicPr>
        <p:blipFill>
          <a:blip r:embed="rId4" cstate="screen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84838" y="4941888"/>
            <a:ext cx="2471737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7" descr="C:\Users\Best\Desktop\посуда\18470_18470_big.jpg"/>
          <p:cNvPicPr>
            <a:picLocks noChangeAspect="1" noChangeArrowheads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14239">
            <a:off x="5539310" y="3367887"/>
            <a:ext cx="2690813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15" descr="C:\Users\Best\Desktop\посуда\2257 - копия (2).jpg"/>
          <p:cNvPicPr>
            <a:picLocks noChangeAspect="1" noChangeArrowheads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68875" y="4941888"/>
            <a:ext cx="795338" cy="114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3" descr="C:\Users\Best\Desktop\посуда\051420.jpg"/>
          <p:cNvPicPr>
            <a:picLocks noChangeAspect="1" noChangeArrowheads="1"/>
          </p:cNvPicPr>
          <p:nvPr/>
        </p:nvPicPr>
        <p:blipFill>
          <a:blip r:embed="rId7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104" y="1556792"/>
            <a:ext cx="2516188" cy="194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4" descr="C:\Users\Best\Desktop\посуда\iab69a5be4.jpg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6063" y="836613"/>
            <a:ext cx="2797175" cy="1887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9" descr="C:\Users\Best\Desktop\посуда\p_k_4,5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07618">
            <a:off x="7950200" y="2039938"/>
            <a:ext cx="5905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8" descr="C:\Users\Best\Desktop\посуда\p_k_4,5.jpg"/>
          <p:cNvPicPr>
            <a:picLocks noChangeAspect="1" noChangeArrowheads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040395">
            <a:off x="5013325" y="2041525"/>
            <a:ext cx="625475" cy="636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13" descr="C:\Users\Best\Desktop\посуда\2257 - копия - копия.jpg"/>
          <p:cNvPicPr>
            <a:picLocks noChangeAspect="1" noChangeArrowheads="1"/>
          </p:cNvPicPr>
          <p:nvPr/>
        </p:nvPicPr>
        <p:blipFill>
          <a:blip r:embed="rId11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4149080"/>
            <a:ext cx="1644650" cy="79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72279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83568" y="1556792"/>
            <a:ext cx="777686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/>
              <a:t>ч</a:t>
            </a:r>
            <a:r>
              <a:rPr lang="ru-RU" sz="4800" dirty="0" smtClean="0"/>
              <a:t>ашка </a:t>
            </a:r>
            <a:r>
              <a:rPr lang="ru-RU" sz="4800" dirty="0"/>
              <a:t>– чашечка </a:t>
            </a:r>
            <a:endParaRPr lang="ru-RU" sz="4800" dirty="0" smtClean="0"/>
          </a:p>
          <a:p>
            <a:r>
              <a:rPr lang="ru-RU" sz="4800" dirty="0"/>
              <a:t>л</a:t>
            </a:r>
            <a:r>
              <a:rPr lang="ru-RU" sz="4800" dirty="0" smtClean="0"/>
              <a:t>ожка </a:t>
            </a:r>
            <a:r>
              <a:rPr lang="ru-RU" sz="4800" dirty="0"/>
              <a:t>— … </a:t>
            </a:r>
            <a:endParaRPr lang="ru-RU" sz="4800" dirty="0" smtClean="0"/>
          </a:p>
          <a:p>
            <a:r>
              <a:rPr lang="ru-RU" sz="4800" dirty="0" smtClean="0"/>
              <a:t>чайник </a:t>
            </a:r>
            <a:r>
              <a:rPr lang="ru-RU" sz="4800" dirty="0"/>
              <a:t>— … </a:t>
            </a:r>
            <a:endParaRPr lang="ru-RU" sz="4800" dirty="0" smtClean="0"/>
          </a:p>
          <a:p>
            <a:r>
              <a:rPr lang="ru-RU" sz="4800" dirty="0" smtClean="0"/>
              <a:t>тарелка </a:t>
            </a:r>
            <a:r>
              <a:rPr lang="ru-RU" sz="4800" dirty="0"/>
              <a:t>— … </a:t>
            </a:r>
            <a:endParaRPr lang="ru-RU" sz="4800" dirty="0" smtClean="0"/>
          </a:p>
          <a:p>
            <a:r>
              <a:rPr lang="ru-RU" sz="4800" dirty="0" smtClean="0"/>
              <a:t>кастрюля </a:t>
            </a:r>
            <a:r>
              <a:rPr lang="ru-RU" sz="4800" dirty="0"/>
              <a:t>— … </a:t>
            </a:r>
            <a:endParaRPr lang="ru-RU" sz="4800" dirty="0" smtClean="0"/>
          </a:p>
          <a:p>
            <a:r>
              <a:rPr lang="ru-RU" sz="4800" dirty="0" smtClean="0"/>
              <a:t>блюдце </a:t>
            </a:r>
            <a:r>
              <a:rPr lang="ru-RU" sz="4800" dirty="0"/>
              <a:t>— …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56223" y="299983"/>
            <a:ext cx="5431552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002060"/>
                </a:solidFill>
                <a:effectLst/>
              </a:rPr>
              <a:t>НАЗОВИ ЛАСКОВО: 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effectLst/>
            </a:endParaRPr>
          </a:p>
        </p:txBody>
      </p:sp>
      <p:pic>
        <p:nvPicPr>
          <p:cNvPr id="1026" name="Picture 2" descr="C:\Users\765\AppData\Local\Temp\Rar$DIa0.086\35.pn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08303" y="3216454"/>
            <a:ext cx="5112568" cy="36415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93268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920290" y="404664"/>
            <a:ext cx="51828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  <a:latin typeface="+mj-lt"/>
              </a:rPr>
              <a:t>“ЧТО ГДЕ ЛЕЖИТ”?</a:t>
            </a:r>
            <a:endParaRPr lang="ru-RU" sz="4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  <a:latin typeface="+mj-lt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1340768"/>
            <a:ext cx="7992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сахар </a:t>
            </a:r>
            <a:r>
              <a:rPr lang="ru-RU" sz="4800" dirty="0"/>
              <a:t>– в сахарнице </a:t>
            </a:r>
            <a:endParaRPr lang="ru-RU" sz="4800" dirty="0" smtClean="0"/>
          </a:p>
          <a:p>
            <a:r>
              <a:rPr lang="ru-RU" sz="4800" dirty="0" smtClean="0"/>
              <a:t>масло </a:t>
            </a:r>
            <a:r>
              <a:rPr lang="ru-RU" sz="4800" dirty="0"/>
              <a:t>— … </a:t>
            </a:r>
            <a:endParaRPr lang="ru-RU" sz="4800" dirty="0" smtClean="0"/>
          </a:p>
          <a:p>
            <a:r>
              <a:rPr lang="ru-RU" sz="4800" dirty="0" smtClean="0"/>
              <a:t>хлеб </a:t>
            </a:r>
            <a:r>
              <a:rPr lang="ru-RU" sz="4800" dirty="0"/>
              <a:t>— … </a:t>
            </a:r>
            <a:endParaRPr lang="ru-RU" sz="4800" dirty="0" smtClean="0"/>
          </a:p>
          <a:p>
            <a:r>
              <a:rPr lang="ru-RU" sz="4800" dirty="0" smtClean="0"/>
              <a:t>сухари </a:t>
            </a:r>
            <a:r>
              <a:rPr lang="ru-RU" sz="4800" dirty="0"/>
              <a:t>— … </a:t>
            </a:r>
            <a:endParaRPr lang="ru-RU" sz="4800" dirty="0" smtClean="0"/>
          </a:p>
          <a:p>
            <a:r>
              <a:rPr lang="ru-RU" sz="4800" dirty="0" smtClean="0"/>
              <a:t>соль </a:t>
            </a:r>
            <a:r>
              <a:rPr lang="ru-RU" sz="4800" dirty="0"/>
              <a:t>— … </a:t>
            </a:r>
            <a:endParaRPr lang="ru-RU" sz="4800" dirty="0" smtClean="0"/>
          </a:p>
          <a:p>
            <a:r>
              <a:rPr lang="ru-RU" sz="4800" dirty="0" smtClean="0"/>
              <a:t>перец </a:t>
            </a:r>
            <a:r>
              <a:rPr lang="ru-RU" sz="4800" dirty="0"/>
              <a:t>— …</a:t>
            </a:r>
            <a:br>
              <a:rPr lang="ru-RU" sz="48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64736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678</TotalTime>
  <Words>187</Words>
  <Application>Microsoft Office PowerPoint</Application>
  <PresentationFormat>Экран (4:3)</PresentationFormat>
  <Paragraphs>82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Что поможет без труда  Приготовить нам всегда  И обед, и завтрак, ужин?  Что для этого нам нужно?  (Посуда)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Наташа</dc:creator>
  <cp:lastModifiedBy>Admin</cp:lastModifiedBy>
  <cp:revision>40</cp:revision>
  <dcterms:created xsi:type="dcterms:W3CDTF">2015-10-24T20:54:38Z</dcterms:created>
  <dcterms:modified xsi:type="dcterms:W3CDTF">2020-08-27T13:13:00Z</dcterms:modified>
</cp:coreProperties>
</file>