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7" r:id="rId2"/>
    <p:sldId id="256" r:id="rId3"/>
    <p:sldId id="257" r:id="rId4"/>
    <p:sldId id="258" r:id="rId5"/>
    <p:sldId id="259" r:id="rId6"/>
    <p:sldId id="260" r:id="rId7"/>
    <p:sldId id="261" r:id="rId8"/>
    <p:sldId id="266"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83" d="100"/>
          <a:sy n="83" d="100"/>
        </p:scale>
        <p:origin x="-1426" y="-77"/>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7631C68A-2FE8-4B45-8F58-362EEC932137}" type="datetimeFigureOut">
              <a:rPr lang="ru-RU" smtClean="0"/>
              <a:pPr/>
              <a:t>27.08.2020</a:t>
            </a:fld>
            <a:endParaRPr lang="ru-RU"/>
          </a:p>
        </p:txBody>
      </p:sp>
      <p:sp>
        <p:nvSpPr>
          <p:cNvPr id="2" name="Нижний колонтитул 1"/>
          <p:cNvSpPr>
            <a:spLocks noGrp="1"/>
          </p:cNvSpPr>
          <p:nvPr>
            <p:ph type="ftr" sz="quarter" idx="11"/>
          </p:nvPr>
        </p:nvSpPr>
        <p:spPr/>
        <p:txBody>
          <a:bodyPr/>
          <a:lstStyle/>
          <a:p>
            <a:endParaRPr lang="ru-RU"/>
          </a:p>
        </p:txBody>
      </p:sp>
      <p:sp>
        <p:nvSpPr>
          <p:cNvPr id="15" name="Номер слайда 14"/>
          <p:cNvSpPr>
            <a:spLocks noGrp="1"/>
          </p:cNvSpPr>
          <p:nvPr>
            <p:ph type="sldNum" sz="quarter" idx="12"/>
          </p:nvPr>
        </p:nvSpPr>
        <p:spPr>
          <a:xfrm>
            <a:off x="8229600" y="6473952"/>
            <a:ext cx="758952" cy="246888"/>
          </a:xfrm>
        </p:spPr>
        <p:txBody>
          <a:bodyPr/>
          <a:lstStyle/>
          <a:p>
            <a:fld id="{690B29AA-1106-4E5B-A32E-E7A2DD1EDAB1}"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631C68A-2FE8-4B45-8F58-362EEC932137}" type="datetimeFigureOut">
              <a:rPr lang="ru-RU" smtClean="0"/>
              <a:pPr/>
              <a:t>27.08.2020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90B29AA-1106-4E5B-A32E-E7A2DD1EDAB1}"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631C68A-2FE8-4B45-8F58-362EEC932137}" type="datetimeFigureOut">
              <a:rPr lang="ru-RU" smtClean="0"/>
              <a:pPr/>
              <a:t>27.08.2020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90B29AA-1106-4E5B-A32E-E7A2DD1EDAB1}"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Содержимое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7631C68A-2FE8-4B45-8F58-362EEC932137}" type="datetimeFigureOut">
              <a:rPr lang="ru-RU" smtClean="0"/>
              <a:pPr/>
              <a:t>27.08.2020</a:t>
            </a:fld>
            <a:endParaRPr lang="ru-RU"/>
          </a:p>
        </p:txBody>
      </p:sp>
      <p:sp>
        <p:nvSpPr>
          <p:cNvPr id="19" name="Нижний колонтитул 18"/>
          <p:cNvSpPr>
            <a:spLocks noGrp="1"/>
          </p:cNvSpPr>
          <p:nvPr>
            <p:ph type="ftr" sz="quarter" idx="11"/>
          </p:nvPr>
        </p:nvSpPr>
        <p:spPr>
          <a:xfrm>
            <a:off x="3581400" y="76200"/>
            <a:ext cx="2895600" cy="288925"/>
          </a:xfrm>
        </p:spPr>
        <p:txBody>
          <a:bodyPr/>
          <a:lstStyle/>
          <a:p>
            <a:endParaRPr lang="ru-RU"/>
          </a:p>
        </p:txBody>
      </p:sp>
      <p:sp>
        <p:nvSpPr>
          <p:cNvPr id="16" name="Номер слайда 15"/>
          <p:cNvSpPr>
            <a:spLocks noGrp="1"/>
          </p:cNvSpPr>
          <p:nvPr>
            <p:ph type="sldNum" sz="quarter" idx="12"/>
          </p:nvPr>
        </p:nvSpPr>
        <p:spPr>
          <a:xfrm>
            <a:off x="8229600" y="6473952"/>
            <a:ext cx="758952" cy="246888"/>
          </a:xfrm>
        </p:spPr>
        <p:txBody>
          <a:bodyPr/>
          <a:lstStyle/>
          <a:p>
            <a:fld id="{690B29AA-1106-4E5B-A32E-E7A2DD1EDAB1}"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7631C68A-2FE8-4B45-8F58-362EEC932137}" type="datetimeFigureOut">
              <a:rPr lang="ru-RU" smtClean="0"/>
              <a:pPr/>
              <a:t>27.08.2020</a:t>
            </a:fld>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690B29AA-1106-4E5B-A32E-E7A2DD1EDAB1}" type="slidenum">
              <a:rPr lang="ru-RU" smtClean="0"/>
              <a:pPr/>
              <a:t>‹#›</a:t>
            </a:fld>
            <a:endParaRPr lang="ru-RU"/>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Содержимое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7631C68A-2FE8-4B45-8F58-362EEC932137}" type="datetimeFigureOut">
              <a:rPr lang="ru-RU" smtClean="0"/>
              <a:pPr/>
              <a:t>27.08.2020</a:t>
            </a:fld>
            <a:endParaRPr lang="ru-RU"/>
          </a:p>
        </p:txBody>
      </p:sp>
      <p:sp>
        <p:nvSpPr>
          <p:cNvPr id="10" name="Нижний колонтитул 9"/>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690B29AA-1106-4E5B-A32E-E7A2DD1EDAB1}"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Содержимое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Содержимое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7631C68A-2FE8-4B45-8F58-362EEC932137}" type="datetimeFigureOut">
              <a:rPr lang="ru-RU" smtClean="0"/>
              <a:pPr/>
              <a:t>27.08.2020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229600" y="6477000"/>
            <a:ext cx="762000" cy="246888"/>
          </a:xfrm>
        </p:spPr>
        <p:txBody>
          <a:bodyPr/>
          <a:lstStyle/>
          <a:p>
            <a:fld id="{690B29AA-1106-4E5B-A32E-E7A2DD1EDAB1}" type="slidenum">
              <a:rPr lang="ru-RU" smtClean="0"/>
              <a:pPr/>
              <a:t>‹#›</a:t>
            </a:fld>
            <a:endParaRPr lang="ru-RU"/>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7631C68A-2FE8-4B45-8F58-362EEC932137}" type="datetimeFigureOut">
              <a:rPr lang="ru-RU" smtClean="0"/>
              <a:pPr/>
              <a:t>27.08.2020</a:t>
            </a:fld>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90B29AA-1106-4E5B-A32E-E7A2DD1EDAB1}"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7631C68A-2FE8-4B45-8F58-362EEC932137}" type="datetimeFigureOut">
              <a:rPr lang="ru-RU" smtClean="0"/>
              <a:pPr/>
              <a:t>27.08.2020</a:t>
            </a:fld>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90B29AA-1106-4E5B-A32E-E7A2DD1EDAB1}"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Содержимое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7631C68A-2FE8-4B45-8F58-362EEC932137}" type="datetimeFigureOut">
              <a:rPr lang="ru-RU" smtClean="0"/>
              <a:pPr/>
              <a:t>27.08.2020</a:t>
            </a:fld>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90B29AA-1106-4E5B-A32E-E7A2DD1EDAB1}"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fld id="{7631C68A-2FE8-4B45-8F58-362EEC932137}" type="datetimeFigureOut">
              <a:rPr lang="ru-RU" smtClean="0"/>
              <a:pPr/>
              <a:t>27.08.2020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690B29AA-1106-4E5B-A32E-E7A2DD1EDAB1}" type="slidenum">
              <a:rPr lang="ru-RU" smtClean="0"/>
              <a:pPr/>
              <a:t>‹#›</a:t>
            </a:fld>
            <a:endParaRPr lang="ru-RU"/>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7631C68A-2FE8-4B45-8F58-362EEC932137}" type="datetimeFigureOut">
              <a:rPr lang="ru-RU" smtClean="0"/>
              <a:pPr/>
              <a:t>27.08.2020</a:t>
            </a:fld>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690B29AA-1106-4E5B-A32E-E7A2DD1EDAB1}" type="slidenum">
              <a:rPr lang="ru-RU" smtClean="0"/>
              <a:pPr/>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457200"/>
            <a:ext cx="8686800" cy="3971932"/>
          </a:xfrm>
        </p:spPr>
        <p:txBody>
          <a:bodyPr>
            <a:normAutofit/>
          </a:bodyPr>
          <a:lstStyle/>
          <a:p>
            <a:pPr algn="ctr"/>
            <a:r>
              <a:rPr lang="ru-RU" sz="2800" dirty="0" smtClean="0"/>
              <a:t>Уважаемые родители, продолжаем цикл консультаций на тему «Готовность ребенка к школе. Хорошо ли развиты познавательные процессы». Следующая консультация: </a:t>
            </a:r>
            <a:r>
              <a:rPr lang="ru-RU" sz="2800" dirty="0" smtClean="0"/>
              <a:t>«КАК МЫСЛИТ ВАШ РЕБЕНОК».</a:t>
            </a:r>
            <a:r>
              <a:rPr lang="ru-RU" dirty="0" smtClean="0"/>
              <a:t/>
            </a:r>
            <a:br>
              <a:rPr lang="ru-RU" dirty="0" smtClean="0"/>
            </a:br>
            <a:endParaRPr lang="ru-RU" dirty="0"/>
          </a:p>
        </p:txBody>
      </p:sp>
      <p:sp>
        <p:nvSpPr>
          <p:cNvPr id="3" name="Содержимое 2"/>
          <p:cNvSpPr>
            <a:spLocks noGrp="1"/>
          </p:cNvSpPr>
          <p:nvPr>
            <p:ph idx="1"/>
          </p:nvPr>
        </p:nvSpPr>
        <p:spPr>
          <a:xfrm>
            <a:off x="304800" y="4786322"/>
            <a:ext cx="8686800" cy="1293803"/>
          </a:xfrm>
        </p:spPr>
        <p:txBody>
          <a:bodyPr>
            <a:normAutofit fontScale="92500" lnSpcReduction="20000"/>
          </a:bodyPr>
          <a:lstStyle/>
          <a:p>
            <a:pPr algn="r">
              <a:buNone/>
            </a:pPr>
            <a:r>
              <a:rPr lang="ru-RU" sz="2000" dirty="0" smtClean="0"/>
              <a:t>Консультацию подготовила </a:t>
            </a:r>
          </a:p>
          <a:p>
            <a:pPr algn="r">
              <a:buNone/>
            </a:pPr>
            <a:r>
              <a:rPr lang="ru-RU" sz="2000" dirty="0" smtClean="0"/>
              <a:t>учитель – дефектолог  </a:t>
            </a:r>
          </a:p>
          <a:p>
            <a:pPr algn="r">
              <a:buNone/>
            </a:pPr>
            <a:r>
              <a:rPr lang="ru-RU" sz="2000" dirty="0" smtClean="0"/>
              <a:t>МАДОУ ЦРР </a:t>
            </a:r>
            <a:r>
              <a:rPr lang="ru-RU" sz="2000" dirty="0" err="1" smtClean="0"/>
              <a:t>д</a:t>
            </a:r>
            <a:r>
              <a:rPr lang="ru-RU" sz="2000" dirty="0" smtClean="0"/>
              <a:t>/с  № 7 </a:t>
            </a:r>
          </a:p>
          <a:p>
            <a:pPr algn="r">
              <a:buNone/>
            </a:pPr>
            <a:r>
              <a:rPr lang="ru-RU" sz="2000" dirty="0" err="1" smtClean="0"/>
              <a:t>Пучко</a:t>
            </a:r>
            <a:r>
              <a:rPr lang="ru-RU" sz="2000" dirty="0" smtClean="0"/>
              <a:t> С.В.</a:t>
            </a:r>
            <a:endParaRPr lang="ru-RU" sz="20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81000" y="285728"/>
            <a:ext cx="8458200" cy="6429419"/>
          </a:xfrm>
        </p:spPr>
        <p:txBody>
          <a:bodyPr>
            <a:noAutofit/>
          </a:bodyPr>
          <a:lstStyle/>
          <a:p>
            <a:r>
              <a:rPr lang="ru-RU" sz="1350" dirty="0" smtClean="0"/>
              <a:t>Мышление – это процесс познания человеком действительности с помощью мыслительных процессов: анализа, синтеза, суждений и т.п.</a:t>
            </a:r>
            <a:br>
              <a:rPr lang="ru-RU" sz="1350" dirty="0" smtClean="0"/>
            </a:br>
            <a:r>
              <a:rPr lang="ru-RU" sz="1350" dirty="0" smtClean="0"/>
              <a:t>Выделяют 3 вида мышления:</a:t>
            </a:r>
            <a:br>
              <a:rPr lang="ru-RU" sz="1350" dirty="0" smtClean="0"/>
            </a:br>
            <a:r>
              <a:rPr lang="ru-RU" sz="1350" dirty="0" smtClean="0"/>
              <a:t>1. Наглядно </a:t>
            </a:r>
            <a:r>
              <a:rPr lang="ru-RU" sz="1350" dirty="0" smtClean="0"/>
              <a:t>– действенное (познание с помощью манипулирования предметами – игрушками;</a:t>
            </a:r>
            <a:br>
              <a:rPr lang="ru-RU" sz="1350" dirty="0" smtClean="0"/>
            </a:br>
            <a:r>
              <a:rPr lang="ru-RU" sz="1350" dirty="0" smtClean="0"/>
              <a:t>2. Наглядно </a:t>
            </a:r>
            <a:r>
              <a:rPr lang="ru-RU" sz="1350" dirty="0" smtClean="0"/>
              <a:t>– образное (познание с помощью представлений предметов, явлений);</a:t>
            </a:r>
            <a:br>
              <a:rPr lang="ru-RU" sz="1350" dirty="0" smtClean="0"/>
            </a:br>
            <a:r>
              <a:rPr lang="ru-RU" sz="1350" dirty="0" smtClean="0"/>
              <a:t>3. Словесно </a:t>
            </a:r>
            <a:r>
              <a:rPr lang="ru-RU" sz="1350" dirty="0" smtClean="0"/>
              <a:t>– логическое (познание с помощью понятий, слов, рассуждений).</a:t>
            </a:r>
            <a:br>
              <a:rPr lang="ru-RU" sz="1350" dirty="0" smtClean="0"/>
            </a:br>
            <a:r>
              <a:rPr lang="ru-RU" sz="1350" dirty="0" smtClean="0"/>
              <a:t>Наглядно – действенное мышление особенно интенсивно развивается с 3-4 лет. Он постигает свойства предметов, учится оперировать предметами, устанавливать отношения между ними и решать самые разные практические задачи.</a:t>
            </a:r>
            <a:br>
              <a:rPr lang="ru-RU" sz="1350" dirty="0" smtClean="0"/>
            </a:br>
            <a:r>
              <a:rPr lang="ru-RU" sz="1350" dirty="0" smtClean="0"/>
              <a:t>На основании наглядно – действенного мышления формируется и более сложная форма мышления – наглядно – образное. Оно характеризуется тем, что ребенок уже может решать задачи на основе представлений, без применения практических действий. Это позволяет ребенку, например, использовать схематические изображения или считать в уме.</a:t>
            </a:r>
            <a:br>
              <a:rPr lang="ru-RU" sz="1350" dirty="0" smtClean="0"/>
            </a:br>
            <a:r>
              <a:rPr lang="ru-RU" sz="1350" dirty="0" smtClean="0"/>
              <a:t>К 6-7 годам начинается более интенсивное формирование словесно – логического мышления, которое связано с использованием и преобразованием понятий. Однако оно не является ведущим у дошкольника.</a:t>
            </a:r>
            <a:br>
              <a:rPr lang="ru-RU" sz="1350" dirty="0" smtClean="0"/>
            </a:br>
            <a:r>
              <a:rPr lang="ru-RU" sz="1350" dirty="0" smtClean="0"/>
              <a:t>Все виды мышления тесно связаны между собой. При решении задач словесные рассуждения опираются на яркие образы. В то же время решение даже самой простой, самой конкретной задачи требует словесных обобщений. </a:t>
            </a:r>
            <a:br>
              <a:rPr lang="ru-RU" sz="1350" dirty="0" smtClean="0"/>
            </a:br>
            <a:r>
              <a:rPr lang="ru-RU" sz="1350" dirty="0" smtClean="0"/>
              <a:t>Различные игры, конструирование, лепка, рисование, чтение, общение и т.д., то есть все то, чем занимается ребенок до школы, развивают у него такие мыслительные операции, как обобщение, сравнение, абстрагирование, классификация, установление причинно – следственных связей, понимание взаимозависимостей, способности рассуждать. Ребенок может понять главную мысль предложения, текста, картинки, объединить несколько картинок на основе общего признака, разложить картинки на группы по существенному признаку и т.д.</a:t>
            </a:r>
            <a:br>
              <a:rPr lang="ru-RU" sz="1350" dirty="0" smtClean="0"/>
            </a:br>
            <a:r>
              <a:rPr lang="ru-RU" sz="1350" dirty="0" smtClean="0"/>
              <a:t>Опыт коррекционной работы свидетельствует о том, что в результате специально организованных занятий с детьми показатели мышления могут улучшиться в 3-4 раза</a:t>
            </a:r>
            <a:r>
              <a:rPr lang="ru-RU" sz="1350" dirty="0" smtClean="0"/>
              <a:t>.</a:t>
            </a:r>
            <a:endParaRPr lang="ru-RU" sz="135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1752" y="457200"/>
            <a:ext cx="8686800" cy="5186378"/>
          </a:xfrm>
        </p:spPr>
        <p:txBody>
          <a:bodyPr>
            <a:normAutofit fontScale="90000"/>
          </a:bodyPr>
          <a:lstStyle/>
          <a:p>
            <a:r>
              <a:rPr lang="ru-RU" sz="1400" dirty="0" smtClean="0"/>
              <a:t>Следующие игры помогут развить мышление.</a:t>
            </a:r>
            <a:br>
              <a:rPr lang="ru-RU" sz="1400" dirty="0" smtClean="0"/>
            </a:br>
            <a:r>
              <a:rPr lang="ru-RU" sz="1400" dirty="0" smtClean="0"/>
              <a:t>1. Упражнение </a:t>
            </a:r>
            <a:r>
              <a:rPr lang="ru-RU" sz="1400" dirty="0" smtClean="0"/>
              <a:t>на развитие мыслительной операции; «Сравнение предметов»</a:t>
            </a:r>
            <a:br>
              <a:rPr lang="ru-RU" sz="1400" dirty="0" smtClean="0"/>
            </a:br>
            <a:r>
              <a:rPr lang="ru-RU" sz="1400" dirty="0" smtClean="0"/>
              <a:t>Для сравнения предложите ребенку следующие пары слов;</a:t>
            </a:r>
            <a:br>
              <a:rPr lang="ru-RU" sz="1400" dirty="0" smtClean="0"/>
            </a:br>
            <a:r>
              <a:rPr lang="ru-RU" sz="1400" dirty="0" smtClean="0"/>
              <a:t>- МУХА И БАБОЧКА,</a:t>
            </a:r>
            <a:br>
              <a:rPr lang="ru-RU" sz="1400" dirty="0" smtClean="0"/>
            </a:br>
            <a:r>
              <a:rPr lang="ru-RU" sz="1400" dirty="0" smtClean="0"/>
              <a:t>- ДОМ И ИЗБУШКА,</a:t>
            </a:r>
            <a:br>
              <a:rPr lang="ru-RU" sz="1400" dirty="0" smtClean="0"/>
            </a:br>
            <a:r>
              <a:rPr lang="ru-RU" sz="1400" dirty="0" smtClean="0"/>
              <a:t>- СТОЛ И СТУЛЬЯ,</a:t>
            </a:r>
            <a:br>
              <a:rPr lang="ru-RU" sz="1400" dirty="0" smtClean="0"/>
            </a:br>
            <a:r>
              <a:rPr lang="ru-RU" sz="1400" dirty="0" smtClean="0"/>
              <a:t>- КНИГА И ТЕТРАДЬ,</a:t>
            </a:r>
            <a:br>
              <a:rPr lang="ru-RU" sz="1400" dirty="0" smtClean="0"/>
            </a:br>
            <a:r>
              <a:rPr lang="ru-RU" sz="1400" dirty="0" smtClean="0"/>
              <a:t>- ВОДА И МОЛОКО,</a:t>
            </a:r>
            <a:br>
              <a:rPr lang="ru-RU" sz="1400" dirty="0" smtClean="0"/>
            </a:br>
            <a:r>
              <a:rPr lang="ru-RU" sz="1400" dirty="0" smtClean="0"/>
              <a:t>- ТОПОР И МОЛОТОК,</a:t>
            </a:r>
            <a:br>
              <a:rPr lang="ru-RU" sz="1400" dirty="0" smtClean="0"/>
            </a:br>
            <a:r>
              <a:rPr lang="ru-RU" sz="1400" dirty="0" smtClean="0"/>
              <a:t>- ПИАНИНО И СКРИПКА,</a:t>
            </a:r>
            <a:br>
              <a:rPr lang="ru-RU" sz="1400" dirty="0" smtClean="0"/>
            </a:br>
            <a:r>
              <a:rPr lang="ru-RU" sz="1400" dirty="0" smtClean="0"/>
              <a:t>- ШАЛОСТЬ И ДРАКА,</a:t>
            </a:r>
            <a:br>
              <a:rPr lang="ru-RU" sz="1400" dirty="0" smtClean="0"/>
            </a:br>
            <a:r>
              <a:rPr lang="ru-RU" sz="1400" dirty="0" smtClean="0"/>
              <a:t>- ЩЕКОТАТЬ И ГЛАДИТЬ,</a:t>
            </a:r>
            <a:br>
              <a:rPr lang="ru-RU" sz="1400" dirty="0" smtClean="0"/>
            </a:br>
            <a:r>
              <a:rPr lang="ru-RU" sz="1400" dirty="0" smtClean="0"/>
              <a:t>- ГОРОД И ДЕРЕВНЯ.</a:t>
            </a:r>
            <a:br>
              <a:rPr lang="ru-RU" sz="1400" dirty="0" smtClean="0"/>
            </a:br>
            <a:r>
              <a:rPr lang="ru-RU" sz="1400" dirty="0" smtClean="0"/>
              <a:t>Ребенок должен представлять себе то, что он будет сравнивать. Задайте ему вопросы: «Ты видел муху? А бабочку?» После таких коротких вопросов о каждом слове из пары ребенку предложите их сравнить. Снова задайте вопросы: «Похожи муха и бабочка или нет? Чем они похожи? А чем отличаются друг от друга?»</a:t>
            </a:r>
            <a:br>
              <a:rPr lang="ru-RU" sz="1400" dirty="0" smtClean="0"/>
            </a:br>
            <a:r>
              <a:rPr lang="ru-RU" sz="1400" dirty="0" smtClean="0"/>
              <a:t>Проанализируйте ответы ребенка. Сколько пар слов он удачно сравнил? Что для ребенка легче: искать сходства или различия?</a:t>
            </a:r>
            <a:br>
              <a:rPr lang="ru-RU" sz="1400" dirty="0" smtClean="0"/>
            </a:br>
            <a:r>
              <a:rPr lang="ru-RU" sz="1400" dirty="0" smtClean="0"/>
              <a:t>В процессе консультирования мы часто отмечаем, что дети особенно затрудняются в нахождении сходства.</a:t>
            </a:r>
            <a:br>
              <a:rPr lang="ru-RU" sz="1400" dirty="0" smtClean="0"/>
            </a:br>
            <a:r>
              <a:rPr lang="ru-RU" sz="1400" dirty="0" smtClean="0"/>
              <a:t>Ребенок 6-7 лет должен правильно производить сравнение: выделять и черты сходства, и черты различия, но не по случайным, несущественным признакам (например, молоток и топор лежат в сарае), а по главным признакам.</a:t>
            </a:r>
            <a:br>
              <a:rPr lang="ru-RU" sz="1400" dirty="0" smtClean="0"/>
            </a:br>
            <a:endParaRPr lang="ru-RU" sz="14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одержимое 4"/>
          <p:cNvSpPr>
            <a:spLocks noGrp="1"/>
          </p:cNvSpPr>
          <p:nvPr>
            <p:ph idx="1"/>
          </p:nvPr>
        </p:nvSpPr>
        <p:spPr>
          <a:xfrm>
            <a:off x="304800" y="285728"/>
            <a:ext cx="8686800" cy="5794397"/>
          </a:xfrm>
        </p:spPr>
        <p:txBody>
          <a:bodyPr>
            <a:normAutofit fontScale="55000" lnSpcReduction="20000"/>
          </a:bodyPr>
          <a:lstStyle/>
          <a:p>
            <a:pPr lvl="0">
              <a:buNone/>
            </a:pPr>
            <a:r>
              <a:rPr lang="ru-RU" dirty="0" smtClean="0"/>
              <a:t>2. Упражнение </a:t>
            </a:r>
            <a:r>
              <a:rPr lang="ru-RU" dirty="0" smtClean="0"/>
              <a:t>на развитие скорости мышления: «</a:t>
            </a:r>
            <a:r>
              <a:rPr lang="ru-RU" dirty="0" err="1" smtClean="0"/>
              <a:t>Оканчивание</a:t>
            </a:r>
            <a:r>
              <a:rPr lang="ru-RU" dirty="0" smtClean="0"/>
              <a:t> слов»</a:t>
            </a:r>
          </a:p>
          <a:p>
            <a:pPr>
              <a:buNone/>
            </a:pPr>
            <a:r>
              <a:rPr lang="ru-RU" dirty="0" smtClean="0"/>
              <a:t>Предложите ребенку поиграть в такую игру: вы будете начинать слово, произнося первый слог, а он – его заканчивать. «Отгадай, что я хочу сказать! По…», - так вы начинаете игру.</a:t>
            </a:r>
          </a:p>
          <a:p>
            <a:pPr>
              <a:buNone/>
            </a:pPr>
            <a:r>
              <a:rPr lang="ru-RU" dirty="0" smtClean="0"/>
              <a:t>Всего предлагается 10 слогов: 1) по, 2) на, 3) за, 4) ми, 5) </a:t>
            </a:r>
            <a:r>
              <a:rPr lang="ru-RU" dirty="0" err="1" smtClean="0"/>
              <a:t>му</a:t>
            </a:r>
            <a:r>
              <a:rPr lang="ru-RU" dirty="0" smtClean="0"/>
              <a:t>, 6) до, 7) </a:t>
            </a:r>
            <a:r>
              <a:rPr lang="ru-RU" dirty="0" err="1" smtClean="0"/>
              <a:t>че</a:t>
            </a:r>
            <a:r>
              <a:rPr lang="ru-RU" dirty="0" smtClean="0"/>
              <a:t>, 8) </a:t>
            </a:r>
            <a:r>
              <a:rPr lang="ru-RU" dirty="0" err="1" smtClean="0"/>
              <a:t>пры</a:t>
            </a:r>
            <a:r>
              <a:rPr lang="ru-RU" dirty="0" smtClean="0"/>
              <a:t>, 9) </a:t>
            </a:r>
            <a:r>
              <a:rPr lang="ru-RU" dirty="0" err="1" smtClean="0"/>
              <a:t>ку</a:t>
            </a:r>
            <a:r>
              <a:rPr lang="ru-RU" dirty="0" smtClean="0"/>
              <a:t>, 10) </a:t>
            </a:r>
            <a:r>
              <a:rPr lang="ru-RU" dirty="0" err="1" smtClean="0"/>
              <a:t>зо</a:t>
            </a:r>
            <a:r>
              <a:rPr lang="ru-RU" dirty="0" smtClean="0"/>
              <a:t>.</a:t>
            </a:r>
          </a:p>
          <a:p>
            <a:pPr>
              <a:buNone/>
            </a:pPr>
            <a:r>
              <a:rPr lang="ru-RU" dirty="0" smtClean="0"/>
              <a:t>Если ребенок легко и быстро справляется с заданием, предложите ему придумывать (отгадывать) не одно слово, а столько, сколько он сможет. Например, </a:t>
            </a:r>
            <a:r>
              <a:rPr lang="ru-RU" dirty="0" err="1" smtClean="0"/>
              <a:t>по-лет</a:t>
            </a:r>
            <a:r>
              <a:rPr lang="ru-RU" dirty="0" smtClean="0"/>
              <a:t>, </a:t>
            </a:r>
            <a:r>
              <a:rPr lang="ru-RU" dirty="0" err="1" smtClean="0"/>
              <a:t>по-кой</a:t>
            </a:r>
            <a:r>
              <a:rPr lang="ru-RU" dirty="0" smtClean="0"/>
              <a:t>, </a:t>
            </a:r>
            <a:r>
              <a:rPr lang="ru-RU" dirty="0" err="1" smtClean="0"/>
              <a:t>по-лотенце</a:t>
            </a:r>
            <a:r>
              <a:rPr lang="ru-RU" dirty="0" smtClean="0"/>
              <a:t> и т.д.</a:t>
            </a:r>
          </a:p>
          <a:p>
            <a:pPr>
              <a:buNone/>
            </a:pPr>
            <a:r>
              <a:rPr lang="ru-RU" dirty="0" smtClean="0"/>
              <a:t>Фиксируйте не только правильность ответов, но и время, которое является показателем скорости мыслительных процессов, сообразительности, речевой активности.</a:t>
            </a:r>
          </a:p>
          <a:p>
            <a:pPr lvl="0">
              <a:buNone/>
            </a:pPr>
            <a:r>
              <a:rPr lang="ru-RU" dirty="0" smtClean="0"/>
              <a:t>3. Упражнение</a:t>
            </a:r>
            <a:r>
              <a:rPr lang="ru-RU" dirty="0" smtClean="0"/>
              <a:t>: «Соотношение понятий»</a:t>
            </a:r>
          </a:p>
          <a:p>
            <a:pPr>
              <a:buNone/>
            </a:pPr>
            <a:r>
              <a:rPr lang="ru-RU" dirty="0" smtClean="0"/>
              <a:t>Изготовьте картинки, на которых было бы четыре стадии развития ветки – от голой до усыпанной ягодами осенью.</a:t>
            </a:r>
          </a:p>
          <a:p>
            <a:pPr>
              <a:buNone/>
            </a:pPr>
            <a:r>
              <a:rPr lang="ru-RU" dirty="0" smtClean="0"/>
              <a:t>Разложите перед ребенком эти картинки в произвольном порядке и попросите его определить порядок размещения картинок по смыслу.</a:t>
            </a:r>
          </a:p>
          <a:p>
            <a:pPr>
              <a:buNone/>
            </a:pPr>
            <a:r>
              <a:rPr lang="ru-RU" dirty="0" smtClean="0"/>
              <a:t>Если для ребенка это задание является трудным, начните с более легкого: пять кружков, увеличивающихся на каждой картинке по размеру.</a:t>
            </a:r>
          </a:p>
          <a:p>
            <a:pPr>
              <a:buNone/>
            </a:pPr>
            <a:r>
              <a:rPr lang="ru-RU" dirty="0" smtClean="0"/>
              <a:t>Или еще вариант: пять квадратов, которые следуют разместить в обратном порядке – от самого большого до самого маленького.</a:t>
            </a:r>
          </a:p>
          <a:p>
            <a:pPr>
              <a:buNone/>
            </a:pPr>
            <a:r>
              <a:rPr lang="ru-RU" dirty="0" smtClean="0"/>
              <a:t>По аналогии придумайте еще упражнения, которые развивают у ребенка умение соотносить понятия, образовывать аналогии.</a:t>
            </a:r>
          </a:p>
          <a:p>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457200"/>
            <a:ext cx="8686800" cy="6115072"/>
          </a:xfrm>
        </p:spPr>
        <p:txBody>
          <a:bodyPr>
            <a:normAutofit fontScale="90000"/>
          </a:bodyPr>
          <a:lstStyle/>
          <a:p>
            <a:pPr lvl="0"/>
            <a:r>
              <a:rPr lang="ru-RU" sz="1800" dirty="0" smtClean="0"/>
              <a:t>4. Упражнение </a:t>
            </a:r>
            <a:r>
              <a:rPr lang="ru-RU" sz="1800" dirty="0" smtClean="0"/>
              <a:t>на развитие мыслительных процессов обобщения, отвлечения, выделения существенных признаков.</a:t>
            </a:r>
            <a:br>
              <a:rPr lang="ru-RU" sz="1800" dirty="0" smtClean="0"/>
            </a:br>
            <a:r>
              <a:rPr lang="ru-RU" sz="1800" dirty="0" smtClean="0"/>
              <a:t>А) «Найди лишнее слово»</a:t>
            </a:r>
            <a:br>
              <a:rPr lang="ru-RU" sz="1800" dirty="0" smtClean="0"/>
            </a:br>
            <a:r>
              <a:rPr lang="ru-RU" sz="1800" dirty="0" smtClean="0"/>
              <a:t>Читайте ребенку серию слов. Каждая серия состоит из 4 слов; 3 слова в каждой серии являются однородными и могут быть объединены по общему для них признаку, а одно слово отличается от них и должно быть исключено.</a:t>
            </a:r>
            <a:br>
              <a:rPr lang="ru-RU" sz="1800" dirty="0" smtClean="0"/>
            </a:br>
            <a:r>
              <a:rPr lang="ru-RU" sz="1800" dirty="0" smtClean="0"/>
              <a:t>Предложите ребенку определить слово, которое является «лишним».</a:t>
            </a:r>
            <a:br>
              <a:rPr lang="ru-RU" sz="1800" dirty="0" smtClean="0"/>
            </a:br>
            <a:r>
              <a:rPr lang="ru-RU" sz="1800" dirty="0" smtClean="0"/>
              <a:t>- СТАРЫЙ, ДРЯХЛЫЙ, МАЛЕНЬКИЙ, ВЕТХИЙ,</a:t>
            </a:r>
            <a:br>
              <a:rPr lang="ru-RU" sz="1800" dirty="0" smtClean="0"/>
            </a:br>
            <a:r>
              <a:rPr lang="ru-RU" sz="1800" dirty="0" smtClean="0"/>
              <a:t>- ХРАБРЫЙ, ЗЛОЙ, СМЕЛЫЙ, ОТВАЖНЫЙ,</a:t>
            </a:r>
            <a:br>
              <a:rPr lang="ru-RU" sz="1800" dirty="0" smtClean="0"/>
            </a:br>
            <a:r>
              <a:rPr lang="ru-RU" sz="1800" dirty="0" smtClean="0"/>
              <a:t>- ЯБЛОКО, СЛИВА, ОГУРЕЦ, ГРУША,</a:t>
            </a:r>
            <a:br>
              <a:rPr lang="ru-RU" sz="1800" dirty="0" smtClean="0"/>
            </a:br>
            <a:r>
              <a:rPr lang="ru-RU" sz="1800" dirty="0" smtClean="0"/>
              <a:t>- МЛОЛКО, ТВОРОГ, СТЕТАНА, ХЛЕБ,</a:t>
            </a:r>
            <a:br>
              <a:rPr lang="ru-RU" sz="1800" dirty="0" smtClean="0"/>
            </a:br>
            <a:r>
              <a:rPr lang="ru-RU" sz="1800" dirty="0" smtClean="0"/>
              <a:t>- ЧАС, МИНУТА, ЛЕТО, СЕКУНДА.</a:t>
            </a:r>
            <a:br>
              <a:rPr lang="ru-RU" sz="1800" dirty="0" smtClean="0"/>
            </a:br>
            <a:r>
              <a:rPr lang="ru-RU" sz="1800" dirty="0" smtClean="0"/>
              <a:t>Б) «Найди лишнюю картинку»</a:t>
            </a:r>
            <a:br>
              <a:rPr lang="ru-RU" sz="1800" dirty="0" smtClean="0"/>
            </a:br>
            <a:r>
              <a:rPr lang="ru-RU" sz="1800" dirty="0" smtClean="0"/>
              <a:t>Подберите серию картинок, среди которых три можно объединить в группу по общему признаку, а четвертая – лишняя.</a:t>
            </a:r>
            <a:br>
              <a:rPr lang="ru-RU" sz="1800" dirty="0" smtClean="0"/>
            </a:br>
            <a:r>
              <a:rPr lang="ru-RU" sz="1800" dirty="0" smtClean="0"/>
              <a:t>Разложите перед ребенком картинки и предложите одну лишнюю убрать. Спросите: «Почему ты так думаешь? Чем похожи те картинки, которые ты оставил?»</a:t>
            </a:r>
            <a:br>
              <a:rPr lang="ru-RU" sz="1800" dirty="0" smtClean="0"/>
            </a:br>
            <a:r>
              <a:rPr lang="ru-RU" sz="1800" dirty="0" smtClean="0"/>
              <a:t>Отметьте, выделяет ли ребенок существенные признаки, правильно ли группирует предметы.</a:t>
            </a:r>
            <a:br>
              <a:rPr lang="ru-RU" sz="1800" dirty="0" smtClean="0"/>
            </a:br>
            <a:r>
              <a:rPr lang="ru-RU" sz="1800" dirty="0" smtClean="0"/>
              <a:t>Если вы видите, что ребенку трудно дается эта операция, то продолжайте терпеливо заниматься с ним, подбирая другие серии картинок. Помимо картинок можно использовать и предметы. Главное, заинтересовать ребенка игровой формой задания</a:t>
            </a:r>
            <a:r>
              <a:rPr lang="ru-RU" sz="1800" dirty="0" smtClean="0"/>
              <a:t>.</a:t>
            </a:r>
            <a:r>
              <a:rPr lang="ru-RU" sz="1800" dirty="0" smtClean="0"/>
              <a:t/>
            </a:r>
            <a:br>
              <a:rPr lang="ru-RU" sz="1800" dirty="0" smtClean="0"/>
            </a:br>
            <a:endParaRPr lang="ru-RU" sz="18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457200"/>
            <a:ext cx="8686800" cy="6115072"/>
          </a:xfrm>
        </p:spPr>
        <p:txBody>
          <a:bodyPr>
            <a:normAutofit/>
          </a:bodyPr>
          <a:lstStyle/>
          <a:p>
            <a:pPr lvl="0"/>
            <a:r>
              <a:rPr lang="ru-RU" sz="1600" dirty="0" smtClean="0"/>
              <a:t>5. Упражнение </a:t>
            </a:r>
            <a:r>
              <a:rPr lang="ru-RU" sz="1600" dirty="0" smtClean="0"/>
              <a:t>на развитие гибкости ума.</a:t>
            </a:r>
            <a:br>
              <a:rPr lang="ru-RU" sz="1600" dirty="0" smtClean="0"/>
            </a:br>
            <a:r>
              <a:rPr lang="ru-RU" sz="1600" dirty="0" smtClean="0"/>
              <a:t>Предложите ребенку назвать как можно больше слов, обозначающих какое – либо понятие.</a:t>
            </a:r>
            <a:br>
              <a:rPr lang="ru-RU" sz="1600" dirty="0" smtClean="0"/>
            </a:br>
            <a:r>
              <a:rPr lang="ru-RU" sz="1600" dirty="0" smtClean="0"/>
              <a:t>- назови слова, обозначающие деревья (береза, сосна, кедр …)</a:t>
            </a:r>
            <a:br>
              <a:rPr lang="ru-RU" sz="1600" dirty="0" smtClean="0"/>
            </a:br>
            <a:r>
              <a:rPr lang="ru-RU" sz="1600" dirty="0" smtClean="0"/>
              <a:t>- назови слова, относящиеся к спорту (футбол, хоккей …)</a:t>
            </a:r>
            <a:br>
              <a:rPr lang="ru-RU" sz="1600" dirty="0" smtClean="0"/>
            </a:br>
            <a:r>
              <a:rPr lang="ru-RU" sz="1600" dirty="0" smtClean="0"/>
              <a:t>- назови слова, обозначающие зверей.</a:t>
            </a:r>
            <a:br>
              <a:rPr lang="ru-RU" sz="1600" dirty="0" smtClean="0"/>
            </a:br>
            <a:r>
              <a:rPr lang="ru-RU" sz="1600" dirty="0" smtClean="0"/>
              <a:t>6. Упражнения </a:t>
            </a:r>
            <a:r>
              <a:rPr lang="ru-RU" sz="1600" dirty="0" smtClean="0"/>
              <a:t>на развитие словесно – логического мышления.</a:t>
            </a:r>
            <a:br>
              <a:rPr lang="ru-RU" sz="1600" dirty="0" smtClean="0"/>
            </a:br>
            <a:r>
              <a:rPr lang="ru-RU" sz="1600" dirty="0" smtClean="0"/>
              <a:t>Ребенку предлагаются следующие наборы слов:</a:t>
            </a:r>
            <a:br>
              <a:rPr lang="ru-RU" sz="1600" dirty="0" smtClean="0"/>
            </a:br>
            <a:r>
              <a:rPr lang="ru-RU" sz="1600" dirty="0" smtClean="0"/>
              <a:t>- велосипед, кнопка, книжка, плащ, перья, друг, двигаться, объединяться, бить, тупой.</a:t>
            </a:r>
            <a:br>
              <a:rPr lang="ru-RU" sz="1600" dirty="0" smtClean="0"/>
            </a:br>
            <a:r>
              <a:rPr lang="ru-RU" sz="1600" dirty="0" smtClean="0"/>
              <a:t>- самолет, гвоздь, газета, зонтик, мех, герой, качаться, соединять, кусать, острый и т.п.</a:t>
            </a:r>
            <a:br>
              <a:rPr lang="ru-RU" sz="1600" dirty="0" smtClean="0"/>
            </a:br>
            <a:r>
              <a:rPr lang="ru-RU" sz="1600" dirty="0" smtClean="0"/>
              <a:t>Попросите ребенка представить себе человек, который не знает значения ни одного из этих слов. Далее вы говорите: «Постарайся объяснить этому человеку, что означает каждое слово, например слово «велосипед». Как бы ты объяснил это?»</a:t>
            </a:r>
            <a:br>
              <a:rPr lang="ru-RU" sz="1600" dirty="0" smtClean="0"/>
            </a:br>
            <a:r>
              <a:rPr lang="ru-RU" sz="1600" dirty="0" smtClean="0"/>
              <a:t>Перед тем, как ребенок попытается дать определение слову, убедитесь в том, что он понимает его. Это можно сделать с помощью вопроса: «Знаешь ли ты это слово?, или: «Понимаешь ли ты смысл этого слова?»</a:t>
            </a:r>
            <a:br>
              <a:rPr lang="ru-RU" sz="1600" dirty="0" smtClean="0"/>
            </a:br>
            <a:r>
              <a:rPr lang="ru-RU" sz="1600" dirty="0" smtClean="0"/>
              <a:t>Помогите ребенку давать определения каждого слова, задавайте наводящие вопросы, но всегда сначала дайте ему возможность ответить самому.</a:t>
            </a:r>
            <a:br>
              <a:rPr lang="ru-RU" sz="1600" dirty="0" smtClean="0"/>
            </a:br>
            <a:endParaRPr lang="ru-RU" sz="16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457200"/>
            <a:ext cx="8686800" cy="5400692"/>
          </a:xfrm>
        </p:spPr>
        <p:txBody>
          <a:bodyPr>
            <a:normAutofit fontScale="90000"/>
          </a:bodyPr>
          <a:lstStyle/>
          <a:p>
            <a:pPr lvl="0"/>
            <a:r>
              <a:rPr lang="ru-RU" sz="1600" dirty="0" smtClean="0"/>
              <a:t>7. Игры</a:t>
            </a:r>
            <a:r>
              <a:rPr lang="ru-RU" sz="1600" dirty="0" smtClean="0"/>
              <a:t>, развивающие мышление, сообразительность.</a:t>
            </a:r>
            <a:br>
              <a:rPr lang="ru-RU" sz="1600" dirty="0" smtClean="0"/>
            </a:br>
            <a:r>
              <a:rPr lang="ru-RU" sz="1600" dirty="0" smtClean="0"/>
              <a:t>Игра «Говори наоборот»</a:t>
            </a:r>
            <a:br>
              <a:rPr lang="ru-RU" sz="1600" dirty="0" smtClean="0"/>
            </a:br>
            <a:r>
              <a:rPr lang="ru-RU" sz="1600" dirty="0" smtClean="0"/>
              <a:t>Выучите с ребенком стихотворение</a:t>
            </a:r>
            <a:br>
              <a:rPr lang="ru-RU" sz="1600" dirty="0" smtClean="0"/>
            </a:br>
            <a:r>
              <a:rPr lang="ru-RU" sz="1600" dirty="0" smtClean="0"/>
              <a:t>Скажу я слово «высоко»,</a:t>
            </a:r>
            <a:br>
              <a:rPr lang="ru-RU" sz="1600" dirty="0" smtClean="0"/>
            </a:br>
            <a:r>
              <a:rPr lang="ru-RU" sz="1600" dirty="0" smtClean="0"/>
              <a:t>А ты ответишь – «низко»,</a:t>
            </a:r>
            <a:br>
              <a:rPr lang="ru-RU" sz="1600" dirty="0" smtClean="0"/>
            </a:br>
            <a:r>
              <a:rPr lang="ru-RU" sz="1600" dirty="0" smtClean="0"/>
              <a:t>Скажу я слово «далеко»,</a:t>
            </a:r>
            <a:br>
              <a:rPr lang="ru-RU" sz="1600" dirty="0" smtClean="0"/>
            </a:br>
            <a:r>
              <a:rPr lang="ru-RU" sz="1600" dirty="0" smtClean="0"/>
              <a:t>А ты ответишь – «близко».</a:t>
            </a:r>
            <a:br>
              <a:rPr lang="ru-RU" sz="1600" dirty="0" smtClean="0"/>
            </a:br>
            <a:r>
              <a:rPr lang="ru-RU" sz="1600" dirty="0" smtClean="0"/>
              <a:t>Скажу тебе я слово «трус»</a:t>
            </a:r>
            <a:br>
              <a:rPr lang="ru-RU" sz="1600" dirty="0" smtClean="0"/>
            </a:br>
            <a:r>
              <a:rPr lang="ru-RU" sz="1600" dirty="0" smtClean="0"/>
              <a:t>Ответишь ты – «храбрец»,</a:t>
            </a:r>
            <a:br>
              <a:rPr lang="ru-RU" sz="1600" dirty="0" smtClean="0"/>
            </a:br>
            <a:r>
              <a:rPr lang="ru-RU" sz="1600" dirty="0" smtClean="0"/>
              <a:t>Теперь «начало» я скажу,</a:t>
            </a:r>
            <a:br>
              <a:rPr lang="ru-RU" sz="1600" dirty="0" smtClean="0"/>
            </a:br>
            <a:r>
              <a:rPr lang="ru-RU" sz="1600" dirty="0" smtClean="0"/>
              <a:t>Ну, отвечай – «конец».</a:t>
            </a:r>
            <a:br>
              <a:rPr lang="ru-RU" sz="1600" dirty="0" smtClean="0"/>
            </a:br>
            <a:r>
              <a:rPr lang="ru-RU" sz="1600" dirty="0" smtClean="0"/>
              <a:t>Предложите ребенку игру: «Я буду говорить слово, ты тоже говори, но только наоборот, например: большой – маленький». Можно использовать следующие пары слов: веселый – грустный, быстрый – медленный, пустой – полный и т.д.</a:t>
            </a:r>
            <a:br>
              <a:rPr lang="ru-RU" sz="1600" dirty="0" smtClean="0"/>
            </a:br>
            <a:r>
              <a:rPr lang="ru-RU" sz="1600" dirty="0" smtClean="0"/>
              <a:t>Эта игра способствует расширению кругозора и сообразительности.</a:t>
            </a:r>
            <a:br>
              <a:rPr lang="ru-RU" sz="1600" dirty="0" smtClean="0"/>
            </a:br>
            <a:r>
              <a:rPr lang="ru-RU" sz="1600" dirty="0" smtClean="0"/>
              <a:t>Игра «Бывает – не бывает»</a:t>
            </a:r>
            <a:br>
              <a:rPr lang="ru-RU" sz="1600" dirty="0" smtClean="0"/>
            </a:br>
            <a:r>
              <a:rPr lang="ru-RU" sz="1600" dirty="0" smtClean="0"/>
              <a:t>Называете какую – нибудь ситуацию и бросаете ребенку мяч. Ребенок должен поймать мяч в том случае, если названная ситуация бывает, а если – нет, то мяч ловить не нужно.</a:t>
            </a:r>
            <a:br>
              <a:rPr lang="ru-RU" sz="1600" dirty="0" smtClean="0"/>
            </a:br>
            <a:r>
              <a:rPr lang="ru-RU" sz="1600" dirty="0" smtClean="0"/>
              <a:t>Например, вы говорите: «Кошка варит кашу», и бросаете ребенку мяч. Он не ловит его. Затем сам ребенок придумывает что – нибудь и бросает мяч вам. И так далее. Ситуации можно предлагать разные</a:t>
            </a:r>
            <a:r>
              <a:rPr lang="ru-RU" sz="1600" dirty="0" smtClean="0"/>
              <a:t>.</a:t>
            </a:r>
            <a:br>
              <a:rPr lang="ru-RU" sz="1600" dirty="0" smtClean="0"/>
            </a:br>
            <a:r>
              <a:rPr lang="ru-RU" sz="1600" dirty="0" smtClean="0"/>
              <a:t/>
            </a:r>
            <a:br>
              <a:rPr lang="ru-RU" sz="1600" dirty="0" smtClean="0"/>
            </a:br>
            <a:r>
              <a:rPr lang="ru-RU" sz="1600" dirty="0" smtClean="0"/>
              <a:t>Спасибо! Всем удачи!</a:t>
            </a:r>
            <a:br>
              <a:rPr lang="ru-RU" sz="1600" dirty="0" smtClean="0"/>
            </a:br>
            <a:endParaRPr lang="ru-RU" sz="16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04800" y="3000372"/>
            <a:ext cx="8686800" cy="3079753"/>
          </a:xfrm>
        </p:spPr>
        <p:txBody>
          <a:bodyPr/>
          <a:lstStyle/>
          <a:p>
            <a:pPr algn="ctr">
              <a:buNone/>
            </a:pPr>
            <a:r>
              <a:rPr lang="ru-RU" dirty="0" smtClean="0"/>
              <a:t>Спасибо за внимание!</a:t>
            </a:r>
            <a:endParaRPr lang="ru-RU"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63</TotalTime>
  <Words>363</Words>
  <Application>Microsoft Office PowerPoint</Application>
  <PresentationFormat>Экран (4:3)</PresentationFormat>
  <Paragraphs>22</Paragraphs>
  <Slides>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Трек</vt:lpstr>
      <vt:lpstr>Уважаемые родители, продолжаем цикл консультаций на тему «Готовность ребенка к школе. Хорошо ли развиты познавательные процессы». Следующая консультация: «КАК МЫСЛИТ ВАШ РЕБЕНОК». </vt:lpstr>
      <vt:lpstr>Мышление – это процесс познания человеком действительности с помощью мыслительных процессов: анализа, синтеза, суждений и т.п. Выделяют 3 вида мышления: 1. Наглядно – действенное (познание с помощью манипулирования предметами – игрушками; 2. Наглядно – образное (познание с помощью представлений предметов, явлений); 3. Словесно – логическое (познание с помощью понятий, слов, рассуждений). Наглядно – действенное мышление особенно интенсивно развивается с 3-4 лет. Он постигает свойства предметов, учится оперировать предметами, устанавливать отношения между ними и решать самые разные практические задачи. На основании наглядно – действенного мышления формируется и более сложная форма мышления – наглядно – образное. Оно характеризуется тем, что ребенок уже может решать задачи на основе представлений, без применения практических действий. Это позволяет ребенку, например, использовать схематические изображения или считать в уме. К 6-7 годам начинается более интенсивное формирование словесно – логического мышления, которое связано с использованием и преобразованием понятий. Однако оно не является ведущим у дошкольника. Все виды мышления тесно связаны между собой. При решении задач словесные рассуждения опираются на яркие образы. В то же время решение даже самой простой, самой конкретной задачи требует словесных обобщений.  Различные игры, конструирование, лепка, рисование, чтение, общение и т.д., то есть все то, чем занимается ребенок до школы, развивают у него такие мыслительные операции, как обобщение, сравнение, абстрагирование, классификация, установление причинно – следственных связей, понимание взаимозависимостей, способности рассуждать. Ребенок может понять главную мысль предложения, текста, картинки, объединить несколько картинок на основе общего признака, разложить картинки на группы по существенному признаку и т.д. Опыт коррекционной работы свидетельствует о том, что в результате специально организованных занятий с детьми показатели мышления могут улучшиться в 3-4 раза.</vt:lpstr>
      <vt:lpstr>Следующие игры помогут развить мышление. 1. Упражнение на развитие мыслительной операции; «Сравнение предметов» Для сравнения предложите ребенку следующие пары слов; - МУХА И БАБОЧКА, - ДОМ И ИЗБУШКА, - СТОЛ И СТУЛЬЯ, - КНИГА И ТЕТРАДЬ, - ВОДА И МОЛОКО, - ТОПОР И МОЛОТОК, - ПИАНИНО И СКРИПКА, - ШАЛОСТЬ И ДРАКА, - ЩЕКОТАТЬ И ГЛАДИТЬ, - ГОРОД И ДЕРЕВНЯ. Ребенок должен представлять себе то, что он будет сравнивать. Задайте ему вопросы: «Ты видел муху? А бабочку?» После таких коротких вопросов о каждом слове из пары ребенку предложите их сравнить. Снова задайте вопросы: «Похожи муха и бабочка или нет? Чем они похожи? А чем отличаются друг от друга?» Проанализируйте ответы ребенка. Сколько пар слов он удачно сравнил? Что для ребенка легче: искать сходства или различия? В процессе консультирования мы часто отмечаем, что дети особенно затрудняются в нахождении сходства. Ребенок 6-7 лет должен правильно производить сравнение: выделять и черты сходства, и черты различия, но не по случайным, несущественным признакам (например, молоток и топор лежат в сарае), а по главным признакам. </vt:lpstr>
      <vt:lpstr>Слайд 4</vt:lpstr>
      <vt:lpstr>4. Упражнение на развитие мыслительных процессов обобщения, отвлечения, выделения существенных признаков. А) «Найди лишнее слово» Читайте ребенку серию слов. Каждая серия состоит из 4 слов; 3 слова в каждой серии являются однородными и могут быть объединены по общему для них признаку, а одно слово отличается от них и должно быть исключено. Предложите ребенку определить слово, которое является «лишним». - СТАРЫЙ, ДРЯХЛЫЙ, МАЛЕНЬКИЙ, ВЕТХИЙ, - ХРАБРЫЙ, ЗЛОЙ, СМЕЛЫЙ, ОТВАЖНЫЙ, - ЯБЛОКО, СЛИВА, ОГУРЕЦ, ГРУША, - МЛОЛКО, ТВОРОГ, СТЕТАНА, ХЛЕБ, - ЧАС, МИНУТА, ЛЕТО, СЕКУНДА. Б) «Найди лишнюю картинку» Подберите серию картинок, среди которых три можно объединить в группу по общему признаку, а четвертая – лишняя. Разложите перед ребенком картинки и предложите одну лишнюю убрать. Спросите: «Почему ты так думаешь? Чем похожи те картинки, которые ты оставил?» Отметьте, выделяет ли ребенок существенные признаки, правильно ли группирует предметы. Если вы видите, что ребенку трудно дается эта операция, то продолжайте терпеливо заниматься с ним, подбирая другие серии картинок. Помимо картинок можно использовать и предметы. Главное, заинтересовать ребенка игровой формой задания. </vt:lpstr>
      <vt:lpstr>5. Упражнение на развитие гибкости ума. Предложите ребенку назвать как можно больше слов, обозначающих какое – либо понятие. - назови слова, обозначающие деревья (береза, сосна, кедр …) - назови слова, относящиеся к спорту (футбол, хоккей …) - назови слова, обозначающие зверей. 6. Упражнения на развитие словесно – логического мышления. Ребенку предлагаются следующие наборы слов: - велосипед, кнопка, книжка, плащ, перья, друг, двигаться, объединяться, бить, тупой. - самолет, гвоздь, газета, зонтик, мех, герой, качаться, соединять, кусать, острый и т.п. Попросите ребенка представить себе человек, который не знает значения ни одного из этих слов. Далее вы говорите: «Постарайся объяснить этому человеку, что означает каждое слово, например слово «велосипед». Как бы ты объяснил это?» Перед тем, как ребенок попытается дать определение слову, убедитесь в том, что он понимает его. Это можно сделать с помощью вопроса: «Знаешь ли ты это слово?, или: «Понимаешь ли ты смысл этого слова?» Помогите ребенку давать определения каждого слова, задавайте наводящие вопросы, но всегда сначала дайте ему возможность ответить самому. </vt:lpstr>
      <vt:lpstr>7. Игры, развивающие мышление, сообразительность. Игра «Говори наоборот» Выучите с ребенком стихотворение Скажу я слово «высоко», А ты ответишь – «низко», Скажу я слово «далеко», А ты ответишь – «близко». Скажу тебе я слово «трус» Ответишь ты – «храбрец», Теперь «начало» я скажу, Ну, отвечай – «конец». Предложите ребенку игру: «Я буду говорить слово, ты тоже говори, но только наоборот, например: большой – маленький». Можно использовать следующие пары слов: веселый – грустный, быстрый – медленный, пустой – полный и т.д. Эта игра способствует расширению кругозора и сообразительности. Игра «Бывает – не бывает» Называете какую – нибудь ситуацию и бросаете ребенку мяч. Ребенок должен поймать мяч в том случае, если названная ситуация бывает, а если – нет, то мяч ловить не нужно. Например, вы говорите: «Кошка варит кашу», и бросаете ребенку мяч. Он не ловит его. Затем сам ребенок придумывает что – нибудь и бросает мяч вам. И так далее. Ситуации можно предлагать разные.  Спасибо! Всем удачи! </vt:lpstr>
      <vt:lpstr>Слайд 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Восприятие – это отражение сознанием человека предметов и явлений действительности в момент их воздействия на органы чувств. В старшем дошкольном возрасте дети уже хорошо различают цвет и форму предмета. Узнав название геометрических фигур, они свободно оперируют соответствующими формами, находя их в знакомых вещах: «Дверь – это прямоугольник, абажур лампы - шар» и т.д. По силуэту или незначительным деталям ребенок определяет предмет и различает его величину, форму, удаленность и пр. Если у ребенка хорошо развита речь, то он использует многообразные обозначения пространственных отношений: «Надо спуститься вниз, потом повернуть направо, дойти до угла, повернуть налево, перейти на другую сторону». Более трудным для ребенка дошкольного возраста является восприятие времени – ориентация во времени суток, в оценке разных промежутков времени (неделя, месяц, время года, часы, минуты, секунды). Например, одна минута – по представлению детей 6-7 лет – в среднем равна 11 секундам. Поэтому так часто дети делают ошибки, представляя себе длительность какого – либо дела меньшей, чем она есть в действительности. Огромным достижением ребенка являются первые попытки установления связей между пространством, временем, количеством. Благодаря этому ребенок решает сложнейшую интеллектуальную задачу – восприятие картинки.  Он осмысливает  взаимоотношения между частями картинки и воспринимает изображение как нечто целое (целостность восприятия). Неоценимая роль восприятия в овладении ребенком навыками письма, чтения, счета.</dc:title>
  <dc:creator>aser</dc:creator>
  <cp:lastModifiedBy>aser</cp:lastModifiedBy>
  <cp:revision>8</cp:revision>
  <dcterms:created xsi:type="dcterms:W3CDTF">2020-07-08T14:53:38Z</dcterms:created>
  <dcterms:modified xsi:type="dcterms:W3CDTF">2020-08-27T18:47:28Z</dcterms:modified>
</cp:coreProperties>
</file>