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4" d="100"/>
          <a:sy n="74" d="100"/>
        </p:scale>
        <p:origin x="-2700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Python" TargetMode="External"/><Relationship Id="rId2" Type="http://schemas.openxmlformats.org/officeDocument/2006/relationships/hyperlink" Target="https://ru.wikipedia.org/wiki/Java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lenaruvel.com/yazyki-programmirovaniya-obzor/" TargetMode="External"/><Relationship Id="rId4" Type="http://schemas.openxmlformats.org/officeDocument/2006/relationships/hyperlink" Target="https://topref.ru/referat/56190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бюджетное общеобразовательное  учреждение -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средняя общеобразовательная школа №2 города Аркадака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Саратовской области.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ИНДИВИДУАЛЬНЫЙ ИТОГОВЫЙ ПРОЕКТ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тему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«Языки программирования»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предмету  «информатика»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Обучающийся: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Сивохин Владислав Иванович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Класс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Руководитель проекта: Е.М. Дмитриева, учитель информатики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Аркадак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2020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349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04864"/>
            <a:ext cx="9144000" cy="794469"/>
          </a:xfrm>
        </p:spPr>
        <p:txBody>
          <a:bodyPr>
            <a:normAutofit fontScale="90000"/>
          </a:bodyPr>
          <a:lstStyle/>
          <a:p>
            <a:r>
              <a:rPr lang="ru-RU" sz="4900" b="1" dirty="0"/>
              <a:t>С</a:t>
            </a:r>
            <a:r>
              <a:rPr lang="en-US" sz="4900" b="1" dirty="0"/>
              <a:t>ПИСОК ИСПОЛЬЗОВАННЫХ ИНФОРМАЦИОННЫХ ИСТОЧНИКОВ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276872"/>
            <a:ext cx="7893496" cy="3672408"/>
          </a:xfrm>
        </p:spPr>
        <p:txBody>
          <a:bodyPr>
            <a:normAutofit/>
          </a:bodyPr>
          <a:lstStyle/>
          <a:p>
            <a:pPr marL="457200" lvl="0" indent="-457200" algn="l">
              <a:buFont typeface="+mj-lt"/>
              <a:buAutoNum type="arabicPeriod"/>
            </a:pPr>
            <a:r>
              <a:rPr lang="ru-RU" sz="1900" dirty="0" err="1"/>
              <a:t>Босова</a:t>
            </a:r>
            <a:r>
              <a:rPr lang="ru-RU" sz="1900" dirty="0"/>
              <a:t> Л.Л.,  Информатика: учебник для 8 класса / Л.Л. </a:t>
            </a:r>
            <a:r>
              <a:rPr lang="ru-RU" sz="1900" dirty="0" err="1"/>
              <a:t>Босова</a:t>
            </a:r>
            <a:r>
              <a:rPr lang="ru-RU" sz="1900" dirty="0"/>
              <a:t>, А.Ю. </a:t>
            </a:r>
            <a:r>
              <a:rPr lang="ru-RU" sz="1900" dirty="0" err="1"/>
              <a:t>Босова</a:t>
            </a:r>
            <a:r>
              <a:rPr lang="ru-RU" sz="1900" dirty="0"/>
              <a:t>. – М.: БИНОМ. Лаборатория знаний, 2016. – 160с.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1900" dirty="0" err="1"/>
              <a:t>Босова</a:t>
            </a:r>
            <a:r>
              <a:rPr lang="ru-RU" sz="1900" dirty="0"/>
              <a:t> Л.Л.,  Информатика: учебник для 9 класса / Л.Л. </a:t>
            </a:r>
            <a:r>
              <a:rPr lang="ru-RU" sz="1900" dirty="0" err="1"/>
              <a:t>Босова</a:t>
            </a:r>
            <a:r>
              <a:rPr lang="ru-RU" sz="1900" dirty="0"/>
              <a:t>, А.Ю. </a:t>
            </a:r>
            <a:r>
              <a:rPr lang="ru-RU" sz="1900" dirty="0" err="1"/>
              <a:t>Босова</a:t>
            </a:r>
            <a:r>
              <a:rPr lang="ru-RU" sz="1900" dirty="0"/>
              <a:t>. – М.: БИНОМ. Лаборатория знаний, 2017.- 184с.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ru-RU" sz="1900" dirty="0"/>
              <a:t>Семакин И.А., Информатика: Базовый курс /Семакин И.А., </a:t>
            </a:r>
            <a:r>
              <a:rPr lang="ru-RU" sz="1900" dirty="0" err="1"/>
              <a:t>Залогова</a:t>
            </a:r>
            <a:r>
              <a:rPr lang="ru-RU" sz="1900" dirty="0"/>
              <a:t> Л., Русаков С., Шестакова Л. – Москва: БИНОМ.,2005. – 105с.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000" dirty="0" smtClean="0">
                <a:hlinkClick r:id="rId2"/>
              </a:rPr>
              <a:t>https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ru.wikipedia.org/wiki/Java</a:t>
            </a:r>
            <a:endParaRPr lang="en-US" sz="2000" dirty="0" smtClean="0"/>
          </a:p>
          <a:p>
            <a:pPr marL="457200" lvl="0" indent="-457200" algn="l">
              <a:buFont typeface="+mj-lt"/>
              <a:buAutoNum type="arabicPeriod"/>
            </a:pPr>
            <a:r>
              <a:rPr lang="en-US" sz="1900" dirty="0" smtClean="0">
                <a:hlinkClick r:id="rId3"/>
              </a:rPr>
              <a:t>https</a:t>
            </a:r>
            <a:r>
              <a:rPr lang="ru-RU" sz="1900" dirty="0">
                <a:hlinkClick r:id="rId3"/>
              </a:rPr>
              <a:t>://</a:t>
            </a:r>
            <a:r>
              <a:rPr lang="en-US" sz="1900" dirty="0" err="1">
                <a:hlinkClick r:id="rId3"/>
              </a:rPr>
              <a:t>ru</a:t>
            </a:r>
            <a:r>
              <a:rPr lang="ru-RU" sz="1900" dirty="0">
                <a:hlinkClick r:id="rId3"/>
              </a:rPr>
              <a:t>.</a:t>
            </a:r>
            <a:r>
              <a:rPr lang="en-US" sz="1900" dirty="0" err="1">
                <a:hlinkClick r:id="rId3"/>
              </a:rPr>
              <a:t>wikipedia</a:t>
            </a:r>
            <a:r>
              <a:rPr lang="ru-RU" sz="1900" dirty="0">
                <a:hlinkClick r:id="rId3"/>
              </a:rPr>
              <a:t>.</a:t>
            </a:r>
            <a:r>
              <a:rPr lang="en-US" sz="1900" dirty="0">
                <a:hlinkClick r:id="rId3"/>
              </a:rPr>
              <a:t>org</a:t>
            </a:r>
            <a:r>
              <a:rPr lang="ru-RU" sz="1900" dirty="0">
                <a:hlinkClick r:id="rId3"/>
              </a:rPr>
              <a:t>/</a:t>
            </a:r>
            <a:r>
              <a:rPr lang="en-US" sz="1900" dirty="0">
                <a:hlinkClick r:id="rId3"/>
              </a:rPr>
              <a:t>wiki</a:t>
            </a:r>
            <a:r>
              <a:rPr lang="ru-RU" sz="1900" dirty="0">
                <a:hlinkClick r:id="rId3"/>
              </a:rPr>
              <a:t>/</a:t>
            </a:r>
            <a:r>
              <a:rPr lang="en-US" sz="1900" dirty="0">
                <a:hlinkClick r:id="rId3"/>
              </a:rPr>
              <a:t>Python</a:t>
            </a:r>
            <a:endParaRPr lang="ru-RU" sz="1900" dirty="0"/>
          </a:p>
          <a:p>
            <a:pPr marL="457200" lvl="0" indent="-457200" algn="l">
              <a:buFont typeface="+mj-lt"/>
              <a:buAutoNum type="arabicPeriod"/>
            </a:pPr>
            <a:r>
              <a:rPr lang="en-US" sz="1900" dirty="0">
                <a:hlinkClick r:id="rId4"/>
              </a:rPr>
              <a:t>https</a:t>
            </a:r>
            <a:r>
              <a:rPr lang="ru-RU" sz="1900" dirty="0">
                <a:hlinkClick r:id="rId4"/>
              </a:rPr>
              <a:t>://</a:t>
            </a:r>
            <a:r>
              <a:rPr lang="en-US" sz="1900" dirty="0" err="1">
                <a:hlinkClick r:id="rId4"/>
              </a:rPr>
              <a:t>topref</a:t>
            </a:r>
            <a:r>
              <a:rPr lang="ru-RU" sz="1900" dirty="0">
                <a:hlinkClick r:id="rId4"/>
              </a:rPr>
              <a:t>.</a:t>
            </a:r>
            <a:r>
              <a:rPr lang="en-US" sz="1900" dirty="0" err="1">
                <a:hlinkClick r:id="rId4"/>
              </a:rPr>
              <a:t>ru</a:t>
            </a:r>
            <a:r>
              <a:rPr lang="ru-RU" sz="1900" dirty="0">
                <a:hlinkClick r:id="rId4"/>
              </a:rPr>
              <a:t>/</a:t>
            </a:r>
            <a:r>
              <a:rPr lang="en-US" sz="1900" dirty="0" err="1">
                <a:hlinkClick r:id="rId4"/>
              </a:rPr>
              <a:t>referat</a:t>
            </a:r>
            <a:r>
              <a:rPr lang="ru-RU" sz="1900" dirty="0">
                <a:hlinkClick r:id="rId4"/>
              </a:rPr>
              <a:t>/56190.</a:t>
            </a:r>
            <a:r>
              <a:rPr lang="en-US" sz="1900" dirty="0">
                <a:hlinkClick r:id="rId4"/>
              </a:rPr>
              <a:t>html</a:t>
            </a:r>
            <a:endParaRPr lang="ru-RU" sz="1900" dirty="0"/>
          </a:p>
          <a:p>
            <a:pPr marL="457200" lvl="0" indent="-457200" algn="l">
              <a:buFont typeface="+mj-lt"/>
              <a:buAutoNum type="arabicPeriod"/>
            </a:pPr>
            <a:r>
              <a:rPr lang="en-US" sz="1900" dirty="0">
                <a:hlinkClick r:id="rId5"/>
              </a:rPr>
              <a:t>https</a:t>
            </a:r>
            <a:r>
              <a:rPr lang="ru-RU" sz="1900" dirty="0">
                <a:hlinkClick r:id="rId5"/>
              </a:rPr>
              <a:t>://</a:t>
            </a:r>
            <a:r>
              <a:rPr lang="en-US" sz="1900" dirty="0" err="1">
                <a:hlinkClick r:id="rId5"/>
              </a:rPr>
              <a:t>elenaruvel</a:t>
            </a:r>
            <a:r>
              <a:rPr lang="ru-RU" sz="1900" dirty="0">
                <a:hlinkClick r:id="rId5"/>
              </a:rPr>
              <a:t>.</a:t>
            </a:r>
            <a:r>
              <a:rPr lang="en-US" sz="1900" dirty="0">
                <a:hlinkClick r:id="rId5"/>
              </a:rPr>
              <a:t>com</a:t>
            </a:r>
            <a:r>
              <a:rPr lang="ru-RU" sz="1900" dirty="0">
                <a:hlinkClick r:id="rId5"/>
              </a:rPr>
              <a:t>/</a:t>
            </a:r>
            <a:r>
              <a:rPr lang="en-US" sz="1900" dirty="0" err="1">
                <a:hlinkClick r:id="rId5"/>
              </a:rPr>
              <a:t>yazyki</a:t>
            </a:r>
            <a:r>
              <a:rPr lang="ru-RU" sz="1900" dirty="0">
                <a:hlinkClick r:id="rId5"/>
              </a:rPr>
              <a:t>-</a:t>
            </a:r>
            <a:r>
              <a:rPr lang="en-US" sz="1900" dirty="0" err="1">
                <a:hlinkClick r:id="rId5"/>
              </a:rPr>
              <a:t>programmirovaniya</a:t>
            </a:r>
            <a:r>
              <a:rPr lang="ru-RU" sz="1900" dirty="0">
                <a:hlinkClick r:id="rId5"/>
              </a:rPr>
              <a:t>-</a:t>
            </a:r>
            <a:r>
              <a:rPr lang="en-US" sz="1900" dirty="0" err="1">
                <a:hlinkClick r:id="rId5"/>
              </a:rPr>
              <a:t>obzor</a:t>
            </a:r>
            <a:r>
              <a:rPr lang="ru-RU" sz="1900" dirty="0">
                <a:hlinkClick r:id="rId5"/>
              </a:rPr>
              <a:t>/</a:t>
            </a:r>
            <a:endParaRPr lang="ru-RU" sz="1900" dirty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819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dirty="0"/>
              <a:t>Я хочу в своей работе рассказать о языках программирования.                                                                               </a:t>
            </a:r>
            <a:r>
              <a:rPr lang="ru-RU" b="1" u="sng" dirty="0"/>
              <a:t>Актуальность работы</a:t>
            </a:r>
            <a:r>
              <a:rPr lang="ru-RU" dirty="0"/>
              <a:t> - На сегодняшний день жизнь человека невозможна без компьютерной техники. Современные гаджеты не способны выполнять свою функцию без заложенных в них программ, написанных на специальном языке.</a:t>
            </a:r>
          </a:p>
          <a:p>
            <a:pPr marL="0" indent="0" algn="ctr">
              <a:buNone/>
            </a:pPr>
            <a:r>
              <a:rPr lang="ru-RU" b="1" u="sng" dirty="0"/>
              <a:t>Объект исследования </a:t>
            </a:r>
            <a:r>
              <a:rPr lang="ru-RU" dirty="0"/>
              <a:t>– компьютерные технологии.</a:t>
            </a:r>
          </a:p>
          <a:p>
            <a:pPr marL="0" indent="0" algn="ctr">
              <a:buNone/>
            </a:pPr>
            <a:r>
              <a:rPr lang="ru-RU" b="1" u="sng" dirty="0"/>
              <a:t>Цель исследования </a:t>
            </a:r>
            <a:r>
              <a:rPr lang="ru-RU" dirty="0"/>
              <a:t> - выяснить, как люди совершенствовали языки программирования, какие языки на данный момент являются самыми актуальными. </a:t>
            </a:r>
          </a:p>
          <a:p>
            <a:pPr marL="0" indent="0" algn="ctr">
              <a:buNone/>
            </a:pPr>
            <a:r>
              <a:rPr lang="ru-RU" b="1" u="sng" dirty="0"/>
              <a:t>Гипотеза</a:t>
            </a:r>
            <a:r>
              <a:rPr lang="ru-RU" dirty="0"/>
              <a:t> -  я  предполагаю, что с усовершенствованием старых и созданием новых языков программирования людям стало легче работать, а программирование стало не таким сложным.</a:t>
            </a:r>
          </a:p>
          <a:p>
            <a:pPr marL="0" indent="0" algn="ctr">
              <a:buNone/>
            </a:pPr>
            <a:r>
              <a:rPr lang="ru-RU" b="1" u="sng" dirty="0"/>
              <a:t>Задачи:</a:t>
            </a:r>
            <a:r>
              <a:rPr lang="ru-RU" dirty="0"/>
              <a:t>                                                                                                                                                 </a:t>
            </a:r>
          </a:p>
          <a:p>
            <a:pPr marL="0" indent="0" algn="ctr">
              <a:buNone/>
            </a:pPr>
            <a:r>
              <a:rPr lang="ru-RU" dirty="0"/>
              <a:t>1. Развитие познавательного интереса,</a:t>
            </a:r>
          </a:p>
          <a:p>
            <a:pPr marL="0" indent="0" algn="ctr">
              <a:buNone/>
            </a:pPr>
            <a:r>
              <a:rPr lang="ru-RU" dirty="0"/>
              <a:t>2. Воспитание информационной культуры.</a:t>
            </a:r>
          </a:p>
          <a:p>
            <a:pPr marL="0" indent="0" algn="ctr">
              <a:buNone/>
            </a:pPr>
            <a:r>
              <a:rPr lang="ru-RU" dirty="0"/>
              <a:t>3. Ознакомление с основными языками программирования.</a:t>
            </a:r>
          </a:p>
          <a:p>
            <a:pPr marL="0" indent="0" algn="ctr">
              <a:buNone/>
            </a:pPr>
            <a:r>
              <a:rPr lang="ru-RU" dirty="0"/>
              <a:t>4. Расширение кругозора.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718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b="1" dirty="0"/>
              <a:t>ЯЗЫКИ ПРОГРАММИРОВАНИЯ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04864"/>
            <a:ext cx="7509925" cy="312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288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b="1" dirty="0"/>
              <a:t>ИСТОРИЯ РАЗВИТИЯ ЯЗЫКОВ ПРОГРАММИРОВАНИЯ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72816"/>
            <a:ext cx="6507975" cy="477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894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b="1" dirty="0"/>
              <a:t>СИ [</a:t>
            </a:r>
            <a:r>
              <a:rPr lang="en-US" b="1" dirty="0"/>
              <a:t>C</a:t>
            </a:r>
            <a:r>
              <a:rPr lang="ru-RU" b="1" dirty="0"/>
              <a:t>] И ЕГО РАЗНОВИДНОСТИ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56792"/>
            <a:ext cx="5112568" cy="486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5899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b="1" dirty="0"/>
              <a:t>PASCAL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8270726" cy="2756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976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b="1" dirty="0"/>
              <a:t>JAVA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7578080" cy="3789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857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PYTHON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983" y="1628800"/>
            <a:ext cx="6840760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90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Заключение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40768"/>
            <a:ext cx="8856984" cy="4771727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Изобретение языков программирования высшего уровня, а также их постоянное совершенствование и развитие, позволило человеку не только общаться с машиной и понимать ее, но использовать ЭВМ для сложнейших расчетов в области самолетостроения, ракетостроения, медицины и даже экономики.</a:t>
            </a:r>
          </a:p>
          <a:p>
            <a:pPr marL="0" indent="0" algn="just">
              <a:buNone/>
            </a:pPr>
            <a:r>
              <a:rPr lang="ru-RU" dirty="0"/>
              <a:t>На сегодняшний день любое среднее и крупное предприятие имеет в своем штате группу программистов, обладающих знаниями программирования различными языками, которые редактируют, изменяют и модифицируют программы, используемые сотрудниками предприятия. Это говорит о том, что на рынке труда пользуются спросом обладающие знаниями  и опытом работы с различными языками программирования люди</a:t>
            </a:r>
            <a:r>
              <a:rPr lang="ru-RU" dirty="0" smtClean="0"/>
              <a:t>. Этим я доказал свою </a:t>
            </a:r>
            <a:r>
              <a:rPr lang="ru-RU" u="sng" dirty="0" smtClean="0"/>
              <a:t>гипотезу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287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powerpointbase.com-832</Template>
  <TotalTime>102</TotalTime>
  <Words>371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                                                  Муниципальное бюджетное общеобразовательное  учреждение - средняя общеобразовательная школа №2 города Аркадака Саратовской области.    ИНДИВИДУАЛЬНЫЙ ИТОГОВЫЙ ПРОЕКТ   на тему  «Языки программирования»   по предмету  «информатика»   Обучающийся: Сивохин Владислав Иванович   Класс 9    Руководитель проекта: Е.М. Дмитриева, учитель информатики   Аркадак – 2020 </vt:lpstr>
      <vt:lpstr>Презентация PowerPoint</vt:lpstr>
      <vt:lpstr>ЯЗЫКИ ПРОГРАММИРОВАНИЯ</vt:lpstr>
      <vt:lpstr>ИСТОРИЯ РАЗВИТИЯ ЯЗЫКОВ ПРОГРАММИРОВАНИЯ</vt:lpstr>
      <vt:lpstr>СИ [C] И ЕГО РАЗНОВИДНОСТИ</vt:lpstr>
      <vt:lpstr>PASCAL</vt:lpstr>
      <vt:lpstr>JAVA</vt:lpstr>
      <vt:lpstr>PYTHON</vt:lpstr>
      <vt:lpstr>Заключение</vt:lpstr>
      <vt:lpstr>СПИСОК ИСПОЛЬЗОВАННЫХ ИНФОРМАЦИОННЫХ ИСТОЧНИКОВ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                             Муниципальное бюджетное общеобразовательное  учреждение - средняя общеобразовательная школа №2 города Аркадака Саратовской области.    ИНДИВИДУАЛЬНЫЙ ИТОГОВЫЙ ПРОЕКТ   на тему  «Языки программирования»   по предмету  «информатика»   Обучающийся: Сивохин Владислав Иванович   Класс 9    Руководитель проекта: Е.М. Дмитриева, учитель информатики   Аркадак – 2020 </dc:title>
  <dc:creator>USERPC</dc:creator>
  <cp:lastModifiedBy>home</cp:lastModifiedBy>
  <cp:revision>11</cp:revision>
  <dcterms:created xsi:type="dcterms:W3CDTF">2020-05-11T14:09:45Z</dcterms:created>
  <dcterms:modified xsi:type="dcterms:W3CDTF">2020-05-11T17:02:44Z</dcterms:modified>
</cp:coreProperties>
</file>