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0" r:id="rId3"/>
    <p:sldId id="257" r:id="rId4"/>
    <p:sldId id="261" r:id="rId5"/>
    <p:sldId id="260" r:id="rId6"/>
    <p:sldId id="271" r:id="rId7"/>
    <p:sldId id="259" r:id="rId8"/>
    <p:sldId id="258" r:id="rId9"/>
    <p:sldId id="265" r:id="rId10"/>
    <p:sldId id="264" r:id="rId11"/>
    <p:sldId id="267" r:id="rId12"/>
    <p:sldId id="269" r:id="rId13"/>
    <p:sldId id="263" r:id="rId14"/>
    <p:sldId id="266" r:id="rId15"/>
    <p:sldId id="272" r:id="rId16"/>
    <p:sldId id="273" r:id="rId17"/>
    <p:sldId id="26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4CCEF92-C3CD-426A-917B-984982A503B6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06470F42-AC23-4DE8-88FB-7B6129B10D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Аттестация 2018\К уроку\Бермуды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26730"/>
            <a:ext cx="7200800" cy="4798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260648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Georgia" pitchFamily="18" charset="0"/>
              </a:rPr>
              <a:t>Острова  Атлантического океана</a:t>
            </a:r>
            <a:endParaRPr lang="ru-RU" sz="40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0427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55" y="404664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Georgia" pitchFamily="18" charset="0"/>
              </a:rPr>
              <a:t>Треугольник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по количеству равных сторон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619672" y="1340768"/>
            <a:ext cx="1368152" cy="28182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499992" y="1412776"/>
            <a:ext cx="0" cy="973271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868144" y="1340768"/>
            <a:ext cx="1368152" cy="281827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160963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разносторонний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36096" y="162880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равнобедренный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699792" y="2348880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равносторонний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2476053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все стороны разные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06017" y="3268141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все стороны равные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37920" y="2492896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две стороны равны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439652" y="2132856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499992" y="2890103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37454" y="2132856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 descr="http://images.myshared.ru/18/1253282/slide_1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" t="34829" r="69071" b="15598"/>
          <a:stretch/>
        </p:blipFill>
        <p:spPr bwMode="auto">
          <a:xfrm>
            <a:off x="6608806" y="3934145"/>
            <a:ext cx="2090475" cy="26473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://images.myshared.ru/18/1253282/slide_1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64" t="22650" r="30930" b="30769"/>
          <a:stretch/>
        </p:blipFill>
        <p:spPr bwMode="auto">
          <a:xfrm>
            <a:off x="107504" y="4005064"/>
            <a:ext cx="2734449" cy="22048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Рисунок 25" descr="http://images.myshared.ru/18/1253282/slide_1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93" t="39104" r="876" b="15801"/>
          <a:stretch/>
        </p:blipFill>
        <p:spPr bwMode="auto">
          <a:xfrm>
            <a:off x="3282783" y="4653136"/>
            <a:ext cx="2434417" cy="2102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7" name="Поле 2"/>
          <p:cNvSpPr txBox="1"/>
          <p:nvPr/>
        </p:nvSpPr>
        <p:spPr>
          <a:xfrm>
            <a:off x="6688470" y="5986090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A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8" name="Поле 7"/>
          <p:cNvSpPr txBox="1"/>
          <p:nvPr/>
        </p:nvSpPr>
        <p:spPr>
          <a:xfrm>
            <a:off x="8223448" y="5986089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C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29" name="Поле 8"/>
          <p:cNvSpPr txBox="1"/>
          <p:nvPr/>
        </p:nvSpPr>
        <p:spPr>
          <a:xfrm>
            <a:off x="7452320" y="3845421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B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0" name="Поле 16"/>
          <p:cNvSpPr txBox="1"/>
          <p:nvPr/>
        </p:nvSpPr>
        <p:spPr>
          <a:xfrm>
            <a:off x="1958752" y="3989437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L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1" name="Поле 15"/>
          <p:cNvSpPr txBox="1"/>
          <p:nvPr/>
        </p:nvSpPr>
        <p:spPr>
          <a:xfrm>
            <a:off x="35496" y="5589240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K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2" name="Поле 17"/>
          <p:cNvSpPr txBox="1"/>
          <p:nvPr/>
        </p:nvSpPr>
        <p:spPr>
          <a:xfrm>
            <a:off x="2411760" y="5588088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M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3" name="Поле 11"/>
          <p:cNvSpPr txBox="1"/>
          <p:nvPr/>
        </p:nvSpPr>
        <p:spPr>
          <a:xfrm>
            <a:off x="4337202" y="4536830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S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4" name="Поле 8"/>
          <p:cNvSpPr txBox="1"/>
          <p:nvPr/>
        </p:nvSpPr>
        <p:spPr>
          <a:xfrm>
            <a:off x="3213331" y="6093296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R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sp>
        <p:nvSpPr>
          <p:cNvPr id="35" name="Поле 10"/>
          <p:cNvSpPr txBox="1"/>
          <p:nvPr/>
        </p:nvSpPr>
        <p:spPr>
          <a:xfrm>
            <a:off x="5391798" y="6093296"/>
            <a:ext cx="381000" cy="44767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200" b="1" i="1" dirty="0">
                <a:effectLst/>
                <a:latin typeface="Times New Roman"/>
                <a:ea typeface="Calibri"/>
                <a:cs typeface="Times New Roman"/>
              </a:rPr>
              <a:t>T</a:t>
            </a:r>
            <a:endParaRPr lang="ru-RU" sz="1100" dirty="0">
              <a:effectLst/>
              <a:ea typeface="Calibri"/>
              <a:cs typeface="Times New Roman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7236296" y="5107496"/>
            <a:ext cx="216024" cy="150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923928" y="5517232"/>
            <a:ext cx="216024" cy="15030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7822143" y="5118206"/>
            <a:ext cx="216024" cy="1395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V="1">
            <a:off x="4860032" y="5543528"/>
            <a:ext cx="216024" cy="13959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flipV="1">
            <a:off x="4499992" y="6165304"/>
            <a:ext cx="0" cy="2936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354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3" y="260648"/>
            <a:ext cx="87129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anose="02040502050405020303" pitchFamily="18" charset="0"/>
              </a:rPr>
              <a:t>Периметр равностороннего треугольника</a:t>
            </a:r>
            <a:endParaRPr lang="ru-RU" sz="3600" b="1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364088" y="1678161"/>
            <a:ext cx="2880320" cy="2592288"/>
          </a:xfrm>
          <a:prstGeom prst="triangl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932040" y="3982417"/>
            <a:ext cx="596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А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516216" y="980728"/>
            <a:ext cx="596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В</a:t>
            </a:r>
            <a:endParaRPr lang="ru-RU" sz="4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8224342" y="3982037"/>
            <a:ext cx="5961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С</a:t>
            </a:r>
            <a:endParaRPr lang="ru-RU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04431" y="2554833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Georgia" panose="02040502050405020303" pitchFamily="18" charset="0"/>
              </a:rPr>
              <a:t>а</a:t>
            </a:r>
            <a:endParaRPr lang="ru-RU" sz="2800" i="1" dirty="0"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24328" y="2545766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Georgia" panose="02040502050405020303" pitchFamily="18" charset="0"/>
              </a:rPr>
              <a:t>а</a:t>
            </a:r>
            <a:endParaRPr lang="ru-RU" sz="2800" i="1" dirty="0">
              <a:latin typeface="Georgia" panose="0204050205040502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09323" y="4228258"/>
            <a:ext cx="3898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>
                <a:latin typeface="Georgia" panose="02040502050405020303" pitchFamily="18" charset="0"/>
              </a:rPr>
              <a:t>а</a:t>
            </a:r>
            <a:endParaRPr lang="ru-RU" sz="2800" i="1" dirty="0"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4301" y="1927691"/>
            <a:ext cx="43893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 = а + а + а = 3*а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10712" y="5062537"/>
            <a:ext cx="8581768" cy="16312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atin typeface="Georgia" panose="02040502050405020303" pitchFamily="18" charset="0"/>
              </a:rPr>
              <a:t>Формула периметра равностороннего треугольника:</a:t>
            </a:r>
            <a:endParaRPr lang="ru-RU" sz="2800" b="1" u="sng" dirty="0">
              <a:latin typeface="Georgia" panose="02040502050405020303" pitchFamily="18" charset="0"/>
            </a:endParaRPr>
          </a:p>
          <a:p>
            <a:pPr algn="ctr"/>
            <a:r>
              <a:rPr lang="ru-RU" sz="4400" b="1" dirty="0" smtClean="0">
                <a:latin typeface="Georgia" panose="02040502050405020303" pitchFamily="18" charset="0"/>
              </a:rPr>
              <a:t>Р= 3а</a:t>
            </a:r>
            <a:endParaRPr lang="ru-RU" sz="44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78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6719" y="409882"/>
            <a:ext cx="6483633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Физкультминутка</a:t>
            </a:r>
          </a:p>
          <a:p>
            <a:pPr algn="ctr"/>
            <a:endParaRPr lang="ru-RU" sz="2800" b="1" i="1" dirty="0" smtClean="0">
              <a:solidFill>
                <a:srgbClr val="C00000"/>
              </a:solidFill>
              <a:latin typeface="Georgia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Рисуй глазами треугольник.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Теперь вершиной вниз его переверни.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И вновь глазами по периметру веди.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Рисуй восьмерку вертикально.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Ты головою не крути,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А лишь глазами осторожно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Ты вдоль по линиям води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И на бочок ее клади.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Теперь следи горизонтально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И в центре ты остановись.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Зажмурься крепко, не ленись.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Глаза открываем мы, наконец.</a:t>
            </a: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  <a:latin typeface="Georgia" pitchFamily="18" charset="0"/>
              </a:rPr>
              <a:t>Зарядка окончилась. Ты молодец!</a:t>
            </a:r>
            <a:endParaRPr lang="ru-RU" sz="24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179512" y="1772816"/>
            <a:ext cx="1512168" cy="1728192"/>
          </a:xfrm>
          <a:prstGeom prst="triangl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 flipV="1">
            <a:off x="189322" y="3789040"/>
            <a:ext cx="1512168" cy="1728192"/>
          </a:xfrm>
          <a:prstGeom prst="triangle">
            <a:avLst/>
          </a:prstGeom>
          <a:solidFill>
            <a:srgbClr val="C0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956376" y="1484784"/>
            <a:ext cx="43204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84368" y="2420888"/>
            <a:ext cx="576064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rot="5400000">
            <a:off x="7272300" y="3537012"/>
            <a:ext cx="432048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16200000">
            <a:off x="8136396" y="3537012"/>
            <a:ext cx="576064" cy="936104"/>
          </a:xfrm>
          <a:prstGeom prst="ellipse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6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55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Заполните таблицу изображениями</a:t>
            </a:r>
            <a:endParaRPr lang="ru-RU" sz="2800" b="1" i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3207452"/>
              </p:ext>
            </p:extLst>
          </p:nvPr>
        </p:nvGraphicFramePr>
        <p:xfrm>
          <a:off x="212602" y="1700808"/>
          <a:ext cx="8712970" cy="417646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1742594"/>
                <a:gridCol w="1742594"/>
                <a:gridCol w="1742594"/>
                <a:gridCol w="1742594"/>
                <a:gridCol w="1742594"/>
              </a:tblGrid>
              <a:tr h="864096"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2800" b="1" i="1" u="sng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Виды треугольников</a:t>
                      </a:r>
                      <a:endParaRPr lang="ru-RU" sz="2800" b="1" i="1" u="sng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по количеству равных сторон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5728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разносто-ронний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равнобед-ренный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err="1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равносто-ронний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</a:tr>
              <a:tr h="910456">
                <a:tc rowSpan="3"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solidFill>
                            <a:srgbClr val="002060"/>
                          </a:solidFill>
                          <a:latin typeface="Georgia" pitchFamily="18" charset="0"/>
                        </a:rPr>
                        <a:t>по виду их углов</a:t>
                      </a:r>
                      <a:endParaRPr lang="ru-RU" sz="2400" b="1" i="1" dirty="0">
                        <a:solidFill>
                          <a:srgbClr val="00206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остро-угольный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</a:tr>
              <a:tr h="86409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прямо-угольный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>
                        <a:latin typeface="Georgia" pitchFamily="18" charset="0"/>
                      </a:endParaRPr>
                    </a:p>
                  </a:txBody>
                  <a:tcPr anchor="ctr"/>
                </a:tc>
              </a:tr>
              <a:tr h="79208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C00000"/>
                          </a:solidFill>
                          <a:latin typeface="Georgia" pitchFamily="18" charset="0"/>
                        </a:rPr>
                        <a:t>тупо-угольный</a:t>
                      </a:r>
                      <a:endParaRPr lang="ru-RU" sz="2000" b="1" i="1" dirty="0">
                        <a:solidFill>
                          <a:srgbClr val="C00000"/>
                        </a:solidFill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sz="2800" b="1" i="1" dirty="0">
                        <a:latin typeface="Georg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127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55" y="260648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Треугольники вокруг нас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7170" name="Picture 2" descr="D:\документы\Аттестация 2018\К уроку\Калитка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72" y="853058"/>
            <a:ext cx="3852972" cy="28639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D:\документы\Аттестация 2018\К уроку\Крыш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45423"/>
            <a:ext cx="4877048" cy="28217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D:\документы\Аттестация 2018\К уроку\ЛЭП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274" y="3645024"/>
            <a:ext cx="3984190" cy="30237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документы\Аттестация 2018\К уроку\Мост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21" t="20808" r="10151" b="10909"/>
          <a:stretch/>
        </p:blipFill>
        <p:spPr bwMode="auto">
          <a:xfrm>
            <a:off x="179512" y="3758412"/>
            <a:ext cx="4418095" cy="29109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21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1168" y="3077671"/>
            <a:ext cx="8753320" cy="3530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 flipH="1">
            <a:off x="179512" y="188640"/>
            <a:ext cx="8568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Закрепление изученного материала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1128" y="1879957"/>
            <a:ext cx="53094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№ 338, 339, 341, 343,</a:t>
            </a:r>
            <a:endParaRPr lang="ru-RU" sz="3600" b="1" dirty="0">
              <a:latin typeface="Georgia" panose="02040502050405020303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151951"/>
            <a:ext cx="59827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latin typeface="Georgia" panose="02040502050405020303" pitchFamily="18" charset="0"/>
              </a:rPr>
              <a:t>Определите вид треугольника</a:t>
            </a:r>
            <a:endParaRPr lang="ru-RU" sz="3200" dirty="0">
              <a:latin typeface="Georgia" panose="02040502050405020303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104876"/>
            <a:ext cx="2445269" cy="11325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112" y="3872407"/>
            <a:ext cx="2462709" cy="11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35" y="3872407"/>
            <a:ext cx="2412000" cy="109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633" y="5181938"/>
            <a:ext cx="2412000" cy="1066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40" y="3863294"/>
            <a:ext cx="2340000" cy="1107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2439" y="5168175"/>
            <a:ext cx="2304000" cy="1096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8620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1168" y="3127658"/>
            <a:ext cx="8753320" cy="353066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 flipH="1">
            <a:off x="179512" y="188640"/>
            <a:ext cx="85689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Закрепление изученного материала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9253" y="1796623"/>
            <a:ext cx="53094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Georgia" panose="02040502050405020303" pitchFamily="18" charset="0"/>
              </a:rPr>
              <a:t>№ 338, 339, 341, 343,</a:t>
            </a:r>
          </a:p>
          <a:p>
            <a:pPr algn="ctr"/>
            <a:r>
              <a:rPr lang="ru-RU" sz="3600" b="1" u="sng" dirty="0" smtClean="0">
                <a:latin typeface="Georgia" panose="02040502050405020303" pitchFamily="18" charset="0"/>
              </a:rPr>
              <a:t>Повторение № 354</a:t>
            </a:r>
            <a:endParaRPr lang="ru-RU" sz="3600" b="1" u="sng" dirty="0">
              <a:latin typeface="Georgia" panose="02040502050405020303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8407" y="3129930"/>
            <a:ext cx="839005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№1. </a:t>
            </a:r>
            <a:r>
              <a:rPr lang="ru-RU" sz="3200" b="1" dirty="0" smtClean="0">
                <a:latin typeface="Georgia" panose="02040502050405020303" pitchFamily="18" charset="0"/>
              </a:rPr>
              <a:t>Периметр треугольника со сторонами 12 см, 18 см, 24 см равен _____ см</a:t>
            </a:r>
          </a:p>
          <a:p>
            <a:endParaRPr lang="ru-RU" sz="3200" b="1" dirty="0">
              <a:latin typeface="Georgia" panose="02040502050405020303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Georgia" panose="02040502050405020303" pitchFamily="18" charset="0"/>
              </a:rPr>
              <a:t>№2 </a:t>
            </a:r>
            <a:r>
              <a:rPr lang="ru-RU" sz="3200" b="1" dirty="0" smtClean="0">
                <a:latin typeface="Georgia" panose="02040502050405020303" pitchFamily="18" charset="0"/>
              </a:rPr>
              <a:t>Периметр равностороннего треугольника со стороной 7 см равен _____ см.</a:t>
            </a:r>
            <a:endParaRPr lang="ru-RU" sz="32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461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97104" y="36240"/>
            <a:ext cx="8568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Итоги урока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764704"/>
            <a:ext cx="865268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виды треугольников в зависимости от вида углов?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треугольник называют прямоугольным? Тупоугольным? Остроугольным?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виды треугольников в зависимости от количества равных сторон? 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треугольник называется разносторонним? Равнобедренным? Равносторонним?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 стороны равнобедренного треугольника?</a:t>
            </a:r>
          </a:p>
          <a:p>
            <a:pPr marL="342900" indent="-342900">
              <a:buAutoNum type="arabicPeriod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какой формуле вычисляют периметр равностороннего треугольника?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79512" y="5057169"/>
            <a:ext cx="856895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Georgia" panose="02040502050405020303" pitchFamily="18" charset="0"/>
              </a:rPr>
              <a:t>Домашнее задание</a:t>
            </a:r>
            <a:endParaRPr lang="ru-RU" sz="4400" b="1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6800" y="5858300"/>
            <a:ext cx="86526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§ 14 (до примеров), </a:t>
            </a:r>
            <a:r>
              <a:rPr lang="ru-RU" sz="2800" b="1" dirty="0" smtClean="0"/>
              <a:t>вопросы </a:t>
            </a:r>
            <a:r>
              <a:rPr lang="ru-RU" sz="2800" b="1" dirty="0"/>
              <a:t>1–6, № 340, 342, 355</a:t>
            </a:r>
          </a:p>
        </p:txBody>
      </p:sp>
    </p:spTree>
    <p:extLst>
      <p:ext uri="{BB962C8B-B14F-4D97-AF65-F5344CB8AC3E}">
        <p14:creationId xmlns:p14="http://schemas.microsoft.com/office/powerpoint/2010/main" val="189783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88640"/>
            <a:ext cx="85218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Georgia" panose="02040502050405020303" pitchFamily="18" charset="0"/>
              </a:rPr>
              <a:t>Проверка домашнего задания</a:t>
            </a:r>
            <a:endParaRPr lang="ru-RU" sz="4000" b="1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5" name="Облако 4"/>
          <p:cNvSpPr/>
          <p:nvPr/>
        </p:nvSpPr>
        <p:spPr>
          <a:xfrm>
            <a:off x="467544" y="1124744"/>
            <a:ext cx="2160200" cy="64807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№ 328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1188150"/>
            <a:ext cx="1239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40 см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2180430" y="2060848"/>
            <a:ext cx="2160200" cy="64807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№ 331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8702" y="2124254"/>
            <a:ext cx="42338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Georgia" panose="02040502050405020303" pitchFamily="18" charset="0"/>
              </a:rPr>
              <a:t>а) 361° , на 1° больше</a:t>
            </a:r>
          </a:p>
          <a:p>
            <a:r>
              <a:rPr lang="ru-RU" sz="2800" b="1" dirty="0" smtClean="0">
                <a:latin typeface="Georgia" panose="02040502050405020303" pitchFamily="18" charset="0"/>
              </a:rPr>
              <a:t>б) 91°,  на 1° больше</a:t>
            </a:r>
            <a:endParaRPr lang="ru-RU" sz="2800" b="1" dirty="0">
              <a:latin typeface="Georgia" panose="02040502050405020303" pitchFamily="18" charset="0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67544" y="3068960"/>
            <a:ext cx="2160200" cy="648072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Georgia" panose="02040502050405020303" pitchFamily="18" charset="0"/>
              </a:rPr>
              <a:t>№ 328</a:t>
            </a:r>
            <a:endParaRPr lang="ru-RU" sz="2400" b="1" dirty="0">
              <a:latin typeface="Georgia" panose="0204050205040502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15816" y="3132366"/>
            <a:ext cx="165622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2800" b="1" dirty="0" smtClean="0">
                <a:latin typeface="Georgia" panose="02040502050405020303" pitchFamily="18" charset="0"/>
              </a:rPr>
              <a:t>1927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latin typeface="Georgia" panose="02040502050405020303" pitchFamily="18" charset="0"/>
              </a:rPr>
              <a:t>1898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latin typeface="Georgia" panose="02040502050405020303" pitchFamily="18" charset="0"/>
              </a:rPr>
              <a:t>2300</a:t>
            </a:r>
          </a:p>
          <a:p>
            <a:pPr marL="514350" indent="-514350">
              <a:buAutoNum type="arabicParenR"/>
            </a:pPr>
            <a:r>
              <a:rPr lang="ru-RU" sz="2800" b="1" dirty="0" smtClean="0">
                <a:latin typeface="Georgia" panose="02040502050405020303" pitchFamily="18" charset="0"/>
              </a:rPr>
              <a:t>2400</a:t>
            </a:r>
            <a:endParaRPr lang="ru-RU" sz="2800" b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168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9" grpId="0" animBg="1"/>
      <p:bldP spid="10" grpId="0"/>
      <p:bldP spid="11" grpId="0" animBg="1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80655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Какие углы изображены 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на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рисунке?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6146" name="Picture 2" descr="https://ru-static.z-dn.net/files/d71/86678df5b128a1825bffdc9ff1cda598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04" r="12752" b="25325"/>
          <a:stretch/>
        </p:blipFill>
        <p:spPr bwMode="auto">
          <a:xfrm>
            <a:off x="17918" y="1628800"/>
            <a:ext cx="9126081" cy="4702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038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55" y="404664"/>
            <a:ext cx="7776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Какие фигуры изображены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 на </a:t>
            </a:r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рисунке?</a:t>
            </a:r>
            <a:endParaRPr lang="ru-RU" sz="32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050" name="Picture 2" descr="https://ds02.infourok.ru/uploads/ex/0606/000424b5-537e237b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" t="15139" r="3031" b="14546"/>
          <a:stretch/>
        </p:blipFill>
        <p:spPr bwMode="auto">
          <a:xfrm>
            <a:off x="27711" y="1515340"/>
            <a:ext cx="9069994" cy="50672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5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1032" y="1340768"/>
            <a:ext cx="77768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Тема урока:</a:t>
            </a:r>
          </a:p>
          <a:p>
            <a:pPr algn="ctr"/>
            <a:r>
              <a:rPr lang="ru-RU" sz="7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Треугольник   </a:t>
            </a:r>
            <a:r>
              <a:rPr lang="ru-RU" sz="72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и его виды</a:t>
            </a:r>
            <a:endParaRPr lang="ru-RU" sz="7200" b="1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736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366609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>
                  <a:solidFill>
                    <a:sysClr val="windowText" lastClr="000000"/>
                  </a:solidFill>
                </a:ln>
                <a:solidFill>
                  <a:srgbClr val="00B050"/>
                </a:solidFill>
                <a:latin typeface="Georgia" pitchFamily="18" charset="0"/>
              </a:rPr>
              <a:t>Цель урока</a:t>
            </a:r>
            <a:endParaRPr lang="ru-RU" sz="4800" b="1" dirty="0">
              <a:ln>
                <a:solidFill>
                  <a:sysClr val="windowText" lastClr="000000"/>
                </a:solidFill>
              </a:ln>
              <a:solidFill>
                <a:srgbClr val="00B050"/>
              </a:solidFill>
              <a:latin typeface="Georgi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0848" y="2197606"/>
            <a:ext cx="7308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Georgia" panose="02040502050405020303" pitchFamily="18" charset="0"/>
              </a:rPr>
              <a:t>научиться классифицировать </a:t>
            </a:r>
            <a:r>
              <a:rPr lang="ru-RU" sz="3200" dirty="0">
                <a:latin typeface="Georgia" panose="02040502050405020303" pitchFamily="18" charset="0"/>
              </a:rPr>
              <a:t>треугольники </a:t>
            </a:r>
            <a:r>
              <a:rPr lang="ru-RU" sz="3200" dirty="0" smtClean="0">
                <a:latin typeface="Georgia" panose="02040502050405020303" pitchFamily="18" charset="0"/>
              </a:rPr>
              <a:t> по </a:t>
            </a:r>
            <a:r>
              <a:rPr lang="ru-RU" sz="3200" dirty="0">
                <a:latin typeface="Georgia" panose="02040502050405020303" pitchFamily="18" charset="0"/>
              </a:rPr>
              <a:t>видам их углов и по количеству равных сторон.</a:t>
            </a:r>
          </a:p>
        </p:txBody>
      </p:sp>
    </p:spTree>
    <p:extLst>
      <p:ext uri="{BB962C8B-B14F-4D97-AF65-F5344CB8AC3E}">
        <p14:creationId xmlns:p14="http://schemas.microsoft.com/office/powerpoint/2010/main" val="2697858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7244424">
            <a:off x="-138080" y="339907"/>
            <a:ext cx="3139892" cy="2276862"/>
          </a:xfrm>
          <a:prstGeom prst="triangle">
            <a:avLst>
              <a:gd name="adj" fmla="val 2983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flipV="1">
            <a:off x="5598012" y="332656"/>
            <a:ext cx="3294468" cy="1152128"/>
          </a:xfrm>
          <a:prstGeom prst="triangle">
            <a:avLst>
              <a:gd name="adj" fmla="val 63756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721478" y="116632"/>
            <a:ext cx="1980915" cy="1872208"/>
          </a:xfrm>
          <a:prstGeom prst="triangle">
            <a:avLst>
              <a:gd name="adj" fmla="val 50344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653961" y="3573016"/>
            <a:ext cx="1152649" cy="1296144"/>
          </a:xfrm>
          <a:prstGeom prst="triangle">
            <a:avLst>
              <a:gd name="adj" fmla="val 10000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79512" y="3573016"/>
            <a:ext cx="5611002" cy="1296144"/>
          </a:xfrm>
          <a:prstGeom prst="triangle">
            <a:avLst>
              <a:gd name="adj" fmla="val 713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5400000">
            <a:off x="611299" y="2885170"/>
            <a:ext cx="1152649" cy="1296144"/>
          </a:xfrm>
          <a:prstGeom prst="triangle">
            <a:avLst>
              <a:gd name="adj" fmla="val 10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7244424">
            <a:off x="5382523" y="3412241"/>
            <a:ext cx="1573837" cy="1043662"/>
          </a:xfrm>
          <a:prstGeom prst="triangle">
            <a:avLst>
              <a:gd name="adj" fmla="val 2983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5400000">
            <a:off x="6131858" y="2468578"/>
            <a:ext cx="3361003" cy="1296144"/>
          </a:xfrm>
          <a:prstGeom prst="triangle">
            <a:avLst>
              <a:gd name="adj" fmla="val 39428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V="1">
            <a:off x="4283968" y="692696"/>
            <a:ext cx="1686814" cy="1728192"/>
          </a:xfrm>
          <a:prstGeom prst="triangle">
            <a:avLst>
              <a:gd name="adj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flipV="1">
            <a:off x="2496046" y="2596877"/>
            <a:ext cx="3294468" cy="720080"/>
          </a:xfrm>
          <a:prstGeom prst="triangle">
            <a:avLst>
              <a:gd name="adj" fmla="val 5029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66622" y="544522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Разделите треугольники на группы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35235" y="128095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51920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1560" y="328498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Georgia" pitchFamily="18" charset="0"/>
                <a:cs typeface="Times New Roman" pitchFamily="18" charset="0"/>
              </a:rPr>
              <a:t>1</a:t>
            </a:r>
            <a:endParaRPr lang="ru-RU" sz="4000" b="1" i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0072" y="77689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1880" y="83671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05788" y="47667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30285" y="4024843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72032" y="267323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12160" y="364502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91880" y="3934072"/>
            <a:ext cx="8764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Georgia" pitchFamily="18" charset="0"/>
                <a:cs typeface="Times New Roman" pitchFamily="18" charset="0"/>
              </a:rPr>
              <a:t>10</a:t>
            </a:r>
            <a:endParaRPr lang="ru-RU" sz="4000" b="1" i="1" dirty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483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55" y="404664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C00000"/>
                </a:solidFill>
                <a:latin typeface="Georgia" pitchFamily="18" charset="0"/>
              </a:rPr>
              <a:t>Треугольник</a:t>
            </a:r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по виду углов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691680" y="1187281"/>
            <a:ext cx="1440160" cy="466092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>
            <a:off x="4499992" y="1430105"/>
            <a:ext cx="0" cy="1099775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18123" y="1197059"/>
            <a:ext cx="1440160" cy="466093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6230" y="16631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остроугольный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80112" y="1663152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прямоугольный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43808" y="249289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u="sng" dirty="0" smtClean="0">
                <a:solidFill>
                  <a:srgbClr val="C00000"/>
                </a:solidFill>
                <a:latin typeface="Georgia" pitchFamily="18" charset="0"/>
              </a:rPr>
              <a:t>тупоугольный</a:t>
            </a:r>
            <a:endParaRPr lang="ru-RU" sz="2800" b="1" i="1" u="sng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2492896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все углы острые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19872" y="3356992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о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дин из углов тупой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37920" y="2492896"/>
            <a:ext cx="22322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Georgia" pitchFamily="18" charset="0"/>
              </a:rPr>
              <a:t>о</a:t>
            </a:r>
            <a:r>
              <a:rPr lang="ru-RU" sz="2800" b="1" i="1" dirty="0" smtClean="0">
                <a:solidFill>
                  <a:srgbClr val="002060"/>
                </a:solidFill>
                <a:latin typeface="Georgia" pitchFamily="18" charset="0"/>
              </a:rPr>
              <a:t>дин из углов прямой</a:t>
            </a:r>
            <a:endParaRPr lang="ru-RU" sz="28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1439652" y="2132856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499992" y="2996952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637454" y="2132856"/>
            <a:ext cx="0" cy="394881"/>
          </a:xfrm>
          <a:prstGeom prst="line">
            <a:avLst/>
          </a:pr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Рисунок 23" descr="http://tatiana-astra.ru/wp-content/uploads/2018/02/%D1%82%D1%80%D0%B5%D1%83%D0%B3%D0%BE%D0%BB%D1%8C%D0%BD%D0%B8%D0%B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096" b="58133"/>
          <a:stretch/>
        </p:blipFill>
        <p:spPr bwMode="auto">
          <a:xfrm>
            <a:off x="6516216" y="3933056"/>
            <a:ext cx="2291672" cy="19778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://tatiana-astra.ru/wp-content/uploads/2018/02/%D1%82%D1%80%D0%B5%D1%83%D0%B3%D0%BE%D0%BB%D1%8C%D0%BD%D0%B8%D0%B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34" t="2794" b="57980"/>
          <a:stretch/>
        </p:blipFill>
        <p:spPr bwMode="auto">
          <a:xfrm>
            <a:off x="2987824" y="4797152"/>
            <a:ext cx="3034456" cy="175174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6" name="Рисунок 25" descr="http://tatiana-astra.ru/wp-content/uploads/2018/02/%D1%82%D1%80%D0%B5%D1%83%D0%B3%D0%BE%D0%BB%D1%8C%D0%BD%D0%B8%D0%BA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" t="54466" r="49936" b="3960"/>
          <a:stretch/>
        </p:blipFill>
        <p:spPr bwMode="auto">
          <a:xfrm>
            <a:off x="251520" y="3492759"/>
            <a:ext cx="2405121" cy="187464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90754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 rot="17244424">
            <a:off x="-138080" y="339907"/>
            <a:ext cx="3139892" cy="2276862"/>
          </a:xfrm>
          <a:prstGeom prst="triangle">
            <a:avLst>
              <a:gd name="adj" fmla="val 2983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 flipV="1">
            <a:off x="5598012" y="332656"/>
            <a:ext cx="3294468" cy="1152128"/>
          </a:xfrm>
          <a:prstGeom prst="triangle">
            <a:avLst>
              <a:gd name="adj" fmla="val 63756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721478" y="116632"/>
            <a:ext cx="1980915" cy="1872208"/>
          </a:xfrm>
          <a:prstGeom prst="triangle">
            <a:avLst>
              <a:gd name="adj" fmla="val 50344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7653961" y="3573016"/>
            <a:ext cx="1152649" cy="1296144"/>
          </a:xfrm>
          <a:prstGeom prst="triangle">
            <a:avLst>
              <a:gd name="adj" fmla="val 100000"/>
            </a:avLst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179512" y="3573016"/>
            <a:ext cx="5611002" cy="1296144"/>
          </a:xfrm>
          <a:prstGeom prst="triangle">
            <a:avLst>
              <a:gd name="adj" fmla="val 71326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 rot="5400000">
            <a:off x="611299" y="2885170"/>
            <a:ext cx="1152649" cy="1296144"/>
          </a:xfrm>
          <a:prstGeom prst="triangle">
            <a:avLst>
              <a:gd name="adj" fmla="val 100000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 rot="17244424">
            <a:off x="5382523" y="3412241"/>
            <a:ext cx="1573837" cy="1043662"/>
          </a:xfrm>
          <a:prstGeom prst="triangle">
            <a:avLst>
              <a:gd name="adj" fmla="val 29832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5400000">
            <a:off x="6131858" y="2468578"/>
            <a:ext cx="3361003" cy="1296144"/>
          </a:xfrm>
          <a:prstGeom prst="triangle">
            <a:avLst>
              <a:gd name="adj" fmla="val 39428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 flipV="1">
            <a:off x="4283968" y="692696"/>
            <a:ext cx="1686814" cy="1728192"/>
          </a:xfrm>
          <a:prstGeom prst="triangle">
            <a:avLst>
              <a:gd name="adj" fmla="val 10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 flipV="1">
            <a:off x="2496046" y="2596877"/>
            <a:ext cx="3294468" cy="720080"/>
          </a:xfrm>
          <a:prstGeom prst="triangle">
            <a:avLst>
              <a:gd name="adj" fmla="val 50299"/>
            </a:avLst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666622" y="5445224"/>
            <a:ext cx="77768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Georgia" pitchFamily="18" charset="0"/>
              </a:rPr>
              <a:t>Разделите треугольники на группы</a:t>
            </a:r>
            <a:endParaRPr lang="ru-RU" sz="28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35235" y="128095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851920" y="242088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11560" y="328498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Georgia" pitchFamily="18" charset="0"/>
                <a:cs typeface="Times New Roman" pitchFamily="18" charset="0"/>
              </a:rPr>
              <a:t>1</a:t>
            </a:r>
            <a:endParaRPr lang="ru-RU" sz="4000" b="1" i="1" dirty="0"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220072" y="776898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491880" y="83671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405788" y="476672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230285" y="4024843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8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472032" y="267323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12160" y="3645024"/>
            <a:ext cx="4320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latin typeface="Georgia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491880" y="3934072"/>
            <a:ext cx="8764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Georgia" pitchFamily="18" charset="0"/>
                <a:cs typeface="Times New Roman" pitchFamily="18" charset="0"/>
              </a:rPr>
              <a:t>10</a:t>
            </a:r>
            <a:endParaRPr lang="ru-RU" sz="4000" b="1" i="1" dirty="0">
              <a:latin typeface="Georgia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213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</TotalTime>
  <Words>391</Words>
  <Application>Microsoft Office PowerPoint</Application>
  <PresentationFormat>Экран (4:3)</PresentationFormat>
  <Paragraphs>119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Углы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112</cp:lastModifiedBy>
  <cp:revision>45</cp:revision>
  <dcterms:created xsi:type="dcterms:W3CDTF">2018-11-10T18:37:47Z</dcterms:created>
  <dcterms:modified xsi:type="dcterms:W3CDTF">2019-11-16T11:57:18Z</dcterms:modified>
</cp:coreProperties>
</file>