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4/12/2020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66801"/>
            <a:ext cx="7772400" cy="25336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Частота и вероятность случайного события. Классическое определение вероятности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9 класс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Сформулируем общее правило для нахождения </a:t>
            </a:r>
            <a:r>
              <a:rPr lang="ru-RU" sz="2800" dirty="0" smtClean="0">
                <a:solidFill>
                  <a:srgbClr val="00B050"/>
                </a:solidFill>
              </a:rPr>
              <a:t>геометрических вероятностей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Если площадь S(A) фигуры A разделить на площадь S(X) фигуры X, которая целиком содержит фигуру A, то получится вероятность того, что точка, случайно выбранная из фигуры X, окажется в фигуре A: P=S(A)</a:t>
            </a:r>
            <a:r>
              <a:rPr lang="en-US" dirty="0" smtClean="0"/>
              <a:t>/</a:t>
            </a:r>
            <a:r>
              <a:rPr lang="ru-RU" dirty="0" smtClean="0"/>
              <a:t>S(X).</a:t>
            </a:r>
            <a:endParaRPr lang="en-US" dirty="0" smtClean="0"/>
          </a:p>
          <a:p>
            <a:r>
              <a:rPr lang="ru-RU" sz="1700" dirty="0" smtClean="0"/>
              <a:t>Аналогично поступают и с множествами на числовой прямой, и с пространственными телами. Но в этих случаях площади следует заменить или на длину числовых множеств, или на объёмы пространственных тел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B050"/>
                </a:solidFill>
              </a:rPr>
              <a:t>Пример</a:t>
            </a:r>
            <a:r>
              <a:rPr lang="ru-RU" i="1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i="1" dirty="0" smtClean="0"/>
              <a:t>В прямоугольник </a:t>
            </a:r>
            <a:r>
              <a:rPr lang="ru-RU" dirty="0" smtClean="0"/>
              <a:t>20</a:t>
            </a:r>
            <a:r>
              <a:rPr lang="ru-RU" i="1" dirty="0" smtClean="0"/>
              <a:t> </a:t>
            </a:r>
            <a:r>
              <a:rPr lang="ru-RU" dirty="0" smtClean="0"/>
              <a:t>cm2</a:t>
            </a:r>
            <a:r>
              <a:rPr lang="ru-RU" i="1" dirty="0" smtClean="0"/>
              <a:t> помещён круг радиуса </a:t>
            </a:r>
            <a:r>
              <a:rPr lang="ru-RU" dirty="0" smtClean="0"/>
              <a:t>1,5</a:t>
            </a:r>
            <a:r>
              <a:rPr lang="ru-RU" i="1" dirty="0" smtClean="0"/>
              <a:t>  </a:t>
            </a:r>
            <a:r>
              <a:rPr lang="ru-RU" dirty="0" err="1" smtClean="0"/>
              <a:t>cm</a:t>
            </a:r>
            <a:r>
              <a:rPr lang="ru-RU" i="1" dirty="0" smtClean="0"/>
              <a:t>. Какова вероятность того, что точка, случайным образом поставленная в прямоугольник, окажется внутри круга?</a:t>
            </a:r>
          </a:p>
          <a:p>
            <a:pPr>
              <a:buNone/>
            </a:pPr>
            <a:r>
              <a:rPr lang="ru-RU" i="1" dirty="0" smtClean="0"/>
              <a:t> </a:t>
            </a:r>
          </a:p>
          <a:p>
            <a:pPr>
              <a:buNone/>
            </a:pPr>
            <a:r>
              <a:rPr lang="ru-RU" i="1" dirty="0" smtClean="0"/>
              <a:t>Решение: по определению геометрической вероятности искомая вероятность равна отношению площади круга (в который точка должна попасть) к площади прямоугольника (в которой точка ставится) </a:t>
            </a:r>
          </a:p>
          <a:p>
            <a:pPr>
              <a:buNone/>
            </a:pPr>
            <a:r>
              <a:rPr lang="ru-RU" i="1" dirty="0" smtClean="0"/>
              <a:t> </a:t>
            </a:r>
            <a:r>
              <a:rPr lang="ru-RU" dirty="0" smtClean="0"/>
              <a:t>P = </a:t>
            </a:r>
            <a:r>
              <a:rPr lang="ru-RU" dirty="0" err="1" smtClean="0"/>
              <a:t>Sкруга</a:t>
            </a:r>
            <a:r>
              <a:rPr lang="en-US" dirty="0" smtClean="0"/>
              <a:t>/</a:t>
            </a:r>
            <a:r>
              <a:rPr lang="ru-RU" dirty="0" err="1" smtClean="0"/>
              <a:t>Sпрямоугольника</a:t>
            </a:r>
            <a:r>
              <a:rPr lang="ru-RU" dirty="0" smtClean="0"/>
              <a:t> = </a:t>
            </a:r>
            <a:r>
              <a:rPr lang="ru-RU" dirty="0" err="1" smtClean="0"/>
              <a:t>π⋅</a:t>
            </a:r>
            <a:r>
              <a:rPr lang="en-US" dirty="0" smtClean="0"/>
              <a:t>2,</a:t>
            </a:r>
            <a:r>
              <a:rPr lang="ru-RU" dirty="0" smtClean="0"/>
              <a:t>25</a:t>
            </a:r>
            <a:r>
              <a:rPr lang="en-US" dirty="0" smtClean="0"/>
              <a:t>/</a:t>
            </a:r>
            <a:r>
              <a:rPr lang="ru-RU" dirty="0" smtClean="0"/>
              <a:t>20=0,353</a:t>
            </a:r>
            <a:r>
              <a:rPr lang="ru-RU" i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Рассмотрим задачи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коробке находятся 4 мячика чёрного цвета и 13 мячика синего цвета. Какова вероятность вытащить мячик чёрного цвета?</a:t>
            </a:r>
          </a:p>
          <a:p>
            <a:pPr>
              <a:buNone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P(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вытащить мячик чёрного цвета) =4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/(4+13)=4/17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 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В </a:t>
            </a:r>
            <a:r>
              <a:rPr lang="ru-RU" sz="2800" b="1" dirty="0" smtClean="0"/>
              <a:t>урне </a:t>
            </a:r>
            <a:r>
              <a:rPr lang="ru-RU" sz="2800" b="1" dirty="0" smtClean="0">
                <a:solidFill>
                  <a:srgbClr val="FF0000"/>
                </a:solidFill>
              </a:rPr>
              <a:t>9 красных</a:t>
            </a:r>
            <a:r>
              <a:rPr lang="ru-RU" sz="2800" b="1" dirty="0" smtClean="0"/>
              <a:t>, </a:t>
            </a:r>
            <a:r>
              <a:rPr lang="ru-RU" sz="2800" b="1" dirty="0" smtClean="0">
                <a:solidFill>
                  <a:srgbClr val="FFC000"/>
                </a:solidFill>
              </a:rPr>
              <a:t>6 жёлтых </a:t>
            </a:r>
            <a:r>
              <a:rPr lang="ru-RU" sz="2800" b="1" dirty="0" smtClean="0"/>
              <a:t>и </a:t>
            </a:r>
            <a:r>
              <a:rPr lang="ru-RU" sz="2800" b="1" dirty="0" smtClean="0">
                <a:solidFill>
                  <a:srgbClr val="00B050"/>
                </a:solidFill>
              </a:rPr>
              <a:t>5 зелёных </a:t>
            </a:r>
            <a:r>
              <a:rPr lang="ru-RU" sz="2800" b="1" dirty="0" smtClean="0"/>
              <a:t>шаров. Из урны наугад достают один шар. Какова вероятность того, что этот шар окажется </a:t>
            </a:r>
            <a:r>
              <a:rPr lang="ru-RU" sz="2800" b="1" dirty="0" smtClean="0">
                <a:solidFill>
                  <a:srgbClr val="FFC000"/>
                </a:solidFill>
              </a:rPr>
              <a:t>жёлтым</a:t>
            </a:r>
            <a:r>
              <a:rPr lang="ru-RU" sz="2000" b="1" dirty="0" smtClean="0"/>
              <a:t>?</a:t>
            </a:r>
          </a:p>
          <a:p>
            <a:endParaRPr lang="ru-RU" sz="2000" i="1" dirty="0" smtClean="0"/>
          </a:p>
          <a:p>
            <a:pPr>
              <a:buNone/>
            </a:pPr>
            <a:endParaRPr lang="ru-RU" sz="2000" i="1" dirty="0" smtClean="0"/>
          </a:p>
          <a:p>
            <a:r>
              <a:rPr lang="ru-RU" sz="2400" i="1" u="sng" dirty="0" smtClean="0"/>
              <a:t>Решение</a:t>
            </a:r>
            <a:r>
              <a:rPr lang="ru-RU" sz="2400" i="1" dirty="0" smtClean="0"/>
              <a:t>. Общее число исходов равно числу шаров: 9 + 6 + 5 = 20. Число исходов, благоприятствующих данному событию, равно 6. Искомая вероятность равна 6÷20 = 0,3.  </a:t>
            </a:r>
            <a:r>
              <a:rPr lang="ru-RU" sz="2400" i="1" u="sng" dirty="0" smtClean="0"/>
              <a:t>Ответ: 0,3.</a:t>
            </a:r>
            <a:endParaRPr lang="ru-RU" sz="24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/>
              <a:t>        </a:t>
            </a:r>
            <a:r>
              <a:rPr lang="ru-RU" sz="2400" b="1" dirty="0" smtClean="0"/>
              <a:t>В </a:t>
            </a:r>
            <a:r>
              <a:rPr lang="ru-RU" sz="2400" b="1" dirty="0" smtClean="0"/>
              <a:t>чемпионате мира участвуют </a:t>
            </a:r>
            <a:r>
              <a:rPr lang="ru-RU" sz="2400" b="1" dirty="0" smtClean="0">
                <a:solidFill>
                  <a:srgbClr val="C00000"/>
                </a:solidFill>
              </a:rPr>
              <a:t>16 команд</a:t>
            </a:r>
            <a:r>
              <a:rPr lang="ru-RU" sz="2400" b="1" dirty="0" smtClean="0"/>
              <a:t>. С помощью жребия их нужно разделить на четыре группы по четыре команды в каждой. В ящике вперемешку лежат карточки с номерами групп: </a:t>
            </a:r>
            <a:r>
              <a:rPr lang="ru-RU" sz="2400" b="1" dirty="0" smtClean="0">
                <a:solidFill>
                  <a:srgbClr val="C00000"/>
                </a:solidFill>
              </a:rPr>
              <a:t>1, 1, 1, 1</a:t>
            </a:r>
            <a:r>
              <a:rPr lang="ru-RU" sz="2400" b="1" dirty="0" smtClean="0"/>
              <a:t>, 2, 2, 2, 2, </a:t>
            </a:r>
            <a:r>
              <a:rPr lang="ru-RU" sz="2400" b="1" dirty="0" smtClean="0">
                <a:solidFill>
                  <a:srgbClr val="00B0F0"/>
                </a:solidFill>
              </a:rPr>
              <a:t>3, 3, 3, 3</a:t>
            </a:r>
            <a:r>
              <a:rPr lang="ru-RU" sz="2400" b="1" dirty="0" smtClean="0"/>
              <a:t>, </a:t>
            </a:r>
            <a:r>
              <a:rPr lang="ru-RU" sz="2400" b="1" dirty="0" smtClean="0">
                <a:solidFill>
                  <a:srgbClr val="00B050"/>
                </a:solidFill>
              </a:rPr>
              <a:t>4, 4, 4, 4</a:t>
            </a:r>
            <a:r>
              <a:rPr lang="ru-RU" sz="2400" b="1" dirty="0" smtClean="0"/>
              <a:t>. Капитаны команд тянут по одной карточке. Какова вероятность того, что команда России окажется во второй группе?</a:t>
            </a:r>
            <a:endParaRPr lang="ru-RU" sz="2400" dirty="0" smtClean="0"/>
          </a:p>
          <a:p>
            <a:pPr>
              <a:buNone/>
            </a:pPr>
            <a:r>
              <a:rPr lang="ru-RU" sz="2400" i="1" u="sng" dirty="0" smtClean="0"/>
              <a:t>Решение</a:t>
            </a:r>
            <a:r>
              <a:rPr lang="ru-RU" sz="2400" i="1" dirty="0" smtClean="0"/>
              <a:t>:</a:t>
            </a:r>
            <a:r>
              <a:rPr lang="ru-RU" sz="2400" dirty="0" smtClean="0"/>
              <a:t> </a:t>
            </a:r>
            <a:r>
              <a:rPr lang="ru-RU" sz="2400" i="1" dirty="0" smtClean="0"/>
              <a:t>Обозначим через А событие «команда России во второй группе». Тогда количество благоприятных событий </a:t>
            </a:r>
            <a:r>
              <a:rPr lang="en-US" sz="2400" i="1" dirty="0" smtClean="0"/>
              <a:t>m</a:t>
            </a:r>
            <a:r>
              <a:rPr lang="ru-RU" sz="2400" i="1" dirty="0" smtClean="0"/>
              <a:t>  = 4 (четыре карточки с номером 2), а общее число равновозможных событий </a:t>
            </a:r>
            <a:r>
              <a:rPr lang="en-US" sz="2400" i="1" dirty="0" smtClean="0"/>
              <a:t>n</a:t>
            </a:r>
            <a:r>
              <a:rPr lang="ru-RU" sz="2400" i="1" dirty="0" smtClean="0"/>
              <a:t> = 16 (16 карточек) по определению вероятности         Р= 4: 16 = 0,25. </a:t>
            </a:r>
            <a:r>
              <a:rPr lang="ru-RU" sz="2400" i="1" u="sng" dirty="0" smtClean="0"/>
              <a:t>Ответ:0,25</a:t>
            </a:r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r>
              <a:rPr lang="ru-RU" sz="2800" b="1" dirty="0" smtClean="0"/>
              <a:t>В </a:t>
            </a:r>
            <a:r>
              <a:rPr lang="ru-RU" sz="2800" b="1" dirty="0" smtClean="0"/>
              <a:t>чемпионате </a:t>
            </a:r>
            <a:r>
              <a:rPr lang="ru-RU" sz="2800" b="1" dirty="0" smtClean="0"/>
              <a:t>по </a:t>
            </a:r>
            <a:r>
              <a:rPr lang="ru-RU" sz="2800" b="1" dirty="0" smtClean="0"/>
              <a:t>футболу участвуют </a:t>
            </a:r>
            <a:r>
              <a:rPr lang="ru-RU" sz="2800" b="1" dirty="0" smtClean="0"/>
              <a:t>16 </a:t>
            </a:r>
            <a:r>
              <a:rPr lang="ru-RU" sz="2800" b="1" dirty="0" smtClean="0"/>
              <a:t>команд</a:t>
            </a:r>
            <a:r>
              <a:rPr lang="ru-RU" sz="2800" b="1" dirty="0" smtClean="0"/>
              <a:t>, </a:t>
            </a:r>
            <a:r>
              <a:rPr lang="ru-RU" sz="2800" b="1" dirty="0" smtClean="0"/>
              <a:t>которые жеребьевкой распределяются </a:t>
            </a:r>
            <a:r>
              <a:rPr lang="ru-RU" sz="2800" b="1" dirty="0" smtClean="0"/>
              <a:t>на 4 </a:t>
            </a:r>
            <a:r>
              <a:rPr lang="ru-RU" sz="2800" b="1" dirty="0" smtClean="0"/>
              <a:t>группы</a:t>
            </a:r>
            <a:r>
              <a:rPr lang="ru-RU" sz="2800" b="1" dirty="0" smtClean="0"/>
              <a:t>: A, B, C и D. </a:t>
            </a:r>
            <a:r>
              <a:rPr lang="ru-RU" sz="2800" b="1" dirty="0" smtClean="0"/>
              <a:t>Какова </a:t>
            </a:r>
            <a:r>
              <a:rPr lang="ru-RU" sz="2800" b="1" dirty="0" err="1" smtClean="0"/>
              <a:t>вероя­ность</a:t>
            </a:r>
            <a:r>
              <a:rPr lang="ru-RU" sz="2800" b="1" dirty="0" smtClean="0"/>
              <a:t> </a:t>
            </a:r>
            <a:r>
              <a:rPr lang="ru-RU" sz="2800" b="1" dirty="0" smtClean="0"/>
              <a:t>того, что </a:t>
            </a:r>
            <a:r>
              <a:rPr lang="ru-RU" sz="2800" b="1" dirty="0" smtClean="0"/>
              <a:t>команда России </a:t>
            </a:r>
            <a:r>
              <a:rPr lang="ru-RU" sz="2800" b="1" dirty="0" smtClean="0"/>
              <a:t>не </a:t>
            </a:r>
            <a:r>
              <a:rPr lang="ru-RU" sz="2800" b="1" dirty="0" smtClean="0"/>
              <a:t>попадает </a:t>
            </a:r>
            <a:r>
              <a:rPr lang="ru-RU" sz="2800" b="1" dirty="0" smtClean="0"/>
              <a:t>в </a:t>
            </a:r>
            <a:r>
              <a:rPr lang="ru-RU" sz="2800" b="1" dirty="0" smtClean="0"/>
              <a:t>группу </a:t>
            </a:r>
            <a:r>
              <a:rPr lang="ru-RU" sz="2800" b="1" dirty="0" smtClean="0"/>
              <a:t>A?</a:t>
            </a:r>
          </a:p>
          <a:p>
            <a:endParaRPr lang="ru-RU" sz="2800" b="1" dirty="0" smtClean="0"/>
          </a:p>
          <a:p>
            <a:r>
              <a:rPr lang="ru-RU" sz="2800" i="1" u="sng" dirty="0" smtClean="0"/>
              <a:t>Решение</a:t>
            </a:r>
            <a:r>
              <a:rPr lang="ru-RU" sz="2800" i="1" dirty="0" smtClean="0"/>
              <a:t>. </a:t>
            </a:r>
            <a:r>
              <a:rPr lang="ru-RU" sz="2800" i="1" dirty="0" smtClean="0"/>
              <a:t>Каждая команда попадет </a:t>
            </a:r>
            <a:r>
              <a:rPr lang="ru-RU" sz="2800" i="1" dirty="0" smtClean="0"/>
              <a:t>в </a:t>
            </a:r>
            <a:r>
              <a:rPr lang="ru-RU" sz="2800" i="1" dirty="0" smtClean="0"/>
              <a:t>группу </a:t>
            </a:r>
            <a:r>
              <a:rPr lang="ru-RU" sz="2800" i="1" dirty="0" smtClean="0"/>
              <a:t>с </a:t>
            </a:r>
            <a:r>
              <a:rPr lang="ru-RU" sz="2800" i="1" dirty="0" smtClean="0"/>
              <a:t>вероятностью </a:t>
            </a:r>
            <a:r>
              <a:rPr lang="ru-RU" sz="2800" i="1" dirty="0" smtClean="0"/>
              <a:t>0,25. Таким </a:t>
            </a:r>
            <a:r>
              <a:rPr lang="ru-RU" sz="2800" i="1" dirty="0" smtClean="0"/>
              <a:t>образом</a:t>
            </a:r>
            <a:r>
              <a:rPr lang="ru-RU" sz="2800" i="1" dirty="0" smtClean="0"/>
              <a:t>, </a:t>
            </a:r>
            <a:r>
              <a:rPr lang="ru-RU" sz="2800" i="1" dirty="0" smtClean="0"/>
              <a:t>вероятность </a:t>
            </a:r>
            <a:r>
              <a:rPr lang="ru-RU" sz="2800" i="1" dirty="0" smtClean="0"/>
              <a:t>того, что </a:t>
            </a:r>
            <a:r>
              <a:rPr lang="ru-RU" sz="2800" i="1" dirty="0" smtClean="0"/>
              <a:t>команда </a:t>
            </a:r>
            <a:r>
              <a:rPr lang="ru-RU" sz="2800" i="1" dirty="0" smtClean="0"/>
              <a:t>не   </a:t>
            </a:r>
            <a:r>
              <a:rPr lang="ru-RU" sz="2800" i="1" dirty="0" smtClean="0"/>
              <a:t>попадает </a:t>
            </a:r>
            <a:r>
              <a:rPr lang="ru-RU" sz="2800" i="1" dirty="0" smtClean="0"/>
              <a:t>в </a:t>
            </a:r>
            <a:r>
              <a:rPr lang="ru-RU" sz="2800" i="1" dirty="0" smtClean="0"/>
              <a:t>группу </a:t>
            </a:r>
            <a:r>
              <a:rPr lang="ru-RU" sz="2800" i="1" dirty="0" smtClean="0"/>
              <a:t>равна 1-0,25=0,75</a:t>
            </a:r>
            <a:r>
              <a:rPr lang="ru-RU" sz="2800" i="1" dirty="0" smtClean="0"/>
              <a:t>.</a:t>
            </a:r>
          </a:p>
          <a:p>
            <a:endParaRPr lang="ru-RU" sz="2800" i="1" u="sng" dirty="0" smtClean="0"/>
          </a:p>
          <a:p>
            <a:pPr>
              <a:buNone/>
            </a:pPr>
            <a:r>
              <a:rPr lang="ru-RU" sz="2800" i="1" u="sng" dirty="0" smtClean="0"/>
              <a:t> </a:t>
            </a:r>
            <a:r>
              <a:rPr lang="ru-RU" sz="2800" i="1" u="sng" dirty="0" smtClean="0"/>
              <a:t>Ответ:0,75</a:t>
            </a:r>
            <a:endParaRPr lang="ru-RU" sz="2800" dirty="0" smtClean="0"/>
          </a:p>
          <a:p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    </a:t>
            </a:r>
            <a:r>
              <a:rPr lang="ru-RU" sz="2800" b="1" dirty="0" smtClean="0"/>
              <a:t>В </a:t>
            </a:r>
            <a:r>
              <a:rPr lang="ru-RU" sz="2800" b="1" dirty="0" smtClean="0"/>
              <a:t>классе 16 учащихся, среди них два друга —Вадим и Сергей. Учащихся случайным образом разбивают на 4 равные группы. Найдите вероятность того, что Вадим и Сергей окажутся в одной группе.</a:t>
            </a:r>
          </a:p>
          <a:p>
            <a:pPr>
              <a:buNone/>
            </a:pPr>
            <a:r>
              <a:rPr lang="ru-RU" sz="2800" i="1" u="sng" dirty="0" smtClean="0"/>
              <a:t>Решение</a:t>
            </a:r>
            <a:r>
              <a:rPr lang="ru-RU" sz="2800" i="1" dirty="0" smtClean="0"/>
              <a:t>.</a:t>
            </a:r>
            <a:r>
              <a:rPr lang="ru-RU" sz="2800" dirty="0" smtClean="0"/>
              <a:t> </a:t>
            </a:r>
            <a:r>
              <a:rPr lang="ru-RU" sz="2800" i="1" dirty="0" smtClean="0"/>
              <a:t>Если Сергею первому досталось некоторое место, то Олегу остаётся 15 мест. Из них 3 — в той же группе, где Сергей. Искомая вероятность равна 3/15</a:t>
            </a:r>
            <a:r>
              <a:rPr lang="ru-RU" sz="2800" i="1" dirty="0" smtClean="0"/>
              <a:t>.</a:t>
            </a:r>
          </a:p>
          <a:p>
            <a:pPr>
              <a:buNone/>
            </a:pPr>
            <a:r>
              <a:rPr lang="ru-RU" sz="2800" i="1" u="sng" dirty="0" smtClean="0"/>
              <a:t> </a:t>
            </a:r>
            <a:r>
              <a:rPr lang="ru-RU" sz="2800" i="1" u="sng" dirty="0" smtClean="0"/>
              <a:t>Ответ:0,2</a:t>
            </a:r>
            <a:endParaRPr lang="ru-RU" sz="28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     </a:t>
            </a:r>
            <a:r>
              <a:rPr lang="ru-RU" sz="2800" b="1" dirty="0" smtClean="0"/>
              <a:t>Механические </a:t>
            </a:r>
            <a:r>
              <a:rPr lang="ru-RU" sz="2800" b="1" dirty="0" smtClean="0"/>
              <a:t>часы с двенадцатичасовым циферблатом в какой-то момент сломались и перестали идти. Найдите вероятность того, что часовая стрелка остановилась, достигнув отметки 7, но не дойдя до отметки 1.</a:t>
            </a:r>
          </a:p>
          <a:p>
            <a:endParaRPr lang="ru-RU" sz="2800" b="1" dirty="0" smtClean="0"/>
          </a:p>
          <a:p>
            <a:pPr>
              <a:buNone/>
            </a:pPr>
            <a:r>
              <a:rPr lang="ru-RU" sz="2800" i="1" u="sng" dirty="0" smtClean="0"/>
              <a:t>Ответ. 6 : 12= 0,5</a:t>
            </a:r>
            <a:r>
              <a:rPr lang="ru-RU" sz="2800" i="1" dirty="0" smtClean="0"/>
              <a:t> ( 6 делений между 12 и 7, всего 12 делений</a:t>
            </a:r>
            <a:r>
              <a:rPr lang="ru-RU" sz="2800" i="1" dirty="0" smtClean="0"/>
              <a:t>)</a:t>
            </a:r>
          </a:p>
          <a:p>
            <a:pPr>
              <a:buNone/>
            </a:pPr>
            <a:endParaRPr lang="ru-RU" sz="2400" dirty="0"/>
          </a:p>
        </p:txBody>
      </p:sp>
      <p:pic>
        <p:nvPicPr>
          <p:cNvPr id="4" name="Picture 2" descr="C:\Users\Оксана\Desktop\сбор-винограда-стороны-часов-255760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962400"/>
            <a:ext cx="1981200" cy="198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  Коля выбирает трехзначное </a:t>
            </a:r>
            <a:r>
              <a:rPr lang="ru-RU" b="1" dirty="0" smtClean="0"/>
              <a:t>число. </a:t>
            </a:r>
            <a:r>
              <a:rPr lang="ru-RU" b="1" dirty="0" smtClean="0"/>
              <a:t>Найдите вероятность </a:t>
            </a:r>
            <a:r>
              <a:rPr lang="ru-RU" b="1" dirty="0" smtClean="0"/>
              <a:t>того, что оно </a:t>
            </a:r>
            <a:r>
              <a:rPr lang="ru-RU" b="1" dirty="0" smtClean="0"/>
              <a:t>делится </a:t>
            </a:r>
            <a:r>
              <a:rPr lang="ru-RU" b="1" dirty="0" smtClean="0"/>
              <a:t>на 5.</a:t>
            </a:r>
          </a:p>
          <a:p>
            <a:pPr>
              <a:buNone/>
            </a:pPr>
            <a:r>
              <a:rPr lang="ru-RU" i="1" dirty="0" smtClean="0"/>
              <a:t>Решение</a:t>
            </a:r>
            <a:r>
              <a:rPr lang="ru-RU" i="1" dirty="0" smtClean="0"/>
              <a:t>. Всего </a:t>
            </a:r>
            <a:r>
              <a:rPr lang="ru-RU" i="1" dirty="0" smtClean="0"/>
              <a:t>трехзначных </a:t>
            </a:r>
            <a:r>
              <a:rPr lang="ru-RU" i="1" dirty="0" smtClean="0"/>
              <a:t>чисел 900. На пять </a:t>
            </a:r>
            <a:r>
              <a:rPr lang="ru-RU" i="1" dirty="0" smtClean="0"/>
              <a:t>делится каждое </a:t>
            </a:r>
            <a:r>
              <a:rPr lang="ru-RU" i="1" dirty="0" smtClean="0"/>
              <a:t>пятое их них, то есть таких чисел 900:5=180. </a:t>
            </a:r>
            <a:r>
              <a:rPr lang="ru-RU" i="1" dirty="0" smtClean="0"/>
              <a:t>Вероятность </a:t>
            </a:r>
            <a:r>
              <a:rPr lang="ru-RU" i="1" dirty="0" smtClean="0"/>
              <a:t>того, что Коля </a:t>
            </a:r>
            <a:r>
              <a:rPr lang="ru-RU" i="1" dirty="0" smtClean="0"/>
              <a:t>выбрал трехзначное </a:t>
            </a:r>
            <a:r>
              <a:rPr lang="ru-RU" i="1" dirty="0" smtClean="0"/>
              <a:t>число, </a:t>
            </a:r>
            <a:r>
              <a:rPr lang="ru-RU" i="1" dirty="0" smtClean="0"/>
              <a:t>делящееся </a:t>
            </a:r>
            <a:r>
              <a:rPr lang="ru-RU" i="1" dirty="0" smtClean="0"/>
              <a:t>на 5, </a:t>
            </a:r>
            <a:r>
              <a:rPr lang="ru-RU" i="1" dirty="0" smtClean="0"/>
              <a:t>определяется отношением количества трехзначных </a:t>
            </a:r>
            <a:r>
              <a:rPr lang="ru-RU" i="1" dirty="0" smtClean="0"/>
              <a:t>чисел, </a:t>
            </a:r>
            <a:r>
              <a:rPr lang="ru-RU" i="1" dirty="0" smtClean="0"/>
              <a:t>делящихся </a:t>
            </a:r>
            <a:r>
              <a:rPr lang="ru-RU" i="1" dirty="0" smtClean="0"/>
              <a:t>на 5, ко всему </a:t>
            </a:r>
            <a:r>
              <a:rPr lang="ru-RU" i="1" dirty="0" smtClean="0"/>
              <a:t>количеству трехзначных </a:t>
            </a:r>
            <a:r>
              <a:rPr lang="ru-RU" i="1" dirty="0" smtClean="0"/>
              <a:t>чисел: 180:900=0,2.  </a:t>
            </a:r>
            <a:endParaRPr lang="ru-RU" i="1" dirty="0" smtClean="0"/>
          </a:p>
          <a:p>
            <a:pPr>
              <a:buNone/>
            </a:pPr>
            <a:r>
              <a:rPr lang="ru-RU" i="1" u="sng" dirty="0" smtClean="0"/>
              <a:t>Ответ:0,2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i="1" dirty="0" smtClean="0"/>
              <a:t>Основным понятием теории вероятностей является понятие</a:t>
            </a:r>
            <a:br>
              <a:rPr lang="ru-RU" sz="2800" i="1" dirty="0" smtClean="0"/>
            </a:br>
            <a:r>
              <a:rPr lang="ru-RU" sz="2800" i="1" dirty="0" smtClean="0"/>
              <a:t> </a:t>
            </a:r>
            <a:r>
              <a:rPr lang="ru-RU" sz="2800" b="1" i="1" dirty="0" smtClean="0">
                <a:solidFill>
                  <a:srgbClr val="7030A0"/>
                </a:solidFill>
              </a:rPr>
              <a:t>случайного события</a:t>
            </a:r>
            <a:r>
              <a:rPr lang="ru-RU" sz="2800" b="1" i="1" dirty="0" smtClean="0"/>
              <a:t>.</a:t>
            </a:r>
            <a:endParaRPr lang="ru-RU" sz="28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2800" b="1" dirty="0" smtClean="0">
              <a:solidFill>
                <a:srgbClr val="FF0000"/>
              </a:solidFill>
            </a:endParaRPr>
          </a:p>
          <a:p>
            <a:r>
              <a:rPr lang="ru-RU" sz="2800" b="1" dirty="0" smtClean="0">
                <a:solidFill>
                  <a:srgbClr val="7030A0"/>
                </a:solidFill>
              </a:rPr>
              <a:t>Случайным событием</a:t>
            </a:r>
            <a:r>
              <a:rPr lang="ru-RU" sz="2800" b="1" dirty="0" smtClean="0"/>
              <a:t> называется событие, которое при осуществлении некоторых условий может произойти или не произойти.</a:t>
            </a:r>
          </a:p>
          <a:p>
            <a:r>
              <a:rPr lang="ru-RU" sz="2800" dirty="0" smtClean="0"/>
              <a:t>Например, попадание в некоторый объект или промах при стрельбе по этому объекту из данного орудия является случайным событием.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>
            <a:normAutofit/>
          </a:bodyPr>
          <a:lstStyle/>
          <a:p>
            <a:r>
              <a:rPr lang="ru-RU" b="1" dirty="0" smtClean="0"/>
              <a:t>Событие называется </a:t>
            </a:r>
            <a:r>
              <a:rPr lang="ru-RU" b="1" dirty="0" smtClean="0">
                <a:solidFill>
                  <a:srgbClr val="7030A0"/>
                </a:solidFill>
              </a:rPr>
              <a:t>достоверным</a:t>
            </a:r>
            <a:r>
              <a:rPr lang="ru-RU" b="1" dirty="0" smtClean="0"/>
              <a:t>, если в результате испытания оно обязательно происходит.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Невозможным</a:t>
            </a:r>
            <a:r>
              <a:rPr lang="ru-RU" b="1" dirty="0" smtClean="0"/>
              <a:t> называется событие, которое в результате испытания произойти не может.</a:t>
            </a:r>
          </a:p>
          <a:p>
            <a:r>
              <a:rPr lang="ru-RU" dirty="0" smtClean="0"/>
              <a:t>Случайные события называются </a:t>
            </a:r>
            <a:r>
              <a:rPr lang="ru-RU" dirty="0" smtClean="0">
                <a:solidFill>
                  <a:srgbClr val="7030A0"/>
                </a:solidFill>
              </a:rPr>
              <a:t>не совместными</a:t>
            </a:r>
            <a:r>
              <a:rPr lang="ru-RU" dirty="0" smtClean="0"/>
              <a:t> в данном испытании, если никакие два из них не могут появиться вместе.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7030A0"/>
                </a:solidFill>
              </a:rPr>
              <a:t>КЛАССИЧЕСКАЯ ВЕРОЯТНОСТНАЯ СХЕМА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ru-RU" dirty="0" smtClean="0"/>
              <a:t>Для нахождения вероятности случайного события A при проведении некоторого испытания следует:</a:t>
            </a:r>
          </a:p>
          <a:p>
            <a:pPr>
              <a:buNone/>
            </a:pPr>
            <a:r>
              <a:rPr lang="ru-RU" b="1" dirty="0" smtClean="0"/>
              <a:t>1.</a:t>
            </a:r>
            <a:r>
              <a:rPr lang="ru-RU" dirty="0" smtClean="0"/>
              <a:t> найти число N всех возможных исходов данного испытания;</a:t>
            </a:r>
          </a:p>
          <a:p>
            <a:pPr>
              <a:buNone/>
            </a:pPr>
            <a:r>
              <a:rPr lang="ru-RU" b="1" dirty="0" smtClean="0"/>
              <a:t>2.</a:t>
            </a:r>
            <a:r>
              <a:rPr lang="ru-RU" dirty="0" smtClean="0"/>
              <a:t> найти количество N(A) тех исходов испытания, в которых наступает событие A;</a:t>
            </a:r>
          </a:p>
          <a:p>
            <a:pPr>
              <a:buNone/>
            </a:pPr>
            <a:r>
              <a:rPr lang="ru-RU" b="1" dirty="0" smtClean="0"/>
              <a:t>3.</a:t>
            </a:r>
            <a:r>
              <a:rPr lang="ru-RU" dirty="0" smtClean="0"/>
              <a:t> найти частное N(A)</a:t>
            </a:r>
            <a:r>
              <a:rPr lang="en-US" dirty="0" smtClean="0"/>
              <a:t>/</a:t>
            </a:r>
            <a:r>
              <a:rPr lang="ru-RU" dirty="0" smtClean="0"/>
              <a:t>N — оно и будет равно вероятности события A, т.е.</a:t>
            </a:r>
            <a:r>
              <a:rPr lang="en-US" dirty="0" smtClean="0"/>
              <a:t>P</a:t>
            </a:r>
            <a:r>
              <a:rPr lang="ru-RU" dirty="0" smtClean="0"/>
              <a:t>(A)</a:t>
            </a:r>
            <a:r>
              <a:rPr lang="en-US" dirty="0" smtClean="0"/>
              <a:t>=</a:t>
            </a:r>
            <a:r>
              <a:rPr lang="ru-RU" dirty="0" smtClean="0"/>
              <a:t> N(A)</a:t>
            </a:r>
            <a:r>
              <a:rPr lang="en-US" dirty="0" smtClean="0"/>
              <a:t>/</a:t>
            </a:r>
            <a:r>
              <a:rPr lang="ru-RU" dirty="0" smtClean="0"/>
              <a:t>N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7030A0"/>
                </a:solidFill>
              </a:rPr>
              <a:t>Пример: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i="1" dirty="0" smtClean="0"/>
              <a:t>из колоды в </a:t>
            </a:r>
            <a:r>
              <a:rPr lang="ru-RU" dirty="0" smtClean="0"/>
              <a:t>36</a:t>
            </a:r>
            <a:r>
              <a:rPr lang="ru-RU" i="1" dirty="0" smtClean="0"/>
              <a:t> карт вынимается одна карта. Какова вероятность появления карты червовой масти?</a:t>
            </a:r>
          </a:p>
          <a:p>
            <a:r>
              <a:rPr lang="ru-RU" i="1" dirty="0" smtClean="0"/>
              <a:t>Решение. Количество элементарных исходов (количество карт) </a:t>
            </a:r>
            <a:r>
              <a:rPr lang="ru-RU" dirty="0" smtClean="0"/>
              <a:t>N=36</a:t>
            </a:r>
            <a:r>
              <a:rPr lang="ru-RU" i="1" dirty="0" smtClean="0"/>
              <a:t>. Событие </a:t>
            </a:r>
            <a:r>
              <a:rPr lang="ru-RU" dirty="0" smtClean="0"/>
              <a:t>A</a:t>
            </a:r>
            <a:r>
              <a:rPr lang="ru-RU" i="1" dirty="0" smtClean="0"/>
              <a:t> — появление карты червовой масти. Число случаев, благоприятствующих появлению события </a:t>
            </a:r>
            <a:r>
              <a:rPr lang="ru-RU" dirty="0" smtClean="0"/>
              <a:t>A</a:t>
            </a:r>
            <a:r>
              <a:rPr lang="ru-RU" i="1" dirty="0" smtClean="0"/>
              <a:t>, </a:t>
            </a:r>
            <a:r>
              <a:rPr lang="ru-RU" dirty="0" smtClean="0"/>
              <a:t>N(A)=9</a:t>
            </a:r>
            <a:r>
              <a:rPr lang="ru-RU" i="1" dirty="0" smtClean="0"/>
              <a:t>. Следовательно, </a:t>
            </a:r>
            <a:r>
              <a:rPr lang="ru-RU" dirty="0" smtClean="0"/>
              <a:t>P(A)=9</a:t>
            </a:r>
            <a:r>
              <a:rPr lang="en-US" dirty="0" smtClean="0"/>
              <a:t>/</a:t>
            </a:r>
            <a:r>
              <a:rPr lang="ru-RU" dirty="0" smtClean="0"/>
              <a:t>36=1</a:t>
            </a:r>
            <a:r>
              <a:rPr lang="en-US" dirty="0" smtClean="0"/>
              <a:t>/</a:t>
            </a:r>
            <a:r>
              <a:rPr lang="ru-RU" dirty="0" smtClean="0"/>
              <a:t>4=0,25</a:t>
            </a:r>
            <a:r>
              <a:rPr lang="ru-RU" i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КЛАССИЧЕСКОЕ ОПРЕДЕЛЕНИЕ ВЕРОЯТНОСТИ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Вероятностью события </a:t>
            </a:r>
            <a:r>
              <a:rPr lang="ru-RU" dirty="0" smtClean="0"/>
              <a:t>A</a:t>
            </a:r>
            <a:r>
              <a:rPr lang="ru-RU" b="1" dirty="0" smtClean="0"/>
              <a:t> при проведении некоторого испытания называют отношение числа тех исходов, в результате которых наступает событие </a:t>
            </a:r>
            <a:r>
              <a:rPr lang="ru-RU" dirty="0" smtClean="0"/>
              <a:t>A</a:t>
            </a:r>
            <a:r>
              <a:rPr lang="ru-RU" b="1" dirty="0" smtClean="0"/>
              <a:t>, к общему числу всех (равновозможных между собой) исходов этого испытания.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таблице мы покажем связь между терминами теории вероятностей и теории множеств.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600200"/>
          <a:ext cx="83820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633065">
                <a:tc>
                  <a:txBody>
                    <a:bodyPr/>
                    <a:lstStyle/>
                    <a:p>
                      <a:pPr algn="ctr"/>
                      <a:r>
                        <a:rPr lang="ru-RU" b="1" i="1">
                          <a:solidFill>
                            <a:srgbClr val="76A900"/>
                          </a:solidFill>
                        </a:rPr>
                        <a:t>Испытание с </a:t>
                      </a:r>
                      <a:r>
                        <a:rPr lang="en-US" b="1" i="1">
                          <a:solidFill>
                            <a:srgbClr val="76A900"/>
                          </a:solidFill>
                        </a:rPr>
                        <a:t>N </a:t>
                      </a:r>
                      <a:r>
                        <a:rPr lang="ru-RU" b="1" i="1">
                          <a:solidFill>
                            <a:srgbClr val="76A900"/>
                          </a:solidFill>
                        </a:rPr>
                        <a:t>исходами</a:t>
                      </a:r>
                      <a:endParaRPr lang="ru-RU"/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>
                          <a:solidFill>
                            <a:srgbClr val="76A900"/>
                          </a:solidFill>
                        </a:rPr>
                        <a:t>Множество из </a:t>
                      </a:r>
                      <a:r>
                        <a:rPr lang="en-US" b="1" i="1">
                          <a:solidFill>
                            <a:srgbClr val="76A900"/>
                          </a:solidFill>
                        </a:rPr>
                        <a:t>N </a:t>
                      </a:r>
                      <a:r>
                        <a:rPr lang="ru-RU" b="1" i="1">
                          <a:solidFill>
                            <a:srgbClr val="76A900"/>
                          </a:solidFill>
                        </a:rPr>
                        <a:t>элементов</a:t>
                      </a:r>
                      <a:endParaRPr lang="ru-RU"/>
                    </a:p>
                  </a:txBody>
                  <a:tcPr marL="47625" marR="47625" marT="47625" marB="47625" anchor="ctr"/>
                </a:tc>
              </a:tr>
              <a:tr h="633065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Отдельный исход испытания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Элемент множества</a:t>
                      </a:r>
                    </a:p>
                  </a:txBody>
                  <a:tcPr marL="47625" marR="47625" marT="47625" marB="47625" anchor="ctr"/>
                </a:tc>
              </a:tr>
              <a:tr h="633065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Случайное событие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Подмножество</a:t>
                      </a:r>
                    </a:p>
                  </a:txBody>
                  <a:tcPr marL="47625" marR="47625" marT="47625" marB="47625" anchor="ctr"/>
                </a:tc>
              </a:tr>
              <a:tr h="633065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Невозможное событие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Пустое подмножество</a:t>
                      </a:r>
                    </a:p>
                  </a:txBody>
                  <a:tcPr marL="47625" marR="47625" marT="47625" marB="47625" anchor="ctr"/>
                </a:tc>
              </a:tr>
              <a:tr h="86747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Достоверное событие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Подмножество, совпадающее со всем множеством</a:t>
                      </a:r>
                    </a:p>
                  </a:txBody>
                  <a:tcPr marL="47625" marR="47625" marT="47625" marB="47625" anchor="ctr"/>
                </a:tc>
              </a:tr>
              <a:tr h="867470">
                <a:tc>
                  <a:txBody>
                    <a:bodyPr/>
                    <a:lstStyle/>
                    <a:p>
                      <a:pPr algn="ctr"/>
                      <a:r>
                        <a:rPr lang="ru-RU"/>
                        <a:t>Вероятность события</a:t>
                      </a:r>
                    </a:p>
                  </a:txBody>
                  <a:tcPr marL="47625" marR="47625" marT="47625" marB="476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Доля элементов подмножества среди всех элементов множества</a:t>
                      </a:r>
                    </a:p>
                  </a:txBody>
                  <a:tcPr marL="47625" marR="47625" marT="47625" marB="47625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Теорема 1</a:t>
            </a:r>
            <a:r>
              <a:rPr lang="ru-RU" b="1" dirty="0" smtClean="0">
                <a:solidFill>
                  <a:srgbClr val="FF0000"/>
                </a:solidFill>
              </a:rPr>
              <a:t> 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Если события A и B не совместны, то вероятность того, что наступит или A, или B, равна P(A)+P(B).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Теорема 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Для нахождения вероятности противоположного события следует из единицы вычесть вероятность самого события: P(A)=1−P(A).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541</Words>
  <Application>Microsoft Office PowerPoint</Application>
  <PresentationFormat>Экран (4:3)</PresentationFormat>
  <Paragraphs>67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Частота и вероятность случайного события. Классическое определение вероятности</vt:lpstr>
      <vt:lpstr>Основным понятием теории вероятностей является понятие  случайного события.</vt:lpstr>
      <vt:lpstr>Слайд 3</vt:lpstr>
      <vt:lpstr>КЛАССИЧЕСКАЯ ВЕРОЯТНОСТНАЯ СХЕМА </vt:lpstr>
      <vt:lpstr>Пример:</vt:lpstr>
      <vt:lpstr>КЛАССИЧЕСКОЕ ОПРЕДЕЛЕНИЕ ВЕРОЯТНОСТИ</vt:lpstr>
      <vt:lpstr>В таблице мы покажем связь между терминами теории вероятностей и теории множеств.</vt:lpstr>
      <vt:lpstr>Теорема 1 </vt:lpstr>
      <vt:lpstr>Теорема 2</vt:lpstr>
      <vt:lpstr>Сформулируем общее правило для нахождения геометрических вероятностей.</vt:lpstr>
      <vt:lpstr>Пример:</vt:lpstr>
      <vt:lpstr>Рассмотрим задачи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Оксана</cp:lastModifiedBy>
  <cp:revision>13</cp:revision>
  <dcterms:created xsi:type="dcterms:W3CDTF">2006-08-16T00:00:00Z</dcterms:created>
  <dcterms:modified xsi:type="dcterms:W3CDTF">2020-04-12T11:58:34Z</dcterms:modified>
</cp:coreProperties>
</file>