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2" r:id="rId5"/>
    <p:sldId id="258" r:id="rId6"/>
    <p:sldId id="265" r:id="rId7"/>
    <p:sldId id="264" r:id="rId8"/>
    <p:sldId id="263" r:id="rId9"/>
    <p:sldId id="259" r:id="rId10"/>
    <p:sldId id="261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CFAA8FA-8E3A-4E26-A329-D80D097AD81B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64581D-E06A-41A0-9C47-6EA6ABDF7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1667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6243B-374A-48FE-B597-08331C2EA4E6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223BDA-2A74-44BE-8058-BE4EA09D6F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010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C040D-B038-451D-BCDF-F6200F85412D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80275-0FEF-40D6-BF8D-0E963C1360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244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BACCC4-01EA-4943-A403-03BC559874B0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C21E0-AF8E-4CA9-A870-5573E21710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705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4ACB9DD-DB2E-4597-95ED-AAF51764F1E7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62E2513-689F-4948-A54F-DDD7DB185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5961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5F7807-9F59-4F8D-9DE1-92015A73F945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585E31-435B-4383-8D5A-B498EF5FF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57931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B7666-9DBD-485F-AAB6-234924FC1FAF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8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DE7097-1CE3-40FF-8148-D7AEF558BF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7437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75F375-B21D-4AE2-8F76-A2139F0E732E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1BA141-B1AD-446C-AF89-B13DB540D7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3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EDBB503-E205-4D31-B066-D8A10044CF57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4ADEBCC-EE44-4BAA-B8B9-42B52C379C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4778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7C76B7-D9FD-4BAD-985B-1CDDA5112DDA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C3E6A0-7874-497E-B083-13D68698F1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59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28882EC-9760-4682-8A08-A54DF645BBE0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FEB2F31-62EF-4A2A-BB30-8E218E8D36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4567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668FAD03-8993-49C0-8C34-57799F40CFC0}" type="datetimeFigureOut">
              <a:rPr lang="ru-RU"/>
              <a:pPr>
                <a:defRPr/>
              </a:pPr>
              <a:t>28.08.2020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1AC15A92-3DF7-48A2-94F5-67CD5582A8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38" r:id="rId2"/>
    <p:sldLayoutId id="2147483746" r:id="rId3"/>
    <p:sldLayoutId id="2147483739" r:id="rId4"/>
    <p:sldLayoutId id="2147483740" r:id="rId5"/>
    <p:sldLayoutId id="2147483741" r:id="rId6"/>
    <p:sldLayoutId id="2147483747" r:id="rId7"/>
    <p:sldLayoutId id="2147483742" r:id="rId8"/>
    <p:sldLayoutId id="2147483748" r:id="rId9"/>
    <p:sldLayoutId id="2147483743" r:id="rId10"/>
    <p:sldLayoutId id="214748374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332656"/>
            <a:ext cx="2880320" cy="21096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14090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292080" y="260648"/>
            <a:ext cx="3142938" cy="22526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4" descr="7e906d4acc6db2f409ae65bc4c634305_ful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20272" y="5057800"/>
            <a:ext cx="1800200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4" descr="muslim_mother_bi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1115616" y="4967790"/>
            <a:ext cx="2520280" cy="18902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Горизонтальный свиток 8"/>
          <p:cNvSpPr/>
          <p:nvPr/>
        </p:nvSpPr>
        <p:spPr>
          <a:xfrm>
            <a:off x="2339975" y="2492375"/>
            <a:ext cx="5327650" cy="2449513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….</a:t>
            </a:r>
            <a:r>
              <a:rPr lang="ru-RU" b="1" dirty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уроках ОРКСЭ, основанных на идеях добра, совести, справедливости, патриотизма, уважения к человеку, достоинства и вырабатывается нравственный иммунитет. 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151" name="TextBox 9"/>
          <p:cNvSpPr txBox="1">
            <a:spLocks noChangeArrowheads="1"/>
          </p:cNvSpPr>
          <p:nvPr/>
        </p:nvSpPr>
        <p:spPr bwMode="auto">
          <a:xfrm>
            <a:off x="3708400" y="5013325"/>
            <a:ext cx="33004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dirty="0"/>
              <a:t>Учитель нач. классов</a:t>
            </a:r>
          </a:p>
          <a:p>
            <a:pPr eaLnBrk="1" hangingPunct="1"/>
            <a:r>
              <a:rPr lang="ru-RU" dirty="0"/>
              <a:t> МБОУ «СШ №29»</a:t>
            </a:r>
          </a:p>
          <a:p>
            <a:pPr eaLnBrk="1" hangingPunct="1"/>
            <a:r>
              <a:rPr lang="ru-RU" dirty="0" smtClean="0"/>
              <a:t>Гаврилова </a:t>
            </a:r>
            <a:r>
              <a:rPr lang="ru-RU" smtClean="0"/>
              <a:t>Марина Александровна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/>
              <a:t>Благодарю за внимание, желаю успехов в творчестве.</a:t>
            </a:r>
            <a:endParaRPr lang="ru-RU" dirty="0"/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«Попробуйте не наступать, а уступать.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Не захватить, а отдать.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Не кулак показать, а руку протянуть.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Не спрятать, а поделиться.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Не орать, а выслушать.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Не разорвать, а склеить».</a:t>
            </a:r>
            <a:endParaRPr lang="ru-RU" smtClean="0"/>
          </a:p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М.М.Рощина.</a:t>
            </a:r>
            <a:endParaRPr lang="ru-RU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282700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b="1" dirty="0" smtClean="0">
                <a:solidFill>
                  <a:schemeClr val="bg1"/>
                </a:solidFill>
              </a:rPr>
              <a:t>Основные формы и виды учебной деятельности основываются на оптимальном сочетании различных методов обучения</a:t>
            </a:r>
            <a:r>
              <a:rPr lang="ru-RU" sz="2800" dirty="0" smtClean="0">
                <a:solidFill>
                  <a:schemeClr val="bg1"/>
                </a:solidFill>
              </a:rPr>
              <a:t>: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1403350" y="1628775"/>
            <a:ext cx="7499350" cy="4800600"/>
          </a:xfrm>
        </p:spPr>
        <p:txBody>
          <a:bodyPr/>
          <a:lstStyle/>
          <a:p>
            <a:pPr eaLnBrk="1" hangingPunct="1"/>
            <a:r>
              <a:rPr lang="ru-RU" i="1" smtClean="0"/>
              <a:t>Словесных </a:t>
            </a:r>
            <a:endParaRPr lang="ru-RU" smtClean="0"/>
          </a:p>
          <a:p>
            <a:pPr eaLnBrk="1" hangingPunct="1"/>
            <a:r>
              <a:rPr lang="ru-RU" i="1" smtClean="0"/>
              <a:t>Наглядных </a:t>
            </a:r>
          </a:p>
          <a:p>
            <a:pPr eaLnBrk="1" hangingPunct="1"/>
            <a:r>
              <a:rPr lang="ru-RU" i="1" smtClean="0"/>
              <a:t>Практических, проблемно-поисковых и методов самостоятельной работы </a:t>
            </a:r>
          </a:p>
          <a:p>
            <a:pPr eaLnBrk="1" hangingPunct="1"/>
            <a:r>
              <a:rPr lang="ru-RU" i="1" smtClean="0"/>
              <a:t>Репродуктивных </a:t>
            </a:r>
          </a:p>
          <a:p>
            <a:pPr eaLnBrk="1" hangingPunct="1"/>
            <a:endParaRPr lang="ru-RU" i="1" smtClean="0"/>
          </a:p>
          <a:p>
            <a:pPr eaLnBrk="1" hangingPunct="1"/>
            <a:endParaRPr lang="ru-RU" i="1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1331913" y="2133600"/>
            <a:ext cx="7499350" cy="3898900"/>
          </a:xfrm>
        </p:spPr>
        <p:txBody>
          <a:bodyPr/>
          <a:lstStyle/>
          <a:p>
            <a:pPr eaLnBrk="1" hangingPunct="1"/>
            <a:r>
              <a:rPr lang="ru-RU" sz="2800" i="1" smtClean="0"/>
              <a:t>Драматизация (театрализация) </a:t>
            </a:r>
          </a:p>
          <a:p>
            <a:pPr eaLnBrk="1" hangingPunct="1"/>
            <a:r>
              <a:rPr lang="ru-RU" sz="2800" i="1" smtClean="0"/>
              <a:t>Интервью</a:t>
            </a:r>
          </a:p>
          <a:p>
            <a:pPr eaLnBrk="1" hangingPunct="1"/>
            <a:r>
              <a:rPr lang="ru-RU" sz="2800" i="1" smtClean="0"/>
              <a:t>Взаимные вопросы и задания групп</a:t>
            </a:r>
          </a:p>
          <a:p>
            <a:pPr eaLnBrk="1" hangingPunct="1"/>
            <a:r>
              <a:rPr lang="ru-RU" sz="2800" i="1" smtClean="0"/>
              <a:t>Взаимообъяснение</a:t>
            </a:r>
          </a:p>
          <a:p>
            <a:pPr eaLnBrk="1" hangingPunct="1"/>
            <a:r>
              <a:rPr lang="ru-RU" sz="2800" i="1" smtClean="0"/>
              <a:t> Составление словаря-глоссария </a:t>
            </a:r>
          </a:p>
          <a:p>
            <a:pPr eaLnBrk="1" hangingPunct="1"/>
            <a:r>
              <a:rPr lang="ru-RU" sz="2800" i="1" smtClean="0"/>
              <a:t>Создание галереи образов </a:t>
            </a:r>
          </a:p>
          <a:p>
            <a:pPr eaLnBrk="1" hangingPunct="1"/>
            <a:r>
              <a:rPr lang="ru-RU" sz="2800" i="1" smtClean="0"/>
              <a:t>Использование информационно-коммуникационных технологий </a:t>
            </a:r>
          </a:p>
          <a:p>
            <a:pPr eaLnBrk="1" hangingPunct="1"/>
            <a:endParaRPr lang="ru-RU" sz="2800" i="1" smtClean="0"/>
          </a:p>
          <a:p>
            <a:pPr eaLnBrk="1" hangingPunct="1"/>
            <a:endParaRPr lang="ru-RU" sz="280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76375" y="333375"/>
            <a:ext cx="7499350" cy="1727200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400" dirty="0" smtClean="0">
                <a:solidFill>
                  <a:schemeClr val="bg1"/>
                </a:solidFill>
              </a:rPr>
              <a:t>К наиболее предпочтительным формам учебной работы на занятиях в рамках курса «Основы религиозных культур и светской этики» могут быть отнесены: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Заочные экскурсии</a:t>
            </a:r>
            <a:endParaRPr lang="ru-RU" dirty="0"/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ресурс Google Art Project (</a:t>
            </a:r>
            <a:r>
              <a:rPr lang="en-US" u="sng" smtClean="0"/>
              <a:t>http://www.googleartproject.com) </a:t>
            </a: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2205038"/>
            <a:ext cx="5351462" cy="4176712"/>
          </a:xfr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bg1"/>
                </a:solidFill>
              </a:rPr>
              <a:t>Важное место в реализации курса ОРКСЭ занимает </a:t>
            </a:r>
            <a:r>
              <a:rPr lang="ru-RU" sz="2800" b="1" i="1" dirty="0" smtClean="0">
                <a:solidFill>
                  <a:schemeClr val="bg1"/>
                </a:solidFill>
              </a:rPr>
              <a:t>работа в группах 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771775" y="1628775"/>
            <a:ext cx="1655763" cy="3698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метод TASC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95963" y="1628775"/>
            <a:ext cx="3168650" cy="147796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позволяет учителю контролировать работу учащихся (скорость, тщательность, внимательность)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867400" y="3357563"/>
            <a:ext cx="3097213" cy="1200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ученикам помогает структурировать и быстро организовать собственную работу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867400" y="4941888"/>
            <a:ext cx="3097213" cy="12001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распределить функциональные роли в группе и обозначить лидера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126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306"/>
          <a:stretch>
            <a:fillRect/>
          </a:stretch>
        </p:blipFill>
        <p:spPr bwMode="auto">
          <a:xfrm>
            <a:off x="1547813" y="1643063"/>
            <a:ext cx="3429000" cy="3760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43"/>
          <a:stretch>
            <a:fillRect/>
          </a:stretch>
        </p:blipFill>
        <p:spPr bwMode="auto">
          <a:xfrm>
            <a:off x="5148263" y="1700213"/>
            <a:ext cx="3429000" cy="3703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метод TASC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229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33375"/>
            <a:ext cx="3429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33375"/>
            <a:ext cx="3429000" cy="609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476250"/>
            <a:ext cx="7499350" cy="1439863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>
              <a:defRPr/>
            </a:pPr>
            <a:r>
              <a:rPr lang="ru-RU" sz="3200" dirty="0" smtClean="0">
                <a:solidFill>
                  <a:schemeClr val="bg1"/>
                </a:solidFill>
              </a:rPr>
              <a:t>В рамках курса ОРКСЭ у педагога есть огромный выбор в организации форм работы с текстом: 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1435100" y="2133600"/>
            <a:ext cx="7499350" cy="4114800"/>
          </a:xfrm>
        </p:spPr>
        <p:txBody>
          <a:bodyPr/>
          <a:lstStyle/>
          <a:p>
            <a:r>
              <a:rPr lang="ru-RU" smtClean="0"/>
              <a:t>«чтение-погружение»,</a:t>
            </a:r>
          </a:p>
          <a:p>
            <a:r>
              <a:rPr lang="ru-RU" smtClean="0"/>
              <a:t>аналитическое чтение, </a:t>
            </a:r>
          </a:p>
          <a:p>
            <a:r>
              <a:rPr lang="ru-RU" smtClean="0"/>
              <a:t>словарная работа с текстом, составление конспекта,</a:t>
            </a:r>
          </a:p>
          <a:p>
            <a:r>
              <a:rPr lang="ru-RU" smtClean="0"/>
              <a:t>выборочное чтение</a:t>
            </a:r>
          </a:p>
          <a:p>
            <a:r>
              <a:rPr lang="ru-RU" smtClean="0"/>
              <a:t>составление аналитического плана текста и т.д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400" smtClean="0"/>
              <a:t>Обсуждение основной идеи и смысла истории; </a:t>
            </a:r>
          </a:p>
          <a:p>
            <a:pPr eaLnBrk="1" hangingPunct="1"/>
            <a:r>
              <a:rPr lang="ru-RU" sz="2400" smtClean="0"/>
              <a:t>Анализ названия притчи (или задание придумать притче новое название); </a:t>
            </a:r>
          </a:p>
          <a:p>
            <a:pPr eaLnBrk="1" hangingPunct="1"/>
            <a:r>
              <a:rPr lang="ru-RU" sz="2400" smtClean="0"/>
              <a:t>Притча без окончания – обсуждение, чем она могла бы закончиться; </a:t>
            </a:r>
          </a:p>
          <a:p>
            <a:pPr eaLnBrk="1" hangingPunct="1"/>
            <a:r>
              <a:rPr lang="ru-RU" sz="2400" smtClean="0"/>
              <a:t>Иллюстрация (предложить рисунки, картинки, фотографии, изображения); </a:t>
            </a:r>
          </a:p>
          <a:p>
            <a:pPr eaLnBrk="1" hangingPunct="1"/>
            <a:r>
              <a:rPr lang="ru-RU" sz="2400" smtClean="0"/>
              <a:t>Сформулировать вопросы или ответить на поставленные вопросы; </a:t>
            </a:r>
          </a:p>
          <a:p>
            <a:pPr eaLnBrk="1" hangingPunct="1"/>
            <a:r>
              <a:rPr lang="ru-RU" sz="2400" smtClean="0"/>
              <a:t>Выделить ключевые понятия; </a:t>
            </a:r>
          </a:p>
          <a:p>
            <a:pPr eaLnBrk="1" hangingPunct="1"/>
            <a:r>
              <a:rPr lang="ru-RU" sz="2400" smtClean="0"/>
              <a:t>Инсценировка (истории) </a:t>
            </a:r>
          </a:p>
          <a:p>
            <a:pPr eaLnBrk="1" hangingPunct="1"/>
            <a:r>
              <a:rPr lang="ru-RU" sz="2400" smtClean="0"/>
              <a:t>Найти или предположить (вставить) пропущенные слова. </a:t>
            </a:r>
          </a:p>
          <a:p>
            <a:pPr eaLnBrk="1" hangingPunct="1"/>
            <a:endParaRPr lang="ru-RU" sz="2400" smtClean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403350" y="260350"/>
            <a:ext cx="7499350" cy="1143000"/>
          </a:xfrm>
          <a:solidFill>
            <a:schemeClr val="accent1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2800" i="1" dirty="0" smtClean="0">
                <a:solidFill>
                  <a:schemeClr val="bg1"/>
                </a:solidFill>
              </a:rPr>
              <a:t/>
            </a:r>
            <a:br>
              <a:rPr lang="ru-RU" sz="2800" i="1" dirty="0" smtClean="0">
                <a:solidFill>
                  <a:schemeClr val="bg1"/>
                </a:solidFill>
              </a:rPr>
            </a:br>
            <a:r>
              <a:rPr lang="ru-RU" sz="2800" i="1" dirty="0" smtClean="0">
                <a:solidFill>
                  <a:schemeClr val="bg1"/>
                </a:solidFill>
              </a:rPr>
              <a:t>Способы использования притч 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 </a:t>
            </a:r>
            <a:endParaRPr lang="ru-RU" sz="2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368</TotalTime>
  <Words>315</Words>
  <Application>Microsoft Office PowerPoint</Application>
  <PresentationFormat>Экран (4:3)</PresentationFormat>
  <Paragraphs>49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PowerPoint</vt:lpstr>
      <vt:lpstr>Основные формы и виды учебной деятельности основываются на оптимальном сочетании различных методов обучения: </vt:lpstr>
      <vt:lpstr>К наиболее предпочтительным формам учебной работы на занятиях в рамках курса «Основы религиозных культур и светской этики» могут быть отнесены: </vt:lpstr>
      <vt:lpstr>Заочные экскурсии</vt:lpstr>
      <vt:lpstr>Важное место в реализации курса ОРКСЭ занимает работа в группах </vt:lpstr>
      <vt:lpstr>метод TASC</vt:lpstr>
      <vt:lpstr>Презентация PowerPoint</vt:lpstr>
      <vt:lpstr>В рамках курса ОРКСЭ у педагога есть огромный выбор в организации форм работы с текстом: </vt:lpstr>
      <vt:lpstr> Способы использования притч :  </vt:lpstr>
      <vt:lpstr>Благодарю за внимание, желаю успехов в творчестве.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преподавание курса ОРКСЭ</dc:title>
  <dc:creator>Кочемасовы</dc:creator>
  <cp:lastModifiedBy>user</cp:lastModifiedBy>
  <cp:revision>35</cp:revision>
  <dcterms:created xsi:type="dcterms:W3CDTF">2015-09-27T04:05:29Z</dcterms:created>
  <dcterms:modified xsi:type="dcterms:W3CDTF">2020-08-28T05:47:26Z</dcterms:modified>
</cp:coreProperties>
</file>