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5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36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1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94775080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532416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6" name="Shape 27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152080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Shape 20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155202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Shape 21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820889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492139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5" name="Shape 23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197160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007218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Shape 25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7123246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11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3567581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68" name="Shape 26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25283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hape 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242851"/>
            <a:ext cx="8968083" cy="27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Shape 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111714" y="4243844"/>
            <a:ext cx="3077108" cy="27694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hape 15"/>
          <p:cNvSpPr/>
          <p:nvPr/>
        </p:nvSpPr>
        <p:spPr>
          <a:xfrm>
            <a:off x="0" y="2590076"/>
            <a:ext cx="8968085" cy="1660332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9111714" y="2590076"/>
            <a:ext cx="3077108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Shape 17"/>
          <p:cNvSpPr txBox="1">
            <a:spLocks noGrp="1"/>
          </p:cNvSpPr>
          <p:nvPr>
            <p:ph type="ctrTitle"/>
          </p:nvPr>
        </p:nvSpPr>
        <p:spPr>
          <a:xfrm>
            <a:off x="680322" y="2733708"/>
            <a:ext cx="8144134" cy="13730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5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sldNum" idx="12"/>
          </p:nvPr>
        </p:nvSpPr>
        <p:spPr>
          <a:xfrm>
            <a:off x="9255346" y="2750335"/>
            <a:ext cx="1171886" cy="135644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Shape 10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928628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Shape 105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5929621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Shape 106"/>
          <p:cNvSpPr/>
          <p:nvPr/>
        </p:nvSpPr>
        <p:spPr>
          <a:xfrm>
            <a:off x="0" y="4567987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hape 107"/>
          <p:cNvSpPr/>
          <p:nvPr/>
        </p:nvSpPr>
        <p:spPr>
          <a:xfrm>
            <a:off x="10585827" y="456798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680322" y="4711616"/>
            <a:ext cx="9613858" cy="4530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09" name="Shape 109"/>
          <p:cNvSpPr>
            <a:spLocks noGrp="1"/>
          </p:cNvSpPr>
          <p:nvPr>
            <p:ph type="pic" idx="2"/>
          </p:nvPr>
        </p:nvSpPr>
        <p:spPr>
          <a:xfrm>
            <a:off x="680322" y="609597"/>
            <a:ext cx="9613858" cy="35895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body" idx="1"/>
          </p:nvPr>
        </p:nvSpPr>
        <p:spPr>
          <a:xfrm>
            <a:off x="680318" y="5169582"/>
            <a:ext cx="9613861" cy="62296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3" name="Shape 113"/>
          <p:cNvSpPr txBox="1">
            <a:spLocks noGrp="1"/>
          </p:cNvSpPr>
          <p:nvPr>
            <p:ph type="sldNum" idx="12"/>
          </p:nvPr>
        </p:nvSpPr>
        <p:spPr>
          <a:xfrm>
            <a:off x="10729453" y="471130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Shape 1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928628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5929621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Shape 117"/>
          <p:cNvSpPr/>
          <p:nvPr/>
        </p:nvSpPr>
        <p:spPr>
          <a:xfrm>
            <a:off x="0" y="4567987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10585827" y="456798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680322" y="609597"/>
            <a:ext cx="9613858" cy="35927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0322" y="4711614"/>
            <a:ext cx="9613858" cy="10907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1" name="Shape 121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sldNum" idx="12"/>
          </p:nvPr>
        </p:nvSpPr>
        <p:spPr>
          <a:xfrm>
            <a:off x="10729453" y="4711614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Цитата с подписью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Shape 1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928628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5929621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Shape 127"/>
          <p:cNvSpPr/>
          <p:nvPr/>
        </p:nvSpPr>
        <p:spPr>
          <a:xfrm>
            <a:off x="0" y="4567987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Shape 128"/>
          <p:cNvSpPr/>
          <p:nvPr/>
        </p:nvSpPr>
        <p:spPr>
          <a:xfrm>
            <a:off x="10585827" y="456798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1127854" y="609597"/>
            <a:ext cx="8718877" cy="30360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1402287" y="3653378"/>
            <a:ext cx="8156579" cy="54896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body" idx="2"/>
          </p:nvPr>
        </p:nvSpPr>
        <p:spPr>
          <a:xfrm>
            <a:off x="680322" y="4711614"/>
            <a:ext cx="9613858" cy="10907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sldNum" idx="12"/>
          </p:nvPr>
        </p:nvSpPr>
        <p:spPr>
          <a:xfrm>
            <a:off x="10729453" y="4709925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583572" y="748116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r>
              <a:rPr lang="ru-RU" sz="7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“</a:t>
            </a:r>
          </a:p>
        </p:txBody>
      </p:sp>
      <p:sp>
        <p:nvSpPr>
          <p:cNvPr id="136" name="Shape 136"/>
          <p:cNvSpPr txBox="1"/>
          <p:nvPr/>
        </p:nvSpPr>
        <p:spPr>
          <a:xfrm>
            <a:off x="9662809" y="3033524"/>
            <a:ext cx="609599" cy="58477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r>
              <a:rPr lang="ru-RU" sz="7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Shape 1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5928628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5929621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Shape 140"/>
          <p:cNvSpPr/>
          <p:nvPr/>
        </p:nvSpPr>
        <p:spPr>
          <a:xfrm>
            <a:off x="0" y="4567987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Shape 141"/>
          <p:cNvSpPr/>
          <p:nvPr/>
        </p:nvSpPr>
        <p:spPr>
          <a:xfrm>
            <a:off x="10585827" y="456798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680318" y="4711614"/>
            <a:ext cx="9613861" cy="58853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680320" y="5300148"/>
            <a:ext cx="9613861" cy="50225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10729453" y="4709925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колонки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Shape 1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Shape 151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669222" y="753227"/>
            <a:ext cx="9624958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60945" y="2336873"/>
            <a:ext cx="3070032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4" name="Shape 154"/>
          <p:cNvSpPr txBox="1">
            <a:spLocks noGrp="1"/>
          </p:cNvSpPr>
          <p:nvPr>
            <p:ph type="body" idx="2"/>
          </p:nvPr>
        </p:nvSpPr>
        <p:spPr>
          <a:xfrm>
            <a:off x="680322" y="3022673"/>
            <a:ext cx="3049702" cy="29135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5" name="Shape 155"/>
          <p:cNvSpPr txBox="1">
            <a:spLocks noGrp="1"/>
          </p:cNvSpPr>
          <p:nvPr>
            <p:ph type="body" idx="3"/>
          </p:nvPr>
        </p:nvSpPr>
        <p:spPr>
          <a:xfrm>
            <a:off x="3956025" y="2336873"/>
            <a:ext cx="3063240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6" name="Shape 156"/>
          <p:cNvSpPr txBox="1">
            <a:spLocks noGrp="1"/>
          </p:cNvSpPr>
          <p:nvPr>
            <p:ph type="body" idx="4"/>
          </p:nvPr>
        </p:nvSpPr>
        <p:spPr>
          <a:xfrm>
            <a:off x="3945469" y="3022673"/>
            <a:ext cx="3063240" cy="29135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7" name="Shape 157"/>
          <p:cNvSpPr txBox="1">
            <a:spLocks noGrp="1"/>
          </p:cNvSpPr>
          <p:nvPr>
            <p:ph type="body" idx="5"/>
          </p:nvPr>
        </p:nvSpPr>
        <p:spPr>
          <a:xfrm>
            <a:off x="7224156" y="2336873"/>
            <a:ext cx="3070023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8" name="Shape 158"/>
          <p:cNvSpPr txBox="1">
            <a:spLocks noGrp="1"/>
          </p:cNvSpPr>
          <p:nvPr>
            <p:ph type="body" idx="6"/>
          </p:nvPr>
        </p:nvSpPr>
        <p:spPr>
          <a:xfrm>
            <a:off x="7224156" y="3022673"/>
            <a:ext cx="3070023" cy="29135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1" name="Shape 161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Столбец с тремя рисунками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Shape 1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Shape 16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Shape 16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Shape 16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Shape 167"/>
          <p:cNvSpPr txBox="1">
            <a:spLocks noGrp="1"/>
          </p:cNvSpPr>
          <p:nvPr>
            <p:ph type="title"/>
          </p:nvPr>
        </p:nvSpPr>
        <p:spPr>
          <a:xfrm>
            <a:off x="680322" y="753227"/>
            <a:ext cx="9613858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0318" y="4297503"/>
            <a:ext cx="3049703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idx="2"/>
          </p:nvPr>
        </p:nvSpPr>
        <p:spPr>
          <a:xfrm>
            <a:off x="680318" y="2336873"/>
            <a:ext cx="3049703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3"/>
          </p:nvPr>
        </p:nvSpPr>
        <p:spPr>
          <a:xfrm>
            <a:off x="680318" y="4873764"/>
            <a:ext cx="3049703" cy="10624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1" name="Shape 171"/>
          <p:cNvSpPr txBox="1">
            <a:spLocks noGrp="1"/>
          </p:cNvSpPr>
          <p:nvPr>
            <p:ph type="body" idx="4"/>
          </p:nvPr>
        </p:nvSpPr>
        <p:spPr>
          <a:xfrm>
            <a:off x="3945471" y="4297503"/>
            <a:ext cx="3063240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idx="5"/>
          </p:nvPr>
        </p:nvSpPr>
        <p:spPr>
          <a:xfrm>
            <a:off x="3945469" y="2336873"/>
            <a:ext cx="3063240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3" name="Shape 173"/>
          <p:cNvSpPr txBox="1">
            <a:spLocks noGrp="1"/>
          </p:cNvSpPr>
          <p:nvPr>
            <p:ph type="body" idx="6"/>
          </p:nvPr>
        </p:nvSpPr>
        <p:spPr>
          <a:xfrm>
            <a:off x="3944117" y="4873764"/>
            <a:ext cx="3067295" cy="10624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4" name="Shape 174"/>
          <p:cNvSpPr txBox="1">
            <a:spLocks noGrp="1"/>
          </p:cNvSpPr>
          <p:nvPr>
            <p:ph type="body" idx="7"/>
          </p:nvPr>
        </p:nvSpPr>
        <p:spPr>
          <a:xfrm>
            <a:off x="7230678" y="4297503"/>
            <a:ext cx="3063505" cy="5762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idx="8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body" idx="9"/>
          </p:nvPr>
        </p:nvSpPr>
        <p:spPr>
          <a:xfrm>
            <a:off x="7230553" y="4873762"/>
            <a:ext cx="3067563" cy="106242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7" name="Shape 177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79" name="Shape 179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Shape 18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Shape 18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Shape 183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 rot="5400000">
            <a:off x="3687592" y="-670399"/>
            <a:ext cx="3599316" cy="9613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8" name="Shape 188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89" name="Shape 189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 rot="5400000">
            <a:off x="8116206" y="1869394"/>
            <a:ext cx="5106987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/>
          <p:nvPr/>
        </p:nvSpPr>
        <p:spPr>
          <a:xfrm rot="5400000">
            <a:off x="9868200" y="5372401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 txBox="1">
            <a:spLocks noGrp="1"/>
          </p:cNvSpPr>
          <p:nvPr>
            <p:ph type="title"/>
          </p:nvPr>
        </p:nvSpPr>
        <p:spPr>
          <a:xfrm rot="5400000">
            <a:off x="8489251" y="2249575"/>
            <a:ext cx="4353759" cy="107380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94" name="Shape 194"/>
          <p:cNvSpPr txBox="1">
            <a:spLocks noGrp="1"/>
          </p:cNvSpPr>
          <p:nvPr>
            <p:ph type="body" idx="1"/>
          </p:nvPr>
        </p:nvSpPr>
        <p:spPr>
          <a:xfrm rot="5400000">
            <a:off x="2452028" y="-1162109"/>
            <a:ext cx="5326588" cy="887000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5" name="Shape 195"/>
          <p:cNvSpPr txBox="1">
            <a:spLocks noGrp="1"/>
          </p:cNvSpPr>
          <p:nvPr>
            <p:ph type="dt" idx="10"/>
          </p:nvPr>
        </p:nvSpPr>
        <p:spPr>
          <a:xfrm>
            <a:off x="6807125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6" name="Shape 196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126804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97" name="Shape 197"/>
          <p:cNvSpPr txBox="1">
            <a:spLocks noGrp="1"/>
          </p:cNvSpPr>
          <p:nvPr>
            <p:ph type="sldNum" idx="12"/>
          </p:nvPr>
        </p:nvSpPr>
        <p:spPr>
          <a:xfrm>
            <a:off x="10097550" y="5398632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Shape 25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Shape 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Shape 3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Shape 3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Shape 3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680320" y="2336873"/>
            <a:ext cx="9613861" cy="359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Shape 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4086907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Shape 4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4" y="4087901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Shape 41"/>
          <p:cNvSpPr/>
          <p:nvPr/>
        </p:nvSpPr>
        <p:spPr>
          <a:xfrm>
            <a:off x="0" y="2726266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Shape 42"/>
          <p:cNvSpPr/>
          <p:nvPr/>
        </p:nvSpPr>
        <p:spPr>
          <a:xfrm>
            <a:off x="10585825" y="2726266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680322" y="2869893"/>
            <a:ext cx="9613858" cy="10907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680322" y="4232171"/>
            <a:ext cx="9613858" cy="17040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0729453" y="2869893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Shape 5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Shape 5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Shape 5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0320" y="2336873"/>
            <a:ext cx="4698356" cy="359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body" idx="2"/>
          </p:nvPr>
        </p:nvSpPr>
        <p:spPr>
          <a:xfrm>
            <a:off x="5594123" y="2336873"/>
            <a:ext cx="4700058" cy="359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Shape 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Shape 6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Shape 63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680318" y="753229"/>
            <a:ext cx="9613863" cy="10809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6" name="Shape 66"/>
          <p:cNvSpPr txBox="1">
            <a:spLocks noGrp="1"/>
          </p:cNvSpPr>
          <p:nvPr>
            <p:ph type="body" idx="2"/>
          </p:nvPr>
        </p:nvSpPr>
        <p:spPr>
          <a:xfrm>
            <a:off x="680322" y="3030008"/>
            <a:ext cx="4698355" cy="29061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3"/>
          </p:nvPr>
        </p:nvSpPr>
        <p:spPr>
          <a:xfrm>
            <a:off x="5820153" y="2336873"/>
            <a:ext cx="4474026" cy="69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1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4"/>
          </p:nvPr>
        </p:nvSpPr>
        <p:spPr>
          <a:xfrm>
            <a:off x="5594123" y="3030008"/>
            <a:ext cx="4700059" cy="29061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Shape 7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Shape 7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Shape 7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Shape 7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Shape 8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5" name="Shape 8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58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4685846" y="2336873"/>
            <a:ext cx="5608334" cy="35993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2"/>
          </p:nvPr>
        </p:nvSpPr>
        <p:spPr>
          <a:xfrm>
            <a:off x="680322" y="2336872"/>
            <a:ext cx="3790076" cy="359931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Shape 9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970240"/>
            <a:ext cx="10437812" cy="32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85825" y="1971233"/>
            <a:ext cx="1602997" cy="14426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Shape 9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680322" y="753227"/>
            <a:ext cx="9613856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pic" idx="2"/>
          </p:nvPr>
        </p:nvSpPr>
        <p:spPr>
          <a:xfrm>
            <a:off x="4868332" y="2336874"/>
            <a:ext cx="5425848" cy="35993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0322" y="2336873"/>
            <a:ext cx="3876255" cy="35993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0" name="Shape 100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8121"/>
            </a:gs>
            <a:gs pos="50000">
              <a:srgbClr val="D54006"/>
            </a:gs>
            <a:gs pos="100000">
              <a:srgbClr val="8C0000"/>
            </a:gs>
          </a:gsLst>
          <a:lin ang="2520000" scaled="0"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hape 6"/>
          <p:cNvPicPr preferRelativeResize="0"/>
          <p:nvPr/>
        </p:nvPicPr>
        <p:blipFill rotWithShape="1">
          <a:blip r:embed="rId19">
            <a:alphaModFix amt="10000"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Shape 7"/>
          <p:cNvSpPr txBox="1">
            <a:spLocks noGrp="1"/>
          </p:cNvSpPr>
          <p:nvPr>
            <p:ph type="title"/>
          </p:nvPr>
        </p:nvSpPr>
        <p:spPr>
          <a:xfrm>
            <a:off x="680320" y="753227"/>
            <a:ext cx="9613861" cy="10809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body" idx="1"/>
          </p:nvPr>
        </p:nvSpPr>
        <p:spPr>
          <a:xfrm>
            <a:off x="680320" y="2336873"/>
            <a:ext cx="9613861" cy="359931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28600" marR="0" lvl="0" indent="762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685800" marR="0" lvl="1" indent="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143000" marR="0" lvl="2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600200" marR="0" lvl="3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057400" marR="0" lvl="4" indent="-25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514600" marR="0" lvl="5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971800" marR="0" lvl="6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429000" marR="0" lvl="7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886200" marR="0" lvl="8" indent="-508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9" name="Shape 9"/>
          <p:cNvSpPr txBox="1">
            <a:spLocks noGrp="1"/>
          </p:cNvSpPr>
          <p:nvPr>
            <p:ph type="dt" idx="10"/>
          </p:nvPr>
        </p:nvSpPr>
        <p:spPr>
          <a:xfrm>
            <a:off x="7550981" y="5936187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ftr" idx="11"/>
          </p:nvPr>
        </p:nvSpPr>
        <p:spPr>
          <a:xfrm>
            <a:off x="680320" y="5936187"/>
            <a:ext cx="687066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05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Trebuchet MS"/>
              <a:buNone/>
              <a:defRPr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sldNum" idx="12"/>
          </p:nvPr>
        </p:nvSpPr>
        <p:spPr>
          <a:xfrm>
            <a:off x="10729453" y="753227"/>
            <a:ext cx="1154149" cy="109078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fld id="{00000000-1234-1234-1234-123412341234}" type="slidenum">
              <a:rPr lang="ru-RU" sz="36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‹#›</a:t>
            </a:fld>
            <a:endParaRPr lang="ru-RU" sz="36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ctrTitle"/>
          </p:nvPr>
        </p:nvSpPr>
        <p:spPr>
          <a:xfrm>
            <a:off x="264685" y="786725"/>
            <a:ext cx="8144134" cy="325175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rebuchet MS"/>
              <a:buNone/>
            </a:pPr>
            <a:r>
              <a:rPr lang="ru-RU" sz="4800" b="0" i="0" u="none" strike="noStrike" cap="none" dirty="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Физкультурный уголок как средство повышения двигательной активности детей раннего возраста.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subTitle" idx="1"/>
          </p:nvPr>
        </p:nvSpPr>
        <p:spPr>
          <a:xfrm>
            <a:off x="680322" y="4394039"/>
            <a:ext cx="45718" cy="111768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Arial"/>
              <a:buNone/>
            </a:pPr>
            <a:endParaRPr sz="20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204" name="Shape 2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13346" y="2337213"/>
            <a:ext cx="3733353" cy="3402538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Shape 205"/>
          <p:cNvSpPr txBox="1"/>
          <p:nvPr/>
        </p:nvSpPr>
        <p:spPr>
          <a:xfrm>
            <a:off x="2186475" y="5822700"/>
            <a:ext cx="6844500" cy="79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ct val="25000"/>
              <a:buFont typeface="Comic Sans MS"/>
              <a:buNone/>
            </a:pPr>
            <a:r>
              <a:rPr lang="ru-RU" sz="1400" b="1" i="0" u="none" strike="noStrike" cap="none" dirty="0" smtClean="0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Выполнил: воспитатель </a:t>
            </a:r>
            <a:r>
              <a:rPr lang="ru-RU" sz="1400" b="1" i="0" u="none" strike="noStrike" cap="none" dirty="0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группы раннего возраста МБДОУ №92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1130"/>
              </a:buClr>
              <a:buSzPct val="25000"/>
              <a:buFont typeface="Comic Sans MS"/>
              <a:buNone/>
            </a:pPr>
            <a:r>
              <a:rPr lang="ru-RU" sz="1400" b="1" i="0" u="none" strike="noStrike" cap="none" dirty="0">
                <a:solidFill>
                  <a:srgbClr val="4C1130"/>
                </a:solidFill>
                <a:latin typeface="Comic Sans MS"/>
                <a:ea typeface="Comic Sans MS"/>
                <a:cs typeface="Comic Sans MS"/>
                <a:sym typeface="Comic Sans MS"/>
              </a:rPr>
              <a:t> Соломаха А. В.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Shape 278"/>
          <p:cNvSpPr/>
          <p:nvPr/>
        </p:nvSpPr>
        <p:spPr>
          <a:xfrm>
            <a:off x="3094096" y="1132529"/>
            <a:ext cx="5313634" cy="90505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Times New Roman"/>
              <a:buNone/>
            </a:pPr>
            <a:r>
              <a:rPr lang="ru-RU" sz="4000" b="1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</a:p>
        </p:txBody>
      </p:sp>
      <p:pic>
        <p:nvPicPr>
          <p:cNvPr id="279" name="Shape 27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58932" y="2695699"/>
            <a:ext cx="4983962" cy="29177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/>
        </p:nvSpPr>
        <p:spPr>
          <a:xfrm>
            <a:off x="2297749" y="225776"/>
            <a:ext cx="8503799" cy="1013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Comic Sans MS"/>
              <a:buNone/>
            </a:pPr>
            <a:r>
              <a:rPr lang="ru-RU" sz="2400" b="1" i="1" u="none" strike="noStrike" cap="none">
                <a:solidFill>
                  <a:srgbClr val="741B47"/>
                </a:solidFill>
                <a:latin typeface="Comic Sans MS"/>
                <a:ea typeface="Comic Sans MS"/>
                <a:cs typeface="Comic Sans MS"/>
                <a:sym typeface="Comic Sans MS"/>
              </a:rPr>
              <a:t> Инновационный подход к организации развивающей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Comic Sans MS"/>
              <a:buNone/>
            </a:pPr>
            <a:r>
              <a:rPr lang="ru-RU" sz="2400" b="1" i="1" u="none" strike="noStrike" cap="none">
                <a:solidFill>
                  <a:srgbClr val="741B47"/>
                </a:solidFill>
                <a:latin typeface="Comic Sans MS"/>
                <a:ea typeface="Comic Sans MS"/>
                <a:cs typeface="Comic Sans MS"/>
                <a:sym typeface="Comic Sans MS"/>
              </a:rPr>
              <a:t>предметно-пространственной среды</a:t>
            </a:r>
          </a:p>
        </p:txBody>
      </p:sp>
      <p:sp>
        <p:nvSpPr>
          <p:cNvPr id="211" name="Shape 211"/>
          <p:cNvSpPr/>
          <p:nvPr/>
        </p:nvSpPr>
        <p:spPr>
          <a:xfrm>
            <a:off x="522514" y="1281174"/>
            <a:ext cx="11067802" cy="38869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Comic Sans MS"/>
              <a:buNone/>
            </a:pPr>
            <a:r>
              <a:rPr lang="ru-RU" sz="1800" b="1" i="1" u="none" strike="noStrike" cap="none" dirty="0">
                <a:solidFill>
                  <a:srgbClr val="741B47"/>
                </a:solidFill>
                <a:latin typeface="Comic Sans MS"/>
                <a:ea typeface="Comic Sans MS"/>
                <a:cs typeface="Comic Sans MS"/>
                <a:sym typeface="Comic Sans MS"/>
              </a:rPr>
              <a:t>Насыщенность среды должна соответствовать возрастным возможностям детей и содержанию Программы.</a:t>
            </a:r>
          </a:p>
        </p:txBody>
      </p:sp>
      <p:pic>
        <p:nvPicPr>
          <p:cNvPr id="212" name="Shape 212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775" y="3430448"/>
            <a:ext cx="5121595" cy="2880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Shape 213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6250" y="1838152"/>
            <a:ext cx="5121595" cy="28808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/>
        </p:nvSpPr>
        <p:spPr>
          <a:xfrm>
            <a:off x="3742380" y="166375"/>
            <a:ext cx="6239398" cy="467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2400" b="1" i="1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Трансформируемость пространства </a:t>
            </a:r>
          </a:p>
        </p:txBody>
      </p:sp>
      <p:pic>
        <p:nvPicPr>
          <p:cNvPr id="219" name="Shape 21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96750" y="1190486"/>
            <a:ext cx="3369600" cy="18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375" y="1143725"/>
            <a:ext cx="3657274" cy="2057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697" y="3588282"/>
            <a:ext cx="4073100" cy="29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Shape 222"/>
          <p:cNvPicPr preferRelativeResize="0"/>
          <p:nvPr/>
        </p:nvPicPr>
        <p:blipFill rotWithShape="1"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72600" y="3642875"/>
            <a:ext cx="2963899" cy="29193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Shape 223"/>
          <p:cNvPicPr preferRelativeResize="0"/>
          <p:nvPr/>
        </p:nvPicPr>
        <p:blipFill>
          <a:blip r:embed="rId7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3400" y="1885476"/>
            <a:ext cx="2829225" cy="377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/>
        </p:nvSpPr>
        <p:spPr>
          <a:xfrm>
            <a:off x="3495776" y="213896"/>
            <a:ext cx="6260099" cy="45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2400" b="1" i="0" u="none" strike="noStrike" cap="none" dirty="0" err="1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Полифункциональность</a:t>
            </a:r>
            <a:r>
              <a:rPr lang="ru-RU" sz="2400" b="1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материалов </a:t>
            </a:r>
          </a:p>
        </p:txBody>
      </p:sp>
      <p:pic>
        <p:nvPicPr>
          <p:cNvPr id="229" name="Shape 229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3476" y="580923"/>
            <a:ext cx="3006900" cy="329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0" name="Shape 230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44800" y="3665075"/>
            <a:ext cx="4331100" cy="27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Shape 231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72325" y="783348"/>
            <a:ext cx="4008600" cy="275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Shape 232"/>
          <p:cNvPicPr preferRelativeResize="0"/>
          <p:nvPr/>
        </p:nvPicPr>
        <p:blipFill>
          <a:blip r:embed="rId6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86575" y="2319617"/>
            <a:ext cx="3136401" cy="4181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/>
          <p:nvPr/>
        </p:nvSpPr>
        <p:spPr>
          <a:xfrm>
            <a:off x="546264" y="487854"/>
            <a:ext cx="11044049" cy="18705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25000"/>
              <a:buFont typeface="Times New Roman"/>
              <a:buNone/>
            </a:pPr>
            <a:r>
              <a:rPr lang="ru-RU" sz="1800" b="1" i="0" u="none" strike="noStrike" cap="none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</a:t>
            </a:r>
            <a:r>
              <a:rPr lang="ru-RU" sz="1800" b="1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Вариативность</a:t>
            </a: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среды предполагает: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  наличие в Организации или Группе различных пространств (для игры, конструирования, уединения), 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а также разнообразных материалов, игр, игрушек и оборудования, обеспечивающих свободный 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выбор детей;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 периодическую сменяемость игрового материала, появление новых предметов, стимулирующих 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 dirty="0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игровую, двигательную, познавательную и исследовательскую активность детей.</a:t>
            </a:r>
          </a:p>
        </p:txBody>
      </p:sp>
      <p:pic>
        <p:nvPicPr>
          <p:cNvPr id="238" name="Shape 238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768" y="2722724"/>
            <a:ext cx="5023262" cy="3636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Shape 2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63294" y="2722724"/>
            <a:ext cx="4959325" cy="363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/>
        </p:nvSpPr>
        <p:spPr>
          <a:xfrm>
            <a:off x="308758" y="470300"/>
            <a:ext cx="11400310" cy="18705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ct val="25000"/>
              <a:buFont typeface="Times New Roman"/>
              <a:buNone/>
            </a:pPr>
            <a:r>
              <a:rPr lang="ru-RU" sz="1800" b="1" i="0" u="none" strike="noStrike" cap="none">
                <a:solidFill>
                  <a:srgbClr val="333333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</a:t>
            </a: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Доступность</a:t>
            </a: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среды предполагает: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 доступность для воспитанников, в том числе детей с ограниченными возможностями здоровья и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детей-инвалидов, всех помещений, где осуществляется образовательная деятельность;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 свободный доступ детей, в том числе детей с ограниченными возможностями здоровья, к играм, 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игрушкам,  материалам, пособиям, обеспечивающим все основные виды детской активности;</a:t>
            </a:r>
          </a:p>
          <a:p>
            <a:pPr marL="457200" marR="0" lvl="0" indent="-22860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•   исправность и сохранность материалов и оборудования.</a:t>
            </a:r>
          </a:p>
        </p:txBody>
      </p:sp>
      <p:sp>
        <p:nvSpPr>
          <p:cNvPr id="245" name="Shape 245"/>
          <p:cNvSpPr/>
          <p:nvPr/>
        </p:nvSpPr>
        <p:spPr>
          <a:xfrm>
            <a:off x="4420475" y="2340799"/>
            <a:ext cx="3553200" cy="43850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2860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Безопасность </a:t>
            </a: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предметно-пространственной среды предполагает соответствие всех ее элементов требованиям по обеспечению надежности и безопасности их использования.</a:t>
            </a:r>
          </a:p>
        </p:txBody>
      </p:sp>
      <p:pic>
        <p:nvPicPr>
          <p:cNvPr id="246" name="Shape 246"/>
          <p:cNvPicPr preferRelativeResize="0"/>
          <p:nvPr/>
        </p:nvPicPr>
        <p:blipFill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425" y="2142201"/>
            <a:ext cx="3376444" cy="4501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7" name="Shape 247"/>
          <p:cNvPicPr preferRelativeResize="0"/>
          <p:nvPr/>
        </p:nvPicPr>
        <p:blipFill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4014" y="3175338"/>
            <a:ext cx="4106324" cy="2715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/>
          <p:nvPr/>
        </p:nvSpPr>
        <p:spPr>
          <a:xfrm>
            <a:off x="736270" y="581295"/>
            <a:ext cx="10794670" cy="9814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   При организации развивающей предметно-пространственной среды в дошкольной организации    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важнейшим условием является учет возрастных особенностей и потребностей детей, которые 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имеют свои отличительные признаки.</a:t>
            </a:r>
          </a:p>
        </p:txBody>
      </p:sp>
      <p:sp>
        <p:nvSpPr>
          <p:cNvPr id="253" name="Shape 253"/>
          <p:cNvSpPr/>
          <p:nvPr/>
        </p:nvSpPr>
        <p:spPr>
          <a:xfrm>
            <a:off x="843148" y="1703255"/>
            <a:ext cx="10569039" cy="68505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Times New Roman"/>
              <a:buNone/>
            </a:pP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детей </a:t>
            </a:r>
            <a:r>
              <a:rPr lang="ru-RU" sz="1800" b="1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третьего года</a:t>
            </a:r>
            <a:r>
              <a:rPr lang="ru-RU" sz="1800" b="0" i="0" u="none" strike="noStrike" cap="none">
                <a:solidFill>
                  <a:srgbClr val="741B47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жизни является свободное и большое пространство, где они могут быть в активном движении – лазании, катании.</a:t>
            </a:r>
          </a:p>
        </p:txBody>
      </p:sp>
      <p:pic>
        <p:nvPicPr>
          <p:cNvPr id="254" name="Shape 254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0225" y="2588223"/>
            <a:ext cx="4373999" cy="3322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Shape 255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89050" y="3095549"/>
            <a:ext cx="5632545" cy="3168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/>
        </p:nvSpPr>
        <p:spPr>
          <a:xfrm>
            <a:off x="1436937" y="277725"/>
            <a:ext cx="9773400" cy="68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741B47"/>
              </a:buClr>
              <a:buSzPct val="25000"/>
              <a:buFont typeface="Arial"/>
              <a:buNone/>
            </a:pPr>
            <a:r>
              <a:rPr lang="ru-RU" sz="2400" b="1" i="1">
                <a:solidFill>
                  <a:srgbClr val="741B47"/>
                </a:solidFill>
              </a:rPr>
              <a:t>Нетрадиционный м</a:t>
            </a:r>
            <a:r>
              <a:rPr lang="ru-RU" sz="2400" b="1" i="1" u="none" strike="noStrike" cap="none">
                <a:solidFill>
                  <a:srgbClr val="741B47"/>
                </a:solidFill>
                <a:latin typeface="Arial"/>
                <a:ea typeface="Arial"/>
                <a:cs typeface="Arial"/>
                <a:sym typeface="Arial"/>
              </a:rPr>
              <a:t>атериал изготовленный руками родителей</a:t>
            </a:r>
            <a:r>
              <a:rPr lang="ru-RU" sz="2400" b="1" i="1">
                <a:solidFill>
                  <a:srgbClr val="741B47"/>
                </a:solidFill>
              </a:rPr>
              <a:t>:</a:t>
            </a:r>
          </a:p>
        </p:txBody>
      </p:sp>
      <p:pic>
        <p:nvPicPr>
          <p:cNvPr id="261" name="Shape 261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8579" y="1439400"/>
            <a:ext cx="4544700" cy="255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Shape 262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7594" y="3995703"/>
            <a:ext cx="4402500" cy="247620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Shape 263"/>
          <p:cNvSpPr txBox="1"/>
          <p:nvPr/>
        </p:nvSpPr>
        <p:spPr>
          <a:xfrm>
            <a:off x="-248825" y="2008687"/>
            <a:ext cx="6844500" cy="798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-RU" sz="3000" b="1" i="1">
                <a:solidFill>
                  <a:srgbClr val="741B47"/>
                </a:solidFill>
              </a:rPr>
              <a:t>-массаж, </a:t>
            </a:r>
          </a:p>
          <a:p>
            <a:pPr lvl="0" algn="ctr">
              <a:spcBef>
                <a:spcPts val="0"/>
              </a:spcBef>
              <a:buNone/>
            </a:pPr>
            <a:r>
              <a:rPr lang="ru-RU" sz="3000" b="1" i="1">
                <a:solidFill>
                  <a:srgbClr val="741B47"/>
                </a:solidFill>
              </a:rPr>
              <a:t>подвижные игры</a:t>
            </a:r>
          </a:p>
        </p:txBody>
      </p:sp>
      <p:sp>
        <p:nvSpPr>
          <p:cNvPr id="264" name="Shape 264"/>
          <p:cNvSpPr txBox="1"/>
          <p:nvPr/>
        </p:nvSpPr>
        <p:spPr>
          <a:xfrm>
            <a:off x="3301425" y="925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lnSpc>
                <a:spcPct val="107000"/>
              </a:lnSpc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</a:endParaRPr>
          </a:p>
        </p:txBody>
      </p:sp>
      <p:sp>
        <p:nvSpPr>
          <p:cNvPr id="265" name="Shape 265"/>
          <p:cNvSpPr txBox="1"/>
          <p:nvPr/>
        </p:nvSpPr>
        <p:spPr>
          <a:xfrm>
            <a:off x="9185600" y="3398550"/>
            <a:ext cx="47400" cy="23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Shape 270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2950" y="665450"/>
            <a:ext cx="4603200" cy="258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Shape 271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16562" y="3022825"/>
            <a:ext cx="4257600" cy="239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Shape 272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4574" y="3751974"/>
            <a:ext cx="4432500" cy="24933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Shape 273"/>
          <p:cNvSpPr txBox="1"/>
          <p:nvPr/>
        </p:nvSpPr>
        <p:spPr>
          <a:xfrm>
            <a:off x="4919600" y="473850"/>
            <a:ext cx="6844500" cy="171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ru-RU" sz="3000" i="1">
                <a:solidFill>
                  <a:srgbClr val="741B47"/>
                </a:solidFill>
              </a:rPr>
              <a:t>-профилактика плоскостопия, 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ru-RU" sz="3000" i="1">
                <a:solidFill>
                  <a:srgbClr val="741B47"/>
                </a:solidFill>
              </a:rPr>
              <a:t>утренняя гимнастика, </a:t>
            </a:r>
          </a:p>
          <a:p>
            <a:pPr lvl="0" algn="ctr">
              <a:spcBef>
                <a:spcPts val="0"/>
              </a:spcBef>
              <a:buNone/>
            </a:pPr>
            <a:r>
              <a:rPr lang="ru-RU" sz="3000" i="1">
                <a:solidFill>
                  <a:srgbClr val="741B47"/>
                </a:solidFill>
              </a:rPr>
              <a:t>гимнастика после сна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Берлин">
  <a:themeElements>
    <a:clrScheme name="Берлин">
      <a:dk1>
        <a:srgbClr val="000000"/>
      </a:dk1>
      <a:lt1>
        <a:srgbClr val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86</Words>
  <Application>Microsoft Office PowerPoint</Application>
  <PresentationFormat>Произвольный</PresentationFormat>
  <Paragraphs>32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Берлин</vt:lpstr>
      <vt:lpstr>Физкультурный уголок как средство повышения двигательной активности детей раннего возраста.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Физкультурный уголок как средство повышения двигательной активности детей раннего возраста.</dc:title>
  <dc:creator>Ксения</dc:creator>
  <cp:lastModifiedBy>Ксения</cp:lastModifiedBy>
  <cp:revision>2</cp:revision>
  <dcterms:modified xsi:type="dcterms:W3CDTF">2020-08-28T04:05:07Z</dcterms:modified>
</cp:coreProperties>
</file>