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7" r:id="rId3"/>
    <p:sldId id="256" r:id="rId4"/>
    <p:sldId id="266" r:id="rId5"/>
    <p:sldId id="267" r:id="rId6"/>
    <p:sldId id="278" r:id="rId7"/>
    <p:sldId id="282" r:id="rId8"/>
    <p:sldId id="292" r:id="rId9"/>
    <p:sldId id="273" r:id="rId10"/>
    <p:sldId id="276" r:id="rId11"/>
    <p:sldId id="280" r:id="rId12"/>
    <p:sldId id="274" r:id="rId13"/>
    <p:sldId id="259" r:id="rId14"/>
    <p:sldId id="293" r:id="rId15"/>
    <p:sldId id="268" r:id="rId16"/>
    <p:sldId id="279" r:id="rId17"/>
    <p:sldId id="285" r:id="rId18"/>
    <p:sldId id="290" r:id="rId19"/>
    <p:sldId id="300" r:id="rId20"/>
    <p:sldId id="306" r:id="rId21"/>
    <p:sldId id="294" r:id="rId22"/>
    <p:sldId id="284" r:id="rId23"/>
    <p:sldId id="288" r:id="rId24"/>
    <p:sldId id="299" r:id="rId25"/>
    <p:sldId id="305" r:id="rId26"/>
    <p:sldId id="297" r:id="rId27"/>
    <p:sldId id="291" r:id="rId28"/>
    <p:sldId id="286" r:id="rId29"/>
    <p:sldId id="298" r:id="rId30"/>
    <p:sldId id="303" r:id="rId31"/>
    <p:sldId id="296" r:id="rId32"/>
    <p:sldId id="287" r:id="rId33"/>
    <p:sldId id="283" r:id="rId34"/>
    <p:sldId id="295" r:id="rId35"/>
    <p:sldId id="304" r:id="rId36"/>
    <p:sldId id="302" r:id="rId37"/>
    <p:sldId id="289" r:id="rId38"/>
    <p:sldId id="281" r:id="rId39"/>
    <p:sldId id="277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slide" Target="slide32.xml"/><Relationship Id="rId18" Type="http://schemas.openxmlformats.org/officeDocument/2006/relationships/slide" Target="slide25.xml"/><Relationship Id="rId26" Type="http://schemas.openxmlformats.org/officeDocument/2006/relationships/slide" Target="slide36.xml"/><Relationship Id="rId3" Type="http://schemas.openxmlformats.org/officeDocument/2006/relationships/slide" Target="slide9.xml"/><Relationship Id="rId21" Type="http://schemas.openxmlformats.org/officeDocument/2006/relationships/slide" Target="slide6.xml"/><Relationship Id="rId34" Type="http://schemas.openxmlformats.org/officeDocument/2006/relationships/slide" Target="slide10.xml"/><Relationship Id="rId7" Type="http://schemas.openxmlformats.org/officeDocument/2006/relationships/slide" Target="slide33.xml"/><Relationship Id="rId12" Type="http://schemas.openxmlformats.org/officeDocument/2006/relationships/slide" Target="slide26.xml"/><Relationship Id="rId17" Type="http://schemas.openxmlformats.org/officeDocument/2006/relationships/slide" Target="slide19.xml"/><Relationship Id="rId25" Type="http://schemas.openxmlformats.org/officeDocument/2006/relationships/slide" Target="slide30.xml"/><Relationship Id="rId33" Type="http://schemas.openxmlformats.org/officeDocument/2006/relationships/slide" Target="slide4.xml"/><Relationship Id="rId38" Type="http://schemas.openxmlformats.org/officeDocument/2006/relationships/slide" Target="slide34.xml"/><Relationship Id="rId2" Type="http://schemas.openxmlformats.org/officeDocument/2006/relationships/audio" Target="../media/audio1.wav"/><Relationship Id="rId16" Type="http://schemas.openxmlformats.org/officeDocument/2006/relationships/slide" Target="slide13.xml"/><Relationship Id="rId20" Type="http://schemas.openxmlformats.org/officeDocument/2006/relationships/slide" Target="slide37.xml"/><Relationship Id="rId29" Type="http://schemas.openxmlformats.org/officeDocument/2006/relationships/slide" Target="slide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7.xml"/><Relationship Id="rId11" Type="http://schemas.openxmlformats.org/officeDocument/2006/relationships/slide" Target="slide20.xml"/><Relationship Id="rId24" Type="http://schemas.openxmlformats.org/officeDocument/2006/relationships/slide" Target="slide24.xml"/><Relationship Id="rId32" Type="http://schemas.openxmlformats.org/officeDocument/2006/relationships/slide" Target="slide35.xml"/><Relationship Id="rId37" Type="http://schemas.openxmlformats.org/officeDocument/2006/relationships/slide" Target="slide28.xml"/><Relationship Id="rId5" Type="http://schemas.openxmlformats.org/officeDocument/2006/relationships/slide" Target="slide21.xml"/><Relationship Id="rId15" Type="http://schemas.openxmlformats.org/officeDocument/2006/relationships/slide" Target="slide7.xml"/><Relationship Id="rId23" Type="http://schemas.openxmlformats.org/officeDocument/2006/relationships/slide" Target="slide18.xml"/><Relationship Id="rId28" Type="http://schemas.openxmlformats.org/officeDocument/2006/relationships/slide" Target="slide11.xml"/><Relationship Id="rId36" Type="http://schemas.openxmlformats.org/officeDocument/2006/relationships/slide" Target="slide22.xml"/><Relationship Id="rId10" Type="http://schemas.openxmlformats.org/officeDocument/2006/relationships/slide" Target="slide14.xml"/><Relationship Id="rId19" Type="http://schemas.openxmlformats.org/officeDocument/2006/relationships/slide" Target="slide31.xml"/><Relationship Id="rId31" Type="http://schemas.openxmlformats.org/officeDocument/2006/relationships/slide" Target="slide29.xml"/><Relationship Id="rId4" Type="http://schemas.openxmlformats.org/officeDocument/2006/relationships/slide" Target="slide15.xml"/><Relationship Id="rId9" Type="http://schemas.openxmlformats.org/officeDocument/2006/relationships/slide" Target="slide8.xml"/><Relationship Id="rId14" Type="http://schemas.openxmlformats.org/officeDocument/2006/relationships/slide" Target="slide38.xml"/><Relationship Id="rId22" Type="http://schemas.openxmlformats.org/officeDocument/2006/relationships/slide" Target="slide12.xml"/><Relationship Id="rId27" Type="http://schemas.openxmlformats.org/officeDocument/2006/relationships/slide" Target="slide5.xml"/><Relationship Id="rId30" Type="http://schemas.openxmlformats.org/officeDocument/2006/relationships/slide" Target="slide23.xml"/><Relationship Id="rId35" Type="http://schemas.openxmlformats.org/officeDocument/2006/relationships/slide" Target="slide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00B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216" y="1556792"/>
            <a:ext cx="890166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Математическая игра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«Бросайка»</a:t>
            </a:r>
            <a:endParaRPr lang="ru-RU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4846" y="188640"/>
            <a:ext cx="79469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(в рамках недели математики)</a:t>
            </a:r>
            <a:endParaRPr lang="ru-RU" sz="4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295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74432" y="3573016"/>
            <a:ext cx="2646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/>
              <a:t>Ответ: 111-11 )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5136" y="1196752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prstClr val="black"/>
                </a:solidFill>
              </a:rPr>
              <a:t>1.  Представьте число 100 при помощи пяти цифр 1. </a:t>
            </a:r>
            <a:endParaRPr lang="ru-RU" sz="44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348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8680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2.  Представьте число 100 при помощи пяти цифр 5.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420888"/>
            <a:ext cx="2657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(Ответ: 555-55 )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59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62580" y="2869776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/>
              <a:t>Ответ: 99+99/99 )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5144" y="1257593"/>
            <a:ext cx="8313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prstClr val="black"/>
                </a:solidFill>
              </a:rPr>
              <a:t>3.  Представьте число 100 при помощи шести цифр 9. </a:t>
            </a:r>
            <a:endParaRPr lang="ru-RU" sz="44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50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40" y="548680"/>
            <a:ext cx="81369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4.  Представьте число 100 при помощи шести пятёрок.    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5733256"/>
            <a:ext cx="3048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(Ответ: 55+55-5-5) 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390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5.  Записать число 100 при помощи пяти цифр 3.                                      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24162" y="3573016"/>
            <a:ext cx="2921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(Ответ: 33∙ 3+3:3)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680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58052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dirty="0"/>
              <a:t>Ответ: 33+33+33+3:3)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0924" y="476672"/>
            <a:ext cx="838214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prstClr val="black"/>
                </a:solidFill>
              </a:rPr>
              <a:t>6.  Записать число 100 при помощи восьми цифр 3. </a:t>
            </a:r>
            <a:endParaRPr lang="ru-RU" sz="44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03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536" y="1043074"/>
            <a:ext cx="8352928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К разложенным на столе 4 спичкам прибавьте ещё 5, чтобы получилось 100.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2458" y="3443731"/>
            <a:ext cx="488600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668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Рисунок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93574"/>
            <a:ext cx="346140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1447" y="3392996"/>
            <a:ext cx="3486977" cy="271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5536" y="620688"/>
            <a:ext cx="8352928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Переложите 2 спички так, чтобы образовалось 5 квадратов.    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2924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277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0816" y="1556792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3. Как при помощи трёх прямых получить 12 углов.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13998"/>
            <a:ext cx="3675484" cy="327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img-fotki.yandex.ru/get/4138/181450557.58/0_a2f4b_62e181b4_orig.jpg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85216"/>
            <a:ext cx="3712136" cy="371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897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8" y="620688"/>
            <a:ext cx="8352928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Разрежьте квадрат на 4 части так, чтобы каждая часть соприкасалась с тремя остальными.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Рисунок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50022"/>
            <a:ext cx="3185492" cy="294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://img-fotki.yandex.ru/get/5645/181450557.56/0_a1fb6_6a2a7344_orig.jpg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83250"/>
            <a:ext cx="23145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858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3560" y="3501008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Признак </a:t>
            </a:r>
            <a:r>
              <a:rPr lang="ru-RU" sz="3600" b="1" dirty="0"/>
              <a:t>делимости на «3»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1106" y="404663"/>
            <a:ext cx="7001790" cy="193899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«Кратно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</a:t>
            </a:r>
          </a:p>
          <a:p>
            <a:pPr lvl="0"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(конкурс капитанов)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788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537" y="552808"/>
            <a:ext cx="8352928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 Расставьте  12  шашек  так  тремя  рядами,  чтобы  в  каждом  ряду  было  по  5 шашек.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Рисунок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64240"/>
            <a:ext cx="4101274" cy="261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g-fotki.yandex.ru/get/6442/181450557.58/0_a2f3c_ef000394_orig.jpg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47578"/>
            <a:ext cx="28194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903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929002"/>
            <a:ext cx="828092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6.   Расставьте 12 стульев так, у четырех стен, чтобы каждой стены было по 4 стула.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169" name="Рисунок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37644"/>
            <a:ext cx="3456384" cy="324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://img-fotki.yandex.ru/get/4120/181450557.56/0_a1fb3_27b4cd87_orig.jpg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52660"/>
            <a:ext cx="27241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683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76664" y="3811806"/>
            <a:ext cx="2483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 err="1"/>
              <a:t>Виленкин</a:t>
            </a:r>
            <a:r>
              <a:rPr lang="ru-RU" sz="2800" b="1" dirty="0"/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251" y="2348880"/>
            <a:ext cx="85920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1. Кто автор вашего учебника по математике?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img-fotki.yandex.ru/get/4134/181450557.58/0_a2f3b_91618bfb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147" y="3130252"/>
            <a:ext cx="29718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14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4664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2. Что обозначает «мал золотник» да дорог?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869160"/>
            <a:ext cx="68407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это пословица говорит о том</a:t>
            </a:r>
            <a:r>
              <a:rPr lang="ru-RU" sz="2800" b="1" dirty="0" smtClean="0"/>
              <a:t>, что </a:t>
            </a:r>
            <a:r>
              <a:rPr lang="ru-RU" sz="2800" b="1" dirty="0"/>
              <a:t>важен не размер</a:t>
            </a:r>
            <a:r>
              <a:rPr lang="ru-RU" sz="2800" b="1" dirty="0" smtClean="0"/>
              <a:t>, рост </a:t>
            </a:r>
            <a:r>
              <a:rPr lang="ru-RU" sz="2800" b="1" dirty="0"/>
              <a:t>или возраст, а внутренние качества человека</a:t>
            </a:r>
            <a:r>
              <a:rPr lang="ru-RU" sz="2800" b="1" dirty="0" smtClean="0"/>
              <a:t>, его </a:t>
            </a:r>
            <a:r>
              <a:rPr lang="ru-RU" sz="2800" b="1" dirty="0"/>
              <a:t>деятельность.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img-fotki.yandex.ru/get/6432/181450557.56/0_a1fc0_3e55451c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11494"/>
            <a:ext cx="2697414" cy="358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463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0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3. Что такое «пуд». Чему он равен?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03948" y="2915942"/>
            <a:ext cx="4536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единица массы 16кг 380г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img-fotki.yandex.ru/get/4130/181450557.58/0_a2f42_a4613b9d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59924"/>
            <a:ext cx="3780420" cy="436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567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70750" y="404664"/>
            <a:ext cx="76328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4. Что означает слово век?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2126" y="5805264"/>
            <a:ext cx="3127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100 лет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87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04764" y="3717032"/>
            <a:ext cx="6534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5. Чему равен аршин?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013176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старинная мера длины. Пришёл аршин более 500 лет назад на Русь вместе с купцами с далёких восточных стран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img-fotki.yandex.ru/get/6441/181450557.58/0_a2f40_61d94bdd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492" y="-470756"/>
            <a:ext cx="4572508" cy="457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872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1540" y="2114997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6. Чему равен 1 карат и что измеряют в каратах?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964" y="537321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измеряют драгоценные камни. 1 карат равен 1/5 грамма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94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372841"/>
            <a:ext cx="83529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1.    Три  посетителя  попросили  зажарить  им  троих  цыплят.  «Каждый»  съел своего цыплёнка и двое цыплят осталось. Как это объясните?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3197" y="5877272"/>
            <a:ext cx="86212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Один из них по имени «Каждый»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50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2.  В харчевню пришли 11 человек и заказали рыбу. У хозяина было всего 3 рыбы. Имея   в   своём   распоряжении   3   рыбы,   он   пообещал   подать   на  стол   11.   Гости заинтересовались этим и уплатили деньги вперёд. Как хозяин харчевни исполнил своё обещание?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3744" y="5877272"/>
            <a:ext cx="7684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положил таким образом - XI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00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accent1">
                <a:shade val="25000"/>
                <a:satMod val="190000"/>
              </a:schemeClr>
            </a:gs>
            <a:gs pos="63000">
              <a:schemeClr val="accent1">
                <a:tint val="75000"/>
                <a:satMod val="1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56447381"/>
              </p:ext>
            </p:extLst>
          </p:nvPr>
        </p:nvGraphicFramePr>
        <p:xfrm>
          <a:off x="467544" y="1628800"/>
          <a:ext cx="8208906" cy="50405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312366"/>
                <a:gridCol w="816090"/>
                <a:gridCol w="816090"/>
                <a:gridCol w="816090"/>
                <a:gridCol w="816090"/>
                <a:gridCol w="816090"/>
                <a:gridCol w="81609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 Станция «Смекалка»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>
                            <a:tint val="66000"/>
                            <a:satMod val="160000"/>
                          </a:srgbClr>
                        </a:gs>
                        <a:gs pos="50000">
                          <a:srgbClr val="FF0000">
                            <a:tint val="44500"/>
                            <a:satMod val="160000"/>
                          </a:srgbClr>
                        </a:gs>
                        <a:gs pos="100000">
                          <a:srgbClr val="FF0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 Станция «Арифметическая»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6"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 Станция «Геометрическая»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 Станция «История математики»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 Станция  «Математика шутит»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  Станция «Игра с болельщиками»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tint val="66000"/>
                            <a:satMod val="160000"/>
                          </a:srgbClr>
                        </a:gs>
                        <a:gs pos="50000">
                          <a:srgbClr val="0070C0">
                            <a:tint val="44500"/>
                            <a:satMod val="160000"/>
                          </a:srgbClr>
                        </a:gs>
                        <a:gs pos="100000">
                          <a:srgbClr val="0070C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99992" y="321296"/>
            <a:ext cx="2842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Вопросы</a:t>
            </a:r>
            <a:endParaRPr lang="ru-RU" sz="5400" b="1" cap="none" spc="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" name="Rectangl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28384" y="24569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Rectangl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028384" y="3172725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" name="Rectangle 13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028384" y="389711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" name="Rectangle 1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8028384" y="461719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" name="Rectangle 1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028384" y="5332965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0" name="Rectangle 1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028384" y="6053045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" name="Rectangle 1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164288" y="246125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" name="Rectangle 1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7164288" y="317703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" name="Rectangle 13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164288" y="390141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4" name="Rectangle 1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164288" y="462149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" name="Rectangle 13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164288" y="533727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6" name="Rectangle 13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164288" y="60573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7" name="Rectangle 13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372200" y="246125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8" name="Rectangle 13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372200" y="317703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9" name="Rectangle 13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372200" y="390141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" name="Rectangle 13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372200" y="462149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1" name="Rectangle 1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372200" y="533727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" name="Rectangle 13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372200" y="60573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" name="Rectangle 1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508104" y="246125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" name="Rectangle 13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508104" y="317703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" name="Rectangle 13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5508104" y="390141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" name="Rectangle 13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5508104" y="462149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7" name="Rectangle 13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5508104" y="533727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" name="Rectangle 13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508104" y="60573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" name="Rectangle 13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4716016" y="246125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0" name="Rectangle 1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4716016" y="317703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1" name="Rectangle 13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4716016" y="390141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" name="Rectangle 13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4716016" y="462149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" name="Rectangle 13">
            <a:hlinkClick r:id="rId31" action="ppaction://hlinksldjump"/>
          </p:cNvPr>
          <p:cNvSpPr>
            <a:spLocks noChangeArrowheads="1"/>
          </p:cNvSpPr>
          <p:nvPr/>
        </p:nvSpPr>
        <p:spPr bwMode="auto">
          <a:xfrm>
            <a:off x="4716016" y="533727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" name="Rectangle 13">
            <a:hlinkClick r:id="rId32" action="ppaction://hlinksldjump"/>
          </p:cNvPr>
          <p:cNvSpPr>
            <a:spLocks noChangeArrowheads="1"/>
          </p:cNvSpPr>
          <p:nvPr/>
        </p:nvSpPr>
        <p:spPr bwMode="auto">
          <a:xfrm>
            <a:off x="4716016" y="60573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" name="Rectangle 13">
            <a:hlinkClick r:id="rId33" action="ppaction://hlinksldjump"/>
          </p:cNvPr>
          <p:cNvSpPr>
            <a:spLocks noChangeArrowheads="1"/>
          </p:cNvSpPr>
          <p:nvPr/>
        </p:nvSpPr>
        <p:spPr bwMode="auto">
          <a:xfrm>
            <a:off x="3923992" y="246125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6" name="Rectangle 13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3923992" y="317703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7" name="Rectangle 13">
            <a:hlinkClick r:id="rId35" action="ppaction://hlinksldjump"/>
          </p:cNvPr>
          <p:cNvSpPr>
            <a:spLocks noChangeArrowheads="1"/>
          </p:cNvSpPr>
          <p:nvPr/>
        </p:nvSpPr>
        <p:spPr bwMode="auto">
          <a:xfrm>
            <a:off x="3923992" y="390141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" name="Rectangle 13">
            <a:hlinkClick r:id="rId36" action="ppaction://hlinksldjump"/>
          </p:cNvPr>
          <p:cNvSpPr>
            <a:spLocks noChangeArrowheads="1"/>
          </p:cNvSpPr>
          <p:nvPr/>
        </p:nvSpPr>
        <p:spPr bwMode="auto">
          <a:xfrm>
            <a:off x="3923992" y="4621499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" name="Rectangle 13">
            <a:hlinkClick r:id="rId37" action="ppaction://hlinksldjump"/>
          </p:cNvPr>
          <p:cNvSpPr>
            <a:spLocks noChangeArrowheads="1"/>
          </p:cNvSpPr>
          <p:nvPr/>
        </p:nvSpPr>
        <p:spPr bwMode="auto">
          <a:xfrm>
            <a:off x="3923992" y="533727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0" name="Rectangle 13">
            <a:hlinkClick r:id="rId38" action="ppaction://hlinksldjump"/>
          </p:cNvPr>
          <p:cNvSpPr>
            <a:spLocks noChangeArrowheads="1"/>
          </p:cNvSpPr>
          <p:nvPr/>
        </p:nvSpPr>
        <p:spPr bwMode="auto">
          <a:xfrm>
            <a:off x="3923992" y="6057352"/>
            <a:ext cx="576000" cy="5400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03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</p:childTnLst>
        </p:cTn>
      </p:par>
    </p:tnLst>
    <p:bldLst>
      <p:bldP spid="20" grpId="0" animBg="1"/>
      <p:bldP spid="32" grpId="0" animBg="1"/>
      <p:bldP spid="44" grpId="0" animBg="1"/>
      <p:bldP spid="56" grpId="0" animBg="1"/>
      <p:bldP spid="68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23171"/>
            <a:ext cx="81369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3. Как можно получить 4, отняв от 9 его половину?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99684" y="2853360"/>
            <a:ext cx="2137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XI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8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6990" y="2045464"/>
            <a:ext cx="830348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4. Из восьми вычли 2 </a:t>
            </a:r>
            <a:r>
              <a:rPr lang="ru-RU" sz="4400" b="1" dirty="0" smtClean="0"/>
              <a:t>и получили </a:t>
            </a:r>
            <a:r>
              <a:rPr lang="ru-RU" sz="4400" b="1" dirty="0"/>
              <a:t>7.Как могло это случиться?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805264"/>
            <a:ext cx="57786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Восемь - во = семь)</a:t>
            </a:r>
            <a:r>
              <a:rPr lang="ru-RU" sz="2800" b="1" dirty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466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48680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5. Ремонт половины крыши стоит 2000 рублей. Сколько стоит ремонт целой крыши?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0601" y="3068960"/>
            <a:ext cx="5221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нисколько, целую крышу не ремонтируют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img-fotki.yandex.ru/get/5641/181450557.53/0_a1f15_7721df9f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95672"/>
            <a:ext cx="3199149" cy="36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013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6.  На лугу близ рощи паслись в течение одного часа 2 одинаковые лошади с совершенно одинаковым аппетитом. Отличались они друг от друга только тем, что хвост одной из них был вдвое короче, чем у другой. Какая из них съела больше травы, если начали и кончали, есть одновременно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5445224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 (</a:t>
            </a:r>
            <a:r>
              <a:rPr lang="ru-RU" sz="2800" b="1" i="1" dirty="0">
                <a:solidFill>
                  <a:prstClr val="black"/>
                </a:solidFill>
              </a:rPr>
              <a:t>Ответ: лошадь с длинным хвостом, потому, что отгоняла хвостом мух 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594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8052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 4, 9, и 90 градусов</a:t>
            </a:r>
            <a:r>
              <a:rPr lang="ru-RU" sz="2800" b="1" dirty="0"/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76672"/>
            <a:ext cx="8064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</a:rPr>
              <a:t>1 . Сколько будет 2 в квадрате,3 в квадрате, угол в квадрате?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612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587727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 5,6</a:t>
            </a:r>
            <a:r>
              <a:rPr lang="ru-RU" sz="2800" b="1" dirty="0"/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2728" y="2331167"/>
            <a:ext cx="83355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2. Поставьте между числами 5 и 6 такой знак, чтобы было больше 5, но меньше 6? </a:t>
            </a:r>
            <a:endParaRPr lang="ru-RU" sz="44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278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587727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 7 детей</a:t>
            </a:r>
            <a:r>
              <a:rPr lang="ru-RU" sz="2800" b="1" dirty="0"/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9180" y="476672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3. У отца 6 сыновей. </a:t>
            </a:r>
            <a:r>
              <a:rPr lang="ru-RU" sz="4400" b="1" dirty="0" smtClean="0">
                <a:solidFill>
                  <a:prstClr val="black"/>
                </a:solidFill>
              </a:rPr>
              <a:t>У каждого сына есть сестра. </a:t>
            </a:r>
            <a:r>
              <a:rPr lang="ru-RU" sz="4400" b="1" dirty="0">
                <a:solidFill>
                  <a:prstClr val="black"/>
                </a:solidFill>
              </a:rPr>
              <a:t>Сколько всего детей у отца?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://img1.liveinternet.ru/images/attach/c/5/87/61/87061345_large_3D_Animashki_na_prozrachnom_fone__14_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212" y="1763678"/>
            <a:ext cx="4099361" cy="44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29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58052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/>
              <a:t>(</a:t>
            </a:r>
            <a:r>
              <a:rPr lang="ru-RU" sz="2800" b="1" i="1" dirty="0"/>
              <a:t>Ответ: 10,12,14 концов</a:t>
            </a:r>
            <a:r>
              <a:rPr lang="ru-RU" sz="2800" b="1" dirty="0"/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88840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4.  Сколько концов у 5 палок? У 5,5 палок? У 6 с четвертью? 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263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7918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 8,88,69)</a:t>
            </a:r>
            <a:r>
              <a:rPr lang="ru-RU" sz="2800" b="1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9338"/>
            <a:ext cx="84969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5.  Какие числа при чтении не изменяются от их переворачивания?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http://img-fotki.yandex.ru/get/4130/181450557.53/0_a1f16_cbcc2bd1_orig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027" y="2856353"/>
            <a:ext cx="29718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846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46663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6. Три мальчика: Коля, Петя и Ваня отправились в магазин. По дороге они нашли 3 копейки. Сколько бы денег нашел Ваня, если бы он отправился в магазин один?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5970200"/>
            <a:ext cx="3394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(</a:t>
            </a:r>
            <a:r>
              <a:rPr lang="ru-RU" sz="2800" b="1" i="1" dirty="0">
                <a:solidFill>
                  <a:prstClr val="black"/>
                </a:solidFill>
              </a:rPr>
              <a:t>Ответ: 3 копейки</a:t>
            </a:r>
            <a:r>
              <a:rPr lang="ru-RU" sz="2800" b="1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308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FF5050">
                  <a:tint val="66000"/>
                  <a:satMod val="160000"/>
                </a:srgbClr>
              </a:gs>
              <a:gs pos="50000">
                <a:srgbClr val="FF5050">
                  <a:tint val="44500"/>
                  <a:satMod val="160000"/>
                </a:srgbClr>
              </a:gs>
              <a:gs pos="100000">
                <a:srgbClr val="FF5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31840" y="4149432"/>
            <a:ext cx="56166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</a:t>
            </a:r>
            <a:r>
              <a:rPr lang="ru-RU" sz="2800" b="1" dirty="0"/>
              <a:t> </a:t>
            </a:r>
            <a:r>
              <a:rPr lang="ru-RU" sz="2800" b="1" i="1" dirty="0"/>
              <a:t>одному человеку дали яблоко вместе с корзиной</a:t>
            </a:r>
            <a:r>
              <a:rPr lang="ru-RU" sz="2800" b="1" dirty="0"/>
              <a:t>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4"/>
            <a:ext cx="835292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1. В корзине  4  яблока.  Разделите их между  4-мя  лицами  так,  чтобы каждое лицо получило по яблоку и 1 яблоко осталось бы в корзине.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03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5589240"/>
            <a:ext cx="5292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(</a:t>
            </a:r>
            <a:r>
              <a:rPr lang="ru-RU" sz="2800" b="1" i="1" dirty="0"/>
              <a:t>Ответ:  отец,  сын и внук</a:t>
            </a:r>
            <a:r>
              <a:rPr lang="ru-RU" sz="2800" b="1" dirty="0"/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0152" y="1396147"/>
            <a:ext cx="77768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prstClr val="black"/>
                </a:solidFill>
              </a:rPr>
              <a:t>2. Два  отца  и  два  сына  съели  за  завтраком  3  яйца,  причем  каждому  из  них досталось по  целому  яйцу.  Как  это  могло  случиться?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97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49057" y="5814734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/>
              <a:t>(</a:t>
            </a:r>
            <a:r>
              <a:rPr lang="ru-RU" sz="2800" b="1" i="1" dirty="0"/>
              <a:t>Ответ: подошли к разным берегам</a:t>
            </a:r>
            <a:r>
              <a:rPr lang="ru-RU" sz="2800" b="1" dirty="0"/>
              <a:t>) 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548680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</a:rPr>
              <a:t>3. Двое  друзей  подошли  к  реке,  на  берегу  которой  стояла  лодка,  которая может перевозить одного человека. И все же друзьям удалось переправиться на другой берег. Как это случилось?   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76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7064" y="542870"/>
            <a:ext cx="8231400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 На столе отца 6 стаканов, 3 из них пустые, а 3 с водой.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082" y="2060848"/>
            <a:ext cx="803736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32764" y="5229200"/>
            <a:ext cx="3829050" cy="1099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38610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Сделайте  так,  чтобы  пустой  и  полный  стаканы  чередовались.  Взять  в  руки можно только один стакан. </a:t>
            </a:r>
            <a:endParaRPr lang="ru-RU" sz="3200" b="1" i="1" dirty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297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5448" y="620296"/>
            <a:ext cx="849694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5. Поставьте число вместо вопроса: </a:t>
            </a:r>
            <a:endParaRPr lang="ru-RU" sz="4400" b="1" dirty="0" smtClean="0"/>
          </a:p>
          <a:p>
            <a:pPr algn="ctr"/>
            <a:endParaRPr lang="ru-RU" sz="4400" b="1" dirty="0"/>
          </a:p>
          <a:p>
            <a:pPr algn="ctr"/>
            <a:endParaRPr lang="ru-RU" sz="4400" b="1" dirty="0" smtClean="0"/>
          </a:p>
          <a:p>
            <a:pPr algn="ctr"/>
            <a:endParaRPr lang="ru-RU" sz="4400" b="1" dirty="0"/>
          </a:p>
          <a:p>
            <a:pPr algn="ctr"/>
            <a:endParaRPr lang="ru-RU" sz="4400" b="1" dirty="0"/>
          </a:p>
          <a:p>
            <a:pPr algn="ctr"/>
            <a:r>
              <a:rPr lang="ru-RU" sz="4400" b="1" dirty="0"/>
              <a:t> ?  Половина  суммы  чисел слева. </a:t>
            </a:r>
          </a:p>
          <a:p>
            <a:endParaRPr lang="ru-RU" dirty="0"/>
          </a:p>
        </p:txBody>
      </p:sp>
      <p:pic>
        <p:nvPicPr>
          <p:cNvPr id="2049" name="Рисунок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30"/>
          <a:stretch>
            <a:fillRect/>
          </a:stretch>
        </p:blipFill>
        <p:spPr bwMode="auto">
          <a:xfrm>
            <a:off x="1619671" y="2432888"/>
            <a:ext cx="6077573" cy="192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42518" y="5733256"/>
            <a:ext cx="15094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Ответ: 5 </a:t>
            </a: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843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3568" y="370592"/>
            <a:ext cx="83833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6.  В  очереди  в  школьный буфет  стоят:  Юра,  Миша,  Вова,  Саша,  Олег.  Юра стоит раньше Миши, но после Олега, Вова и Олег не стоят рядом, а Саша не находится рядом ни с Олегом, ни с Юрой, ни с Вовой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5726618"/>
            <a:ext cx="65591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 </a:t>
            </a:r>
            <a:r>
              <a:rPr lang="ru-RU" sz="2800" b="1" i="1" dirty="0">
                <a:solidFill>
                  <a:prstClr val="black"/>
                </a:solidFill>
              </a:rPr>
              <a:t>(Ответ: Олег, Юра, Вова, Миша, Саша)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60432" y="5994285"/>
            <a:ext cx="360040" cy="387043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50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1015</Words>
  <Application>Microsoft Office PowerPoint</Application>
  <PresentationFormat>Экран (4:3)</PresentationFormat>
  <Paragraphs>90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112</dc:creator>
  <cp:lastModifiedBy>Администратор безопасности</cp:lastModifiedBy>
  <cp:revision>18</cp:revision>
  <dcterms:created xsi:type="dcterms:W3CDTF">2016-04-16T15:21:22Z</dcterms:created>
  <dcterms:modified xsi:type="dcterms:W3CDTF">2020-08-28T08:36:17Z</dcterms:modified>
</cp:coreProperties>
</file>