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80" r:id="rId3"/>
    <p:sldId id="315" r:id="rId4"/>
    <p:sldId id="284" r:id="rId5"/>
    <p:sldId id="316" r:id="rId6"/>
    <p:sldId id="317" r:id="rId7"/>
    <p:sldId id="309" r:id="rId8"/>
    <p:sldId id="310" r:id="rId9"/>
    <p:sldId id="318" r:id="rId10"/>
    <p:sldId id="314" r:id="rId11"/>
    <p:sldId id="265" r:id="rId12"/>
  </p:sldIdLst>
  <p:sldSz cx="9144000" cy="6858000" type="screen4x3"/>
  <p:notesSz cx="6735763" cy="98694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009900"/>
    <a:srgbClr val="0033CC"/>
    <a:srgbClr val="CCECFF"/>
    <a:srgbClr val="CC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1135" autoAdjust="0"/>
    <p:restoredTop sz="94667" autoAdjust="0"/>
  </p:normalViewPr>
  <p:slideViewPr>
    <p:cSldViewPr>
      <p:cViewPr varScale="1">
        <p:scale>
          <a:sx n="69" d="100"/>
          <a:sy n="69" d="100"/>
        </p:scale>
        <p:origin x="-11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88D60-A807-427E-B8A2-BEAFEEB2A6C6}" type="datetimeFigureOut">
              <a:rPr lang="en-US" smtClean="0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AF24A-E1ED-4BED-AC3A-99866634CA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8210550" y="2789238"/>
            <a:ext cx="933450" cy="1004887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2130425"/>
            <a:ext cx="84582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2495550" y="0"/>
            <a:ext cx="1711325" cy="235902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0" y="0"/>
            <a:ext cx="2789238" cy="2359025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4986053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5434B-CD1F-47A8-8F91-687D4B8B4A81}" type="datetimeFigureOut">
              <a:rPr lang="en-US" smtClean="0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FA138-D2C6-4E97-96A1-734FB6A825E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6900871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F34A4-04F7-432C-84DB-0F53665CA7EF}" type="datetimeFigureOut">
              <a:rPr lang="en-US" smtClean="0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2B4B5-3996-431C-BB7D-D342F929FE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 bwMode="gray">
          <a:xfrm rot="5400000">
            <a:off x="4572000" y="2349500"/>
            <a:ext cx="6519863" cy="1811337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6553200" y="6135688"/>
            <a:ext cx="987425" cy="722312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8605838" y="1379538"/>
            <a:ext cx="539750" cy="146208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8604250" y="0"/>
            <a:ext cx="539750" cy="18288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1452094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 userDrawn="1"/>
        </p:nvSpPr>
        <p:spPr bwMode="gray">
          <a:xfrm>
            <a:off x="8210550" y="2789238"/>
            <a:ext cx="933450" cy="1004887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 userDrawn="1"/>
        </p:nvSpPr>
        <p:spPr bwMode="gray">
          <a:xfrm>
            <a:off x="0" y="2130425"/>
            <a:ext cx="84582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 userDrawn="1"/>
        </p:nvSpPr>
        <p:spPr bwMode="gray">
          <a:xfrm>
            <a:off x="2495550" y="0"/>
            <a:ext cx="1711325" cy="235902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 userDrawn="1"/>
        </p:nvSpPr>
        <p:spPr bwMode="gray">
          <a:xfrm>
            <a:off x="0" y="0"/>
            <a:ext cx="2789238" cy="2670175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1296" y="3044952"/>
            <a:ext cx="4690872" cy="740664"/>
          </a:xfrm>
        </p:spPr>
        <p:txBody>
          <a:bodyPr rtlCol="0" anchor="ctr">
            <a:normAutofit/>
          </a:bodyPr>
          <a:lstStyle>
            <a:lvl1pPr marL="0" indent="0">
              <a:buNone/>
              <a:defRPr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3813048"/>
            <a:ext cx="7772400" cy="1143000"/>
          </a:xfrm>
        </p:spPr>
        <p:txBody>
          <a:bodyPr rtlCol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76CB-45ED-4845-AD20-BDEF4502117F}" type="datetimeFigureOut">
              <a:rPr lang="en-US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68A1C-81E7-4CDA-84FE-147CB58FEB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48640"/>
            <a:ext cx="7699248" cy="932688"/>
          </a:xfrm>
        </p:spPr>
        <p:txBody>
          <a:bodyPr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2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0952" y="1645920"/>
            <a:ext cx="2816352" cy="4480560"/>
          </a:xfrm>
        </p:spPr>
        <p:txBody>
          <a:bodyPr rtlCol="0">
            <a:normAutofit/>
          </a:bodyPr>
          <a:lstStyle>
            <a:lvl1pPr marL="0" indent="0">
              <a:buNone/>
              <a:defRPr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57200" y="1645920"/>
            <a:ext cx="4800600" cy="44805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12D72-8954-461A-9D2F-6B1E6A2E81FA}" type="datetimeFigureOut">
              <a:rPr lang="en-US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50829-AF89-4B89-B0D3-BB5E87E957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CAB80-F9A7-4E93-8BB9-5282A1508B04}" type="datetimeFigureOut">
              <a:rPr lang="en-US" smtClean="0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E5E2B-06CF-451D-88D6-320AE0B090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3079383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76CB-45ED-4845-AD20-BDEF4502117F}" type="datetimeFigureOut">
              <a:rPr lang="en-US" smtClean="0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68A1C-81E7-4CDA-84FE-147CB58FEB5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8210550" y="2789238"/>
            <a:ext cx="933450" cy="1004887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2130425"/>
            <a:ext cx="84582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2495550" y="0"/>
            <a:ext cx="1711325" cy="235902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0" y="0"/>
            <a:ext cx="2789238" cy="2670175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075908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5EE48-B615-42AA-89E0-8D77A9BC3298}" type="datetimeFigureOut">
              <a:rPr lang="en-US" smtClean="0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05772-112F-4116-9E75-93329C598F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277327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1B5AE-408B-4F61-9D98-FE7BDD502C9B}" type="datetimeFigureOut">
              <a:rPr lang="en-US" smtClean="0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9F102-BE95-4C6D-B0C8-246A7350656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495738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2ED04-8A9C-47E1-9E5B-10EC349518E5}" type="datetimeFigureOut">
              <a:rPr lang="en-US" smtClean="0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E8352-AFAB-41CA-A84D-FA47EFAB95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6500813"/>
            <a:ext cx="9144000" cy="357187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0" y="0"/>
            <a:ext cx="9144000" cy="301625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 userDrawn="1"/>
        </p:nvSpPr>
        <p:spPr bwMode="gray">
          <a:xfrm>
            <a:off x="0" y="0"/>
            <a:ext cx="2432050" cy="530225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 userDrawn="1"/>
        </p:nvSpPr>
        <p:spPr bwMode="gray">
          <a:xfrm>
            <a:off x="1427163" y="0"/>
            <a:ext cx="1571625" cy="43815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2702377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98445-BC78-41D3-A7D0-058514063F3D}" type="datetimeFigureOut">
              <a:rPr lang="en-US" smtClean="0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99575-1D30-4060-9441-DEABABFAE4A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0"/>
          <p:cNvSpPr/>
          <p:nvPr userDrawn="1"/>
        </p:nvSpPr>
        <p:spPr bwMode="gray">
          <a:xfrm>
            <a:off x="0" y="6500813"/>
            <a:ext cx="9144000" cy="357187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1"/>
          <p:cNvSpPr/>
          <p:nvPr userDrawn="1"/>
        </p:nvSpPr>
        <p:spPr bwMode="gray">
          <a:xfrm>
            <a:off x="0" y="0"/>
            <a:ext cx="9144000" cy="301625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2"/>
          <p:cNvSpPr/>
          <p:nvPr userDrawn="1"/>
        </p:nvSpPr>
        <p:spPr bwMode="gray">
          <a:xfrm>
            <a:off x="0" y="0"/>
            <a:ext cx="301625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3"/>
          <p:cNvSpPr/>
          <p:nvPr userDrawn="1"/>
        </p:nvSpPr>
        <p:spPr bwMode="gray">
          <a:xfrm>
            <a:off x="0" y="0"/>
            <a:ext cx="2432050" cy="530225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4"/>
          <p:cNvSpPr/>
          <p:nvPr userDrawn="1"/>
        </p:nvSpPr>
        <p:spPr bwMode="gray">
          <a:xfrm>
            <a:off x="1427163" y="0"/>
            <a:ext cx="1571625" cy="43815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5"/>
          <p:cNvSpPr/>
          <p:nvPr userDrawn="1"/>
        </p:nvSpPr>
        <p:spPr bwMode="gray">
          <a:xfrm>
            <a:off x="8842375" y="0"/>
            <a:ext cx="301625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6053658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12D72-8954-461A-9D2F-6B1E6A2E81FA}" type="datetimeFigureOut">
              <a:rPr lang="en-US" smtClean="0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50829-AF89-4B89-B0D3-BB5E87E957E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6334396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9ACBC-40E3-4132-915D-0BDE3D968B4D}" type="datetimeFigureOut">
              <a:rPr lang="en-US" smtClean="0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9DF45-3699-44B5-AC71-8EF8381295B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0257350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78B52B3-E72C-4D26-889C-83521A731DDE}" type="datetimeFigureOut">
              <a:rPr lang="en-US" smtClean="0"/>
              <a:pPr>
                <a:defRPr/>
              </a:pPr>
              <a:t>4/10/2020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E26294-C6ED-43DE-BB87-49A6B293F4C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674" r:id="rId12"/>
    <p:sldLayoutId id="2147483669" r:id="rId13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388" y="3141663"/>
            <a:ext cx="8686800" cy="2039937"/>
          </a:xfrm>
        </p:spPr>
        <p:txBody>
          <a:bodyPr/>
          <a:lstStyle/>
          <a:p>
            <a:pPr algn="ctr"/>
            <a:r>
              <a:rPr lang="ru-RU" sz="4000" b="1" dirty="0"/>
              <a:t>Обозначение безударного гласного звука буквой на письме</a:t>
            </a:r>
            <a:endParaRPr lang="ru-RU" sz="4000" b="1" dirty="0">
              <a:latin typeface="Tw Cen M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538" y="188913"/>
            <a:ext cx="4249737" cy="685800"/>
          </a:xfrm>
        </p:spPr>
        <p:txBody>
          <a:bodyPr/>
          <a:lstStyle/>
          <a:p>
            <a:pPr algn="ctr">
              <a:defRPr/>
            </a:pPr>
            <a:r>
              <a:rPr lang="ru-RU" b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w Cen MT"/>
              </a:rPr>
              <a:t>Урок русского языка в 1 классе</a:t>
            </a:r>
          </a:p>
        </p:txBody>
      </p:sp>
      <p:pic>
        <p:nvPicPr>
          <p:cNvPr id="14339" name="Picture 11" descr="risunok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1230"/>
            <a:ext cx="2217738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7344816" cy="5515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818997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71550" y="620713"/>
            <a:ext cx="7781925" cy="1470025"/>
          </a:xfrm>
        </p:spPr>
        <p:txBody>
          <a:bodyPr/>
          <a:lstStyle/>
          <a:p>
            <a:pPr algn="ctr"/>
            <a:r>
              <a:rPr lang="ru-RU">
                <a:latin typeface="Monotype Corsiva" pitchFamily="66" charset="0"/>
              </a:rPr>
              <a:t>Спасибо за урок!</a:t>
            </a:r>
          </a:p>
        </p:txBody>
      </p:sp>
      <p:pic>
        <p:nvPicPr>
          <p:cNvPr id="27650" name="Picture 5" descr="Благодарю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2133600"/>
            <a:ext cx="45259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1" descr="risunok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43088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339" name="Object 2"/>
          <p:cNvGraphicFramePr>
            <a:graphicFrameLocks noChangeAspect="1"/>
          </p:cNvGraphicFramePr>
          <p:nvPr/>
        </p:nvGraphicFramePr>
        <p:xfrm>
          <a:off x="714375" y="500063"/>
          <a:ext cx="7400925" cy="4929187"/>
        </p:xfrm>
        <a:graphic>
          <a:graphicData uri="http://schemas.openxmlformats.org/presentationml/2006/ole">
            <p:oleObj spid="_x0000_s14339" name="Слайд" r:id="rId4" imgW="3669645" imgH="2752263" progId="PowerPoint.Slide.8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071802" y="1857364"/>
            <a:ext cx="27158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15 апреля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1" descr="risunok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43088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 descr="https://p.calameoassets.com/121208181840-cbb93100138fa5a6b206456368e2f839/p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0569" y="-214338"/>
            <a:ext cx="9154569" cy="686592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1" descr="risunok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43088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 descr="https://rabochaya-tetrad-uchebnik.com/russkiy_yazyk/uchebnik_russkiy_yazyk_1_klass_kanakina_goreckiy/63.jpg"/>
          <p:cNvPicPr>
            <a:picLocks noChangeAspect="1" noChangeArrowheads="1"/>
          </p:cNvPicPr>
          <p:nvPr/>
        </p:nvPicPr>
        <p:blipFill>
          <a:blip r:embed="rId3"/>
          <a:srcRect t="6438" b="35622"/>
          <a:stretch>
            <a:fillRect/>
          </a:stretch>
        </p:blipFill>
        <p:spPr bwMode="auto">
          <a:xfrm>
            <a:off x="214282" y="285728"/>
            <a:ext cx="8643998" cy="600076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1" descr="risunok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43088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2" descr="https://ds04.infourok.ru/uploads/ex/131b/0016cf6a-7030f7e3/img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1" descr="risunok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43088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2" descr="https://ds04.infourok.ru/uploads/ex/131b/0016cf6a-7030f7e3/img8.jpg"/>
          <p:cNvPicPr>
            <a:picLocks noChangeAspect="1" noChangeArrowheads="1"/>
          </p:cNvPicPr>
          <p:nvPr/>
        </p:nvPicPr>
        <p:blipFill>
          <a:blip r:embed="rId3"/>
          <a:srcRect t="51111" r="1701"/>
          <a:stretch>
            <a:fillRect/>
          </a:stretch>
        </p:blipFill>
        <p:spPr bwMode="auto">
          <a:xfrm>
            <a:off x="0" y="785794"/>
            <a:ext cx="8988425" cy="335282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00232" y="4214818"/>
            <a:ext cx="42605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Выучить правило!!!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9900"/>
          </a:solidFill>
        </p:spPr>
        <p:txBody>
          <a:bodyPr/>
          <a:lstStyle/>
          <a:p>
            <a:r>
              <a:rPr lang="ru-RU" dirty="0" smtClean="0"/>
              <a:t>Работа по учебнику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92896"/>
          </a:xfrm>
        </p:spPr>
        <p:txBody>
          <a:bodyPr/>
          <a:lstStyle/>
          <a:p>
            <a:r>
              <a:rPr lang="ru-RU" sz="4800" dirty="0" smtClean="0"/>
              <a:t>Стр. 64 упр.3</a:t>
            </a:r>
          </a:p>
          <a:p>
            <a:pPr marL="0" indent="0">
              <a:buNone/>
            </a:pPr>
            <a:r>
              <a:rPr lang="ru-RU" sz="4800" dirty="0" smtClean="0"/>
              <a:t>         а             </a:t>
            </a:r>
            <a:r>
              <a:rPr lang="ru-RU" sz="4800" dirty="0" err="1" smtClean="0"/>
              <a:t>а</a:t>
            </a:r>
            <a:r>
              <a:rPr lang="ru-RU" sz="4800" dirty="0" smtClean="0"/>
              <a:t>             </a:t>
            </a:r>
            <a:r>
              <a:rPr lang="ru-RU" sz="4800" dirty="0" err="1" smtClean="0"/>
              <a:t>а</a:t>
            </a:r>
            <a:endParaRPr lang="ru-RU" sz="4800" dirty="0" smtClean="0"/>
          </a:p>
          <a:p>
            <a:pPr marL="0" indent="0">
              <a:buNone/>
            </a:pPr>
            <a:r>
              <a:rPr lang="ru-RU" sz="4800" dirty="0"/>
              <a:t> </a:t>
            </a:r>
            <a:r>
              <a:rPr lang="ru-RU" sz="4800" dirty="0" smtClean="0"/>
              <a:t>    В</a:t>
            </a:r>
            <a:r>
              <a:rPr lang="ru-RU" sz="4800" dirty="0" smtClean="0">
                <a:solidFill>
                  <a:srgbClr val="CC00FF"/>
                </a:solidFill>
              </a:rPr>
              <a:t>о</a:t>
            </a:r>
            <a:r>
              <a:rPr lang="ru-RU" sz="4800" dirty="0" smtClean="0"/>
              <a:t>да      др</a:t>
            </a:r>
            <a:r>
              <a:rPr lang="ru-RU" sz="4800" dirty="0" smtClean="0">
                <a:solidFill>
                  <a:srgbClr val="CC00FF"/>
                </a:solidFill>
              </a:rPr>
              <a:t>о</a:t>
            </a:r>
            <a:r>
              <a:rPr lang="ru-RU" sz="4800" dirty="0" smtClean="0"/>
              <a:t>ва    тр</a:t>
            </a:r>
            <a:r>
              <a:rPr lang="ru-RU" sz="4800" dirty="0" smtClean="0">
                <a:solidFill>
                  <a:srgbClr val="CC00FF"/>
                </a:solidFill>
              </a:rPr>
              <a:t>а</a:t>
            </a:r>
            <a:r>
              <a:rPr lang="ru-RU" sz="4800" dirty="0" smtClean="0"/>
              <a:t>ва</a:t>
            </a:r>
          </a:p>
          <a:p>
            <a:pPr marL="0" indent="0">
              <a:buNone/>
            </a:pPr>
            <a:endParaRPr lang="ru-RU" sz="4800" dirty="0"/>
          </a:p>
        </p:txBody>
      </p:sp>
      <p:sp>
        <p:nvSpPr>
          <p:cNvPr id="5" name="Двойные круглые скобки 4"/>
          <p:cNvSpPr/>
          <p:nvPr/>
        </p:nvSpPr>
        <p:spPr>
          <a:xfrm>
            <a:off x="1475656" y="2720678"/>
            <a:ext cx="592341" cy="492298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254" y="2725332"/>
            <a:ext cx="59213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232" y="2720678"/>
            <a:ext cx="59213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33543" y="4625020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Звук и буква  могут не совпадать!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3543" y="5517232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Написание слова с безударным звуком надо проверять!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4293192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/>
          <a:lstStyle/>
          <a:p>
            <a:r>
              <a:rPr lang="ru-RU" dirty="0" smtClean="0"/>
              <a:t>Стр. 64 , упр. 4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4000" dirty="0" smtClean="0"/>
              <a:t>       </a:t>
            </a:r>
            <a:r>
              <a:rPr lang="ru-RU" sz="4800" dirty="0" smtClean="0"/>
              <a:t>с</a:t>
            </a:r>
            <a:r>
              <a:rPr lang="ru-RU" sz="4800" dirty="0" smtClean="0">
                <a:solidFill>
                  <a:srgbClr val="FF0000"/>
                </a:solidFill>
              </a:rPr>
              <a:t>о</a:t>
            </a:r>
            <a:r>
              <a:rPr lang="ru-RU" sz="4800" dirty="0" smtClean="0"/>
              <a:t>ва     -      с</a:t>
            </a:r>
            <a:r>
              <a:rPr lang="ru-RU" sz="4800" dirty="0" smtClean="0">
                <a:solidFill>
                  <a:srgbClr val="FF0000"/>
                </a:solidFill>
              </a:rPr>
              <a:t>о</a:t>
            </a:r>
            <a:r>
              <a:rPr lang="ru-RU" sz="4800" dirty="0" smtClean="0"/>
              <a:t>вы</a:t>
            </a:r>
            <a:endParaRPr lang="ru-RU" sz="4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009900"/>
          </a:solidFill>
        </p:spPr>
        <p:txBody>
          <a:bodyPr/>
          <a:lstStyle/>
          <a:p>
            <a:r>
              <a:rPr lang="ru-RU" dirty="0" smtClean="0"/>
              <a:t>Работа по учебнику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933056"/>
            <a:ext cx="1169729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738796"/>
            <a:ext cx="1382407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1018" y="3727048"/>
            <a:ext cx="1382407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7132" y="3727048"/>
            <a:ext cx="1382407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Диагональная полоса 8"/>
          <p:cNvSpPr/>
          <p:nvPr/>
        </p:nvSpPr>
        <p:spPr>
          <a:xfrm rot="2177508">
            <a:off x="2065403" y="3545772"/>
            <a:ext cx="522902" cy="391583"/>
          </a:xfrm>
          <a:prstGeom prst="diagStrip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Диагональная полоса 9"/>
          <p:cNvSpPr/>
          <p:nvPr/>
        </p:nvSpPr>
        <p:spPr>
          <a:xfrm rot="2856902">
            <a:off x="4387291" y="3494365"/>
            <a:ext cx="369664" cy="436695"/>
          </a:xfrm>
          <a:prstGeom prst="diagStrip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2214546" y="2857496"/>
            <a:ext cx="285752" cy="1428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4500562" y="2857496"/>
            <a:ext cx="285752" cy="1428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91152976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28596" y="135729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Что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нужно сделать, </a:t>
            </a:r>
            <a:r>
              <a:rPr lang="ru-RU" b="1" dirty="0" smtClean="0">
                <a:solidFill>
                  <a:srgbClr val="FF0000"/>
                </a:solidFill>
              </a:rPr>
              <a:t>чтобы правильно обозначить буквой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безударный гласный звук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Надо проверять, изменив слово так, чтобы безударный стал ударным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</a:rPr>
              <a:t>Выучить правило на стр. 65.</a:t>
            </a:r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</a:rPr>
              <a:t/>
            </a:r>
            <a:b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</a:rPr>
            </a:br>
            <a:endParaRPr lang="ru-RU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152976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Тема6</Template>
  <TotalTime>285</TotalTime>
  <Words>66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Тема6</vt:lpstr>
      <vt:lpstr>Слайд</vt:lpstr>
      <vt:lpstr>Обозначение безударного гласного звука буквой на письме</vt:lpstr>
      <vt:lpstr>Слайд 2</vt:lpstr>
      <vt:lpstr>Слайд 3</vt:lpstr>
      <vt:lpstr>Слайд 4</vt:lpstr>
      <vt:lpstr>Слайд 5</vt:lpstr>
      <vt:lpstr>Слайд 6</vt:lpstr>
      <vt:lpstr>Работа по учебнику</vt:lpstr>
      <vt:lpstr>Работа по учебнику</vt:lpstr>
      <vt:lpstr>    Что нужно сделать, чтобы правильно обозначить буквой безударный гласный звук? Надо проверять, изменив слово так, чтобы безударный стал ударным. Выучить правило на стр. 65. </vt:lpstr>
      <vt:lpstr>Слайд 10</vt:lpstr>
      <vt:lpstr>Спасибо за урок!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по творчеству Н.В. Гоголя</dc:title>
  <dc:creator>.</dc:creator>
  <cp:lastModifiedBy>Lenovo</cp:lastModifiedBy>
  <cp:revision>35</cp:revision>
  <dcterms:created xsi:type="dcterms:W3CDTF">2009-11-05T17:00:43Z</dcterms:created>
  <dcterms:modified xsi:type="dcterms:W3CDTF">2020-04-10T20:44:16Z</dcterms:modified>
</cp:coreProperties>
</file>