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62" r:id="rId4"/>
    <p:sldId id="261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0" autoAdjust="0"/>
  </p:normalViewPr>
  <p:slideViewPr>
    <p:cSldViewPr>
      <p:cViewPr varScale="1">
        <p:scale>
          <a:sx n="66" d="100"/>
          <a:sy n="66" d="100"/>
        </p:scale>
        <p:origin x="-150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/>
              <a:t>Урок литературного чтения.</a:t>
            </a:r>
          </a:p>
          <a:p>
            <a:pPr algn="ctr">
              <a:buNone/>
            </a:pPr>
            <a:r>
              <a:rPr lang="ru-RU" sz="4800" b="1" i="1" dirty="0" smtClean="0"/>
              <a:t> </a:t>
            </a:r>
            <a:r>
              <a:rPr lang="ru-RU" sz="4800" b="1" i="1" dirty="0" smtClean="0"/>
              <a:t>Анализ лирического произведения.  </a:t>
            </a:r>
            <a:endParaRPr lang="ru-RU" sz="4800" b="1" i="1" dirty="0" smtClean="0"/>
          </a:p>
          <a:p>
            <a:pPr algn="ctr">
              <a:buNone/>
            </a:pPr>
            <a:r>
              <a:rPr lang="ru-RU" sz="4800" b="1" i="1" dirty="0" smtClean="0"/>
              <a:t>«</a:t>
            </a:r>
            <a:r>
              <a:rPr lang="ru-RU" sz="4800" b="1" i="1" dirty="0" smtClean="0"/>
              <a:t>Весенняя гроза»  </a:t>
            </a:r>
            <a:endParaRPr lang="ru-RU" sz="4800" b="1" i="1" dirty="0" smtClean="0"/>
          </a:p>
          <a:p>
            <a:pPr algn="ctr">
              <a:buNone/>
            </a:pPr>
            <a:r>
              <a:rPr lang="ru-RU" sz="4800" b="1" i="1" dirty="0" smtClean="0"/>
              <a:t>Ф.И</a:t>
            </a:r>
            <a:r>
              <a:rPr lang="ru-RU" sz="4800" b="1" i="1" dirty="0" smtClean="0"/>
              <a:t>. Тютчев.</a:t>
            </a:r>
          </a:p>
          <a:p>
            <a:pPr algn="ctr">
              <a:buNone/>
            </a:pPr>
            <a:r>
              <a:rPr lang="ru-RU" sz="2400" b="1" dirty="0" smtClean="0"/>
              <a:t>Учитель Гриваченко О.Е. ГБОУ СОШ № 277 </a:t>
            </a:r>
          </a:p>
          <a:p>
            <a:pPr algn="ctr">
              <a:buNone/>
            </a:pPr>
            <a:r>
              <a:rPr lang="ru-RU" sz="2400" b="1" dirty="0" smtClean="0"/>
              <a:t>г. </a:t>
            </a:r>
            <a:r>
              <a:rPr lang="ru-RU" sz="2400" b="1" dirty="0" smtClean="0"/>
              <a:t>Санкт-Петербург.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79912" y="2708920"/>
            <a:ext cx="4750296" cy="2448272"/>
          </a:xfrm>
        </p:spPr>
        <p:txBody>
          <a:bodyPr>
            <a:normAutofit/>
          </a:bodyPr>
          <a:lstStyle/>
          <a:p>
            <a:r>
              <a:rPr lang="ru-RU" i="1" cap="none" dirty="0" smtClean="0">
                <a:solidFill>
                  <a:schemeClr val="tx1"/>
                </a:solidFill>
                <a:latin typeface="+mn-lt"/>
              </a:rPr>
              <a:t>Тютчев </a:t>
            </a:r>
            <a:br>
              <a:rPr lang="ru-RU" i="1" cap="none" dirty="0" smtClean="0">
                <a:solidFill>
                  <a:schemeClr val="tx1"/>
                </a:solidFill>
                <a:latin typeface="+mn-lt"/>
              </a:rPr>
            </a:br>
            <a:r>
              <a:rPr lang="ru-RU" i="1" cap="none" dirty="0" smtClean="0">
                <a:solidFill>
                  <a:schemeClr val="tx1"/>
                </a:solidFill>
                <a:latin typeface="+mn-lt"/>
              </a:rPr>
              <a:t>Федор Иванович</a:t>
            </a:r>
            <a:br>
              <a:rPr lang="ru-RU" i="1" cap="none" dirty="0" smtClean="0">
                <a:solidFill>
                  <a:schemeClr val="tx1"/>
                </a:solidFill>
                <a:latin typeface="+mn-lt"/>
              </a:rPr>
            </a:br>
            <a:r>
              <a:rPr lang="ru-RU" i="1" cap="none" dirty="0" smtClean="0">
                <a:solidFill>
                  <a:schemeClr val="tx1"/>
                </a:solidFill>
                <a:latin typeface="+mn-lt"/>
              </a:rPr>
              <a:t>(1803-1873)</a:t>
            </a:r>
            <a:endParaRPr lang="ru-RU" i="1" cap="none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3096343" cy="3566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одержимое 9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i="1" dirty="0" smtClean="0"/>
              <a:t>Лира </a:t>
            </a:r>
            <a:r>
              <a:rPr lang="ru-RU" dirty="0" smtClean="0"/>
              <a:t>- музыкальный   инструмент, под аккомпанемент которого </a:t>
            </a:r>
            <a:r>
              <a:rPr lang="ru-RU" dirty="0" smtClean="0"/>
              <a:t>и</a:t>
            </a:r>
            <a:r>
              <a:rPr lang="ru-RU" dirty="0" smtClean="0"/>
              <a:t>сполнялись стихи и песни.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Под </a:t>
            </a:r>
            <a:r>
              <a:rPr lang="ru-RU" i="1" dirty="0" smtClean="0"/>
              <a:t>лирикой</a:t>
            </a:r>
            <a:r>
              <a:rPr lang="ru-RU" dirty="0" smtClean="0"/>
              <a:t> понимается поэзия, объектом которой являются переживания человека в форме выражаемых чувств.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293096"/>
            <a:ext cx="1584176" cy="209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6672"/>
            <a:ext cx="7632848" cy="5724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688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smtClean="0"/>
              <a:t>План анализа лирического произведения:</a:t>
            </a:r>
          </a:p>
          <a:p>
            <a:pPr>
              <a:buNone/>
            </a:pPr>
            <a:endParaRPr lang="ru-RU" b="1" smtClean="0"/>
          </a:p>
          <a:p>
            <a:r>
              <a:rPr lang="ru-RU" smtClean="0"/>
              <a:t>Чтение произведения. </a:t>
            </a:r>
          </a:p>
          <a:p>
            <a:r>
              <a:rPr lang="ru-RU" smtClean="0"/>
              <a:t>Разбор непонятных слов.</a:t>
            </a:r>
          </a:p>
          <a:p>
            <a:r>
              <a:rPr lang="ru-RU" smtClean="0"/>
              <a:t>Анализ средств художественной выразительности</a:t>
            </a:r>
          </a:p>
          <a:p>
            <a:r>
              <a:rPr lang="ru-RU" smtClean="0"/>
              <a:t>Подготовка к выразительному чтению, анализ знаков препинания.</a:t>
            </a:r>
          </a:p>
          <a:p>
            <a:r>
              <a:rPr lang="ru-RU" smtClean="0"/>
              <a:t>Выразительное чтение.</a:t>
            </a:r>
          </a:p>
          <a:p>
            <a:pPr>
              <a:buNone/>
            </a:pPr>
            <a:endParaRPr lang="ru-RU" smtClean="0"/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61666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Уточним значения слов.</a:t>
            </a:r>
          </a:p>
          <a:p>
            <a:endParaRPr lang="ru-RU" dirty="0" smtClean="0"/>
          </a:p>
          <a:p>
            <a:r>
              <a:rPr lang="ru-RU" dirty="0" err="1" smtClean="0"/>
              <a:t>Резвяся</a:t>
            </a:r>
            <a:r>
              <a:rPr lang="ru-RU" dirty="0" smtClean="0"/>
              <a:t>- </a:t>
            </a:r>
            <a:r>
              <a:rPr lang="ru-RU" dirty="0" smtClean="0"/>
              <a:t>резвый- подвижный, веселый.</a:t>
            </a:r>
          </a:p>
          <a:p>
            <a:r>
              <a:rPr lang="ru-RU" dirty="0" smtClean="0"/>
              <a:t>Перлы-жемчужины.</a:t>
            </a:r>
          </a:p>
          <a:p>
            <a:r>
              <a:rPr lang="ru-RU" dirty="0" smtClean="0"/>
              <a:t>Проворный- быстрый, торопливый.</a:t>
            </a:r>
          </a:p>
          <a:p>
            <a:r>
              <a:rPr lang="ru-RU" dirty="0" smtClean="0"/>
              <a:t>Гам- нестройный гул голосов.</a:t>
            </a:r>
          </a:p>
          <a:p>
            <a:r>
              <a:rPr lang="ru-RU" dirty="0" smtClean="0"/>
              <a:t>Нагорный- находящийся на горе.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Средства художественной выразительности.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dirty="0" smtClean="0"/>
              <a:t>Эпитет </a:t>
            </a:r>
            <a:r>
              <a:rPr lang="ru-RU" dirty="0" smtClean="0"/>
              <a:t>– яркое, красочное </a:t>
            </a:r>
            <a:r>
              <a:rPr lang="ru-RU" dirty="0" smtClean="0"/>
              <a:t>определение</a:t>
            </a:r>
            <a:endParaRPr lang="ru-RU" dirty="0" smtClean="0"/>
          </a:p>
          <a:p>
            <a:r>
              <a:rPr lang="ru-RU" dirty="0" smtClean="0"/>
              <a:t>Олицетворение-наделение </a:t>
            </a:r>
            <a:r>
              <a:rPr lang="ru-RU" dirty="0" smtClean="0"/>
              <a:t>неодушевленных предметов признаками и свойствами </a:t>
            </a:r>
            <a:r>
              <a:rPr lang="ru-RU" dirty="0" smtClean="0"/>
              <a:t>человека.</a:t>
            </a:r>
          </a:p>
          <a:p>
            <a:r>
              <a:rPr lang="ru-RU" dirty="0" smtClean="0"/>
              <a:t>Метафора (гр. перенос)-необычное слово или словосочетание, которое употреблено в переносном значении  и основано на подобии одного явления другому.</a:t>
            </a:r>
          </a:p>
          <a:p>
            <a:r>
              <a:rPr lang="ru-RU" dirty="0" smtClean="0"/>
              <a:t>Сравнение- сопоставление двух предметов, понятий или состояний, имеющих общий признак.</a:t>
            </a:r>
            <a:endParaRPr lang="ru-RU" dirty="0" smtClean="0"/>
          </a:p>
          <a:p>
            <a:r>
              <a:rPr lang="ru-RU" dirty="0" smtClean="0"/>
              <a:t>Звукопись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172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Тютчев  Федор Иванович (1803-1873)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</dc:title>
  <dc:creator>Sergey</dc:creator>
  <cp:lastModifiedBy>Microsoft</cp:lastModifiedBy>
  <cp:revision>8</cp:revision>
  <dcterms:created xsi:type="dcterms:W3CDTF">2020-08-27T17:55:23Z</dcterms:created>
  <dcterms:modified xsi:type="dcterms:W3CDTF">2020-08-28T03:52:38Z</dcterms:modified>
</cp:coreProperties>
</file>