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57" r:id="rId6"/>
    <p:sldId id="270" r:id="rId7"/>
    <p:sldId id="262" r:id="rId8"/>
    <p:sldId id="263" r:id="rId9"/>
    <p:sldId id="264" r:id="rId10"/>
    <p:sldId id="265" r:id="rId11"/>
    <p:sldId id="271" r:id="rId12"/>
    <p:sldId id="266" r:id="rId13"/>
    <p:sldId id="267" r:id="rId14"/>
    <p:sldId id="272" r:id="rId15"/>
    <p:sldId id="268" r:id="rId16"/>
    <p:sldId id="260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3433" autoAdjust="0"/>
    <p:restoredTop sz="94660"/>
  </p:normalViewPr>
  <p:slideViewPr>
    <p:cSldViewPr>
      <p:cViewPr varScale="1">
        <p:scale>
          <a:sx n="41" d="100"/>
          <a:sy n="41" d="100"/>
        </p:scale>
        <p:origin x="-114" y="-13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Экология</c:v>
                </c:pt>
                <c:pt idx="1">
                  <c:v>Наследственность </c:v>
                </c:pt>
                <c:pt idx="2">
                  <c:v>Медицина</c:v>
                </c:pt>
                <c:pt idx="3">
                  <c:v>Образ жизни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  <c:pt idx="3">
                  <c:v>0.5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2995759210654265"/>
          <c:y val="0.1169472662502986"/>
          <c:w val="0.26078314863419821"/>
          <c:h val="0.7015664953513756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6%20&#1085;&#1086;&#1103;&#1073;&#1088;&#1103;\&#1050;&#1080;&#1085;&#1077;&#1079;&#1080;&#1086;&#1083;&#1086;&#1075;&#1080;&#1095;&#1077;&#1089;&#1082;&#1080;&#1077;%20&#1091;&#1087;&#1088;&#1072;&#1078;&#1085;&#1077;&#1085;&#1080;&#1103;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Здоровый воспитатель – 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здоровые дети!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5600" b="1" dirty="0" smtClean="0">
                <a:solidFill>
                  <a:srgbClr val="002060"/>
                </a:solidFill>
              </a:rPr>
              <a:t>Оптимальное распределение</a:t>
            </a:r>
            <a:r>
              <a:rPr lang="ru-RU" sz="6000" dirty="0" smtClean="0">
                <a:solidFill>
                  <a:srgbClr val="002060"/>
                </a:solidFill>
              </a:rPr>
              <a:t> 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84784"/>
            <a:ext cx="7164288" cy="5085184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Я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Муж </a:t>
            </a:r>
            <a:r>
              <a:rPr lang="ru-RU" sz="5400" b="1" i="1" dirty="0" smtClean="0">
                <a:solidFill>
                  <a:srgbClr val="FF0000"/>
                </a:solidFill>
              </a:rPr>
              <a:t>(жена)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Дети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Работа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Друзья, родственники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5288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Физическое и эмоциональное состояние воспитателя - существенные факторы, влияющие на его профессиональную деятельность. 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От его самочувствия зависят стиль и направленность взаимодействия с детьми, интенсивность, </a:t>
            </a:r>
            <a:endParaRPr lang="ru-RU" sz="4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4400" b="1" dirty="0" err="1" smtClean="0">
                <a:solidFill>
                  <a:schemeClr val="tx2">
                    <a:lumMod val="75000"/>
                  </a:schemeClr>
                </a:solidFill>
              </a:rPr>
              <a:t>креативность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и качество работы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Лучший способ стать здоровым –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это двигаться маленькими, постепенными шагами, постепенно убирая все факторы, приводящие к проблемам и болезням. </a:t>
            </a:r>
            <a:endParaRPr lang="ru-RU" sz="5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6527"/>
          </a:xfrm>
        </p:spPr>
        <p:txBody>
          <a:bodyPr>
            <a:no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Приемы укрепления здоровья: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24544" y="836712"/>
            <a:ext cx="9468544" cy="6021288"/>
          </a:xfrm>
        </p:spPr>
        <p:txBody>
          <a:bodyPr>
            <a:normAutofit/>
          </a:bodyPr>
          <a:lstStyle/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err="1" smtClean="0">
                <a:solidFill>
                  <a:srgbClr val="002060"/>
                </a:solidFill>
              </a:rPr>
              <a:t>Смыслотворчество</a:t>
            </a:r>
            <a:r>
              <a:rPr lang="ru-RU" sz="3200" dirty="0" smtClean="0">
                <a:solidFill>
                  <a:srgbClr val="002060"/>
                </a:solidFill>
              </a:rPr>
              <a:t>; </a:t>
            </a:r>
          </a:p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Внутренняя гармония ;</a:t>
            </a:r>
          </a:p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Понимание себя как </a:t>
            </a:r>
            <a:r>
              <a:rPr lang="ru-RU" sz="3200" dirty="0" smtClean="0">
                <a:solidFill>
                  <a:srgbClr val="002060"/>
                </a:solidFill>
              </a:rPr>
              <a:t>индивидуальности;</a:t>
            </a:r>
            <a:endParaRPr lang="ru-RU" sz="3200" dirty="0" smtClean="0">
              <a:solidFill>
                <a:srgbClr val="002060"/>
              </a:solidFill>
            </a:endParaRPr>
          </a:p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Умелое сочетание чужого опыта профессионального сохранения с выработкой своего индивидуального стиля;</a:t>
            </a:r>
          </a:p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Сознательное погашение в себе патогенного мышления  и овладение </a:t>
            </a:r>
            <a:r>
              <a:rPr lang="ru-RU" sz="3200" dirty="0" err="1" smtClean="0">
                <a:solidFill>
                  <a:srgbClr val="002060"/>
                </a:solidFill>
              </a:rPr>
              <a:t>саногенным</a:t>
            </a:r>
            <a:r>
              <a:rPr lang="ru-RU" sz="3200" dirty="0" smtClean="0">
                <a:solidFill>
                  <a:srgbClr val="002060"/>
                </a:solidFill>
              </a:rPr>
              <a:t> мышлением;</a:t>
            </a:r>
          </a:p>
          <a:p>
            <a:pPr lvl="1" algn="l">
              <a:buFont typeface="Wingdings" pitchFamily="2" charset="2"/>
              <a:buChar char="§"/>
            </a:pPr>
            <a:r>
              <a:rPr lang="ru-RU" sz="3200" dirty="0" smtClean="0">
                <a:solidFill>
                  <a:srgbClr val="002060"/>
                </a:solidFill>
              </a:rPr>
              <a:t> Усиление авторства своей профессиональной жизни  стремления к самовыражению.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Контроль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чувства тревожности и напряженности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Улыбка и смех.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Раздражение ладоней.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Музыка.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Маркеры пространства.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Умение расслабляться </a:t>
            </a:r>
            <a:r>
              <a:rPr lang="ru-RU" sz="2800" b="1" dirty="0" smtClean="0">
                <a:solidFill>
                  <a:srgbClr val="002060"/>
                </a:solidFill>
              </a:rPr>
              <a:t>(дыхательные упражнения).</a:t>
            </a:r>
          </a:p>
          <a:p>
            <a:pPr algn="l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Упражнения для мышц гортани.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Упражнения для укрепления мышц глаз.</a:t>
            </a:r>
          </a:p>
          <a:p>
            <a:pPr algn="l"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Кинезиологические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 упражнения.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Кинезиологические упражнен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 l="16602" r="16398"/>
          <a:stretch>
            <a:fillRect/>
          </a:stretch>
        </p:blipFill>
        <p:spPr>
          <a:xfrm>
            <a:off x="899592" y="332655"/>
            <a:ext cx="7416824" cy="6251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КЛЮЧ:</a:t>
            </a:r>
            <a:endParaRPr lang="ru-RU" sz="96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84784"/>
            <a:ext cx="8568952" cy="511256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50 - 75 очков</a:t>
            </a:r>
            <a:r>
              <a:rPr lang="ru-RU" dirty="0" smtClean="0">
                <a:solidFill>
                  <a:srgbClr val="002060"/>
                </a:solidFill>
              </a:rPr>
              <a:t>. Вы ведете здоровый образ жизни. Ваше здоровье не внушает опасения. Вам не о чем особенно беспокоиться. Вам не страшны никакие (даже магнитные) бури.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25 - 49 очков</a:t>
            </a:r>
            <a:r>
              <a:rPr lang="ru-RU" dirty="0" smtClean="0">
                <a:solidFill>
                  <a:srgbClr val="002060"/>
                </a:solidFill>
              </a:rPr>
              <a:t>. Вам необходимо изменить образ жизни! Постарайтесь сделать это как можно скорее, иначе Вас ожидают неприятности.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24 - 0 очков</a:t>
            </a:r>
            <a:r>
              <a:rPr lang="ru-RU" dirty="0" smtClean="0">
                <a:solidFill>
                  <a:srgbClr val="002060"/>
                </a:solidFill>
              </a:rPr>
              <a:t>. Вам следует всерьез задуматься над тем, какой образ жизни Вы ведете, и постарайтесь изменить его немедленно! Ваше здоровье в опасности!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44824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36912"/>
            <a:ext cx="8250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ЗДОРОВЬЕ – это …</a:t>
            </a:r>
            <a:endParaRPr lang="ru-RU" sz="8000" b="1" cap="none" spc="0" dirty="0">
              <a:ln w="11430">
                <a:solidFill>
                  <a:srgbClr val="FFFF00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ЗДОРОВЬЯ: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280920" cy="4896544"/>
          </a:xfrm>
        </p:spPr>
        <p:txBody>
          <a:bodyPr>
            <a:normAutofit lnSpcReduction="10000"/>
          </a:bodyPr>
          <a:lstStyle/>
          <a:p>
            <a:pPr marL="514350" lvl="0" indent="-514350" algn="l">
              <a:buFont typeface="+mj-lt"/>
              <a:buAutoNum type="arabicParenR"/>
            </a:pPr>
            <a:r>
              <a:rPr lang="en-US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Физическое здоровье.</a:t>
            </a:r>
            <a:r>
              <a:rPr lang="ru-RU" sz="4400" dirty="0" smtClean="0">
                <a:solidFill>
                  <a:srgbClr val="002060"/>
                </a:solidFill>
              </a:rPr>
              <a:t> 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en-US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Психическое здоровье</a:t>
            </a:r>
            <a:r>
              <a:rPr lang="ru-RU" sz="4400" dirty="0" smtClean="0">
                <a:solidFill>
                  <a:srgbClr val="002060"/>
                </a:solidFill>
              </a:rPr>
              <a:t>.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en-US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Социальное здоровье.</a:t>
            </a:r>
            <a:r>
              <a:rPr lang="ru-RU" sz="4400" dirty="0" smtClean="0">
                <a:solidFill>
                  <a:srgbClr val="002060"/>
                </a:solidFill>
              </a:rPr>
              <a:t> </a:t>
            </a:r>
          </a:p>
          <a:p>
            <a:pPr marL="742950" lvl="0" indent="-742950" algn="l">
              <a:buFont typeface="+mj-lt"/>
              <a:buAutoNum type="arabicParenR"/>
            </a:pPr>
            <a:r>
              <a:rPr lang="ru-RU" sz="4400" b="1" dirty="0" smtClean="0">
                <a:solidFill>
                  <a:srgbClr val="002060"/>
                </a:solidFill>
              </a:rPr>
              <a:t>Репродуктивное здоровье.</a:t>
            </a:r>
            <a:r>
              <a:rPr lang="ru-RU" sz="4400" dirty="0" smtClean="0">
                <a:solidFill>
                  <a:srgbClr val="002060"/>
                </a:solidFill>
              </a:rPr>
              <a:t> 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en-US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Нравственное здоровье. </a:t>
            </a:r>
            <a:r>
              <a:rPr lang="ru-RU" sz="4400" dirty="0" smtClean="0">
                <a:solidFill>
                  <a:srgbClr val="002060"/>
                </a:solidFill>
              </a:rPr>
              <a:t> </a:t>
            </a:r>
          </a:p>
          <a:p>
            <a:pPr marL="514350" lvl="0" indent="-514350" algn="l">
              <a:buFont typeface="+mj-lt"/>
              <a:buAutoNum type="arabicParenR"/>
            </a:pPr>
            <a:r>
              <a:rPr lang="en-US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Духовное  или душевное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</a:t>
            </a:r>
            <a:r>
              <a:rPr lang="ru-RU" dirty="0" err="1" smtClean="0">
                <a:solidFill>
                  <a:srgbClr val="002060"/>
                </a:solidFill>
              </a:rPr>
              <a:t>мента́льное</a:t>
            </a:r>
            <a:r>
              <a:rPr lang="ru-RU" dirty="0" smtClean="0">
                <a:solidFill>
                  <a:srgbClr val="002060"/>
                </a:solidFill>
              </a:rPr>
              <a:t> здоровье).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3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ФАКТОРЫ ЗДОРОВЬЯ</a:t>
            </a:r>
            <a:endParaRPr lang="ru-RU" sz="73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77281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3200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«</a:t>
            </a:r>
            <a:r>
              <a:rPr lang="ru-RU" sz="3200" b="1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Проблему профессионального здоровья педагога</a:t>
            </a:r>
            <a:r>
              <a:rPr lang="ru-RU" sz="3200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 по степени значимости следует рассматривать в контексте общей концепции охраны здоровья нации. </a:t>
            </a:r>
          </a:p>
          <a:p>
            <a:pPr algn="ctr"/>
            <a:r>
              <a:rPr lang="ru-RU" sz="3200" dirty="0" smtClean="0">
                <a:gradFill flip="none" rotWithShape="1">
                  <a:gsLst>
                    <a:gs pos="0">
                      <a:srgbClr val="0070C0">
                        <a:shade val="30000"/>
                        <a:satMod val="115000"/>
                      </a:srgbClr>
                    </a:gs>
                    <a:gs pos="50000">
                      <a:srgbClr val="0070C0">
                        <a:shade val="67500"/>
                        <a:satMod val="115000"/>
                      </a:srgbClr>
                    </a:gs>
                    <a:gs pos="100000">
                      <a:srgbClr val="0070C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	От здоровья педагога в огромной степени зависит здоровье подрастающего поколения, будущее страны».</a:t>
            </a:r>
          </a:p>
          <a:p>
            <a:pPr algn="ctr"/>
            <a:r>
              <a:rPr lang="ru-RU" dirty="0" smtClean="0"/>
              <a:t> </a:t>
            </a:r>
          </a:p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Лариса Максимовна Митина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/>
              <a:t> 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Сохранение и укрепление здоровья педагога, создание благоприятной </a:t>
            </a:r>
            <a:r>
              <a:rPr lang="ru-RU" sz="3600" b="1" dirty="0" err="1" smtClean="0">
                <a:solidFill>
                  <a:schemeClr val="tx2">
                    <a:lumMod val="75000"/>
                  </a:schemeClr>
                </a:solidFill>
              </a:rPr>
              <a:t>психоэмоциональной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обстановки в коллективе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70C0"/>
                </a:solidFill>
              </a:rPr>
              <a:t>является залогом успешного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70C0"/>
                </a:solidFill>
              </a:rPr>
              <a:t>воспитательно-образовательного процесса и успеха деятельности 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0070C0"/>
                </a:solidFill>
              </a:rPr>
              <a:t>детского сада в целом.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Факторы, влияющие на здоровье педагогов: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77500" lnSpcReduction="20000"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большое </a:t>
            </a:r>
            <a:r>
              <a:rPr lang="ru-RU" dirty="0" smtClean="0">
                <a:solidFill>
                  <a:srgbClr val="002060"/>
                </a:solidFill>
              </a:rPr>
              <a:t>нервно-психическое напряжение;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гиподинамия</a:t>
            </a:r>
            <a:r>
              <a:rPr lang="ru-RU" dirty="0" smtClean="0">
                <a:solidFill>
                  <a:srgbClr val="002060"/>
                </a:solidFill>
              </a:rPr>
              <a:t>; 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повышенная </a:t>
            </a:r>
            <a:r>
              <a:rPr lang="ru-RU" dirty="0" smtClean="0">
                <a:solidFill>
                  <a:srgbClr val="002060"/>
                </a:solidFill>
              </a:rPr>
              <a:t>нагрузка на зрительный, слуховой и голосовой аппараты; 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отсутствие </a:t>
            </a:r>
            <a:r>
              <a:rPr lang="ru-RU" dirty="0" smtClean="0">
                <a:solidFill>
                  <a:srgbClr val="002060"/>
                </a:solidFill>
              </a:rPr>
              <a:t>эмоциональной разрядки;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принудительный характер общения;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большое количество контактов во время рабочего дня;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усталость </a:t>
            </a:r>
            <a:r>
              <a:rPr lang="ru-RU" dirty="0" smtClean="0">
                <a:solidFill>
                  <a:srgbClr val="002060"/>
                </a:solidFill>
              </a:rPr>
              <a:t>- это нарушение кровоснабжения, гибель нервных клеток;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отсутствие </a:t>
            </a:r>
            <a:r>
              <a:rPr lang="ru-RU" dirty="0" smtClean="0">
                <a:solidFill>
                  <a:srgbClr val="002060"/>
                </a:solidFill>
              </a:rPr>
              <a:t>средств на отдых и неумение отдыхать (смена одной работы на другую - это не отдых). Отдыхать нужно не с коллегами педагогами. Нужно выбросить информацию о труде. Сменить лица.</a:t>
            </a:r>
          </a:p>
          <a:p>
            <a:pPr lvl="0" algn="l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85</a:t>
            </a:r>
            <a:r>
              <a:rPr lang="ru-RU" dirty="0" smtClean="0">
                <a:solidFill>
                  <a:srgbClr val="002060"/>
                </a:solidFill>
              </a:rPr>
              <a:t>% педагогов идут на прием к врачу тогда, когда на работу идти </a:t>
            </a:r>
            <a:r>
              <a:rPr lang="ru-RU" b="1" dirty="0" smtClean="0">
                <a:solidFill>
                  <a:srgbClr val="002060"/>
                </a:solidFill>
              </a:rPr>
              <a:t>не могут.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Наиболее распространенные заболевания педагогов ДОУ: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/>
          </a:bodyPr>
          <a:lstStyle/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Патология </a:t>
            </a:r>
            <a:r>
              <a:rPr lang="ru-RU" dirty="0" err="1" smtClean="0">
                <a:solidFill>
                  <a:srgbClr val="002060"/>
                </a:solidFill>
              </a:rPr>
              <a:t>голосообразующего</a:t>
            </a:r>
            <a:r>
              <a:rPr lang="ru-RU" dirty="0" smtClean="0">
                <a:solidFill>
                  <a:srgbClr val="002060"/>
                </a:solidFill>
              </a:rPr>
              <a:t> аппарата;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Психосоматические заболевания (гипертоническая болезнь, ишемическая болезнь сердца, язвенная болезнь желудка и двенадцатиперстной кишки, неврозы, психастении и пр.);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Утомление глаз, снижение остроты зрения;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Остеохондроз;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Хроническая венозная недостаточность;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Простудные заболевания, грипп;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Синдром профессионального выгорания.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Распределить по порядку</a:t>
            </a:r>
            <a:r>
              <a:rPr lang="ru-RU" sz="6000" dirty="0" smtClean="0">
                <a:solidFill>
                  <a:srgbClr val="002060"/>
                </a:solidFill>
              </a:rPr>
              <a:t> </a:t>
            </a:r>
            <a:br>
              <a:rPr lang="ru-RU" sz="6000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(по степени значимости)</a:t>
            </a:r>
            <a:r>
              <a:rPr lang="ru-RU" sz="3600" b="1" dirty="0" smtClean="0">
                <a:solidFill>
                  <a:srgbClr val="0070C0"/>
                </a:solidFill>
              </a:rPr>
              <a:t> 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72816"/>
            <a:ext cx="7164288" cy="5085184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Дети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Работа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Муж </a:t>
            </a:r>
            <a:r>
              <a:rPr lang="ru-RU" sz="5400" b="1" i="1" dirty="0" smtClean="0">
                <a:solidFill>
                  <a:srgbClr val="FF0000"/>
                </a:solidFill>
              </a:rPr>
              <a:t>(жена)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Я</a:t>
            </a:r>
          </a:p>
          <a:p>
            <a:pPr algn="l"/>
            <a:r>
              <a:rPr lang="ru-RU" sz="5400" b="1" dirty="0" smtClean="0">
                <a:solidFill>
                  <a:srgbClr val="FF0000"/>
                </a:solidFill>
              </a:rPr>
              <a:t>Друзья, родственники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872</TotalTime>
  <Words>400</Words>
  <Application>Microsoft Office PowerPoint</Application>
  <PresentationFormat>Экран (4:3)</PresentationFormat>
  <Paragraphs>77</Paragraphs>
  <Slides>17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ВИДЫ ЗДОРОВЬЯ:</vt:lpstr>
      <vt:lpstr> ФАКТОРЫ ЗДОРОВЬЯ</vt:lpstr>
      <vt:lpstr>Слайд 5</vt:lpstr>
      <vt:lpstr>Слайд 6</vt:lpstr>
      <vt:lpstr>Факторы, влияющие на здоровье педагогов: </vt:lpstr>
      <vt:lpstr>Наиболее распространенные заболевания педагогов ДОУ: </vt:lpstr>
      <vt:lpstr>Распределить по порядку  (по степени значимости) </vt:lpstr>
      <vt:lpstr>Оптимальное распределение   </vt:lpstr>
      <vt:lpstr>Слайд 11</vt:lpstr>
      <vt:lpstr>Слайд 12</vt:lpstr>
      <vt:lpstr>Приемы укрепления здоровья:</vt:lpstr>
      <vt:lpstr>Контроль чувства тревожности и напряженности</vt:lpstr>
      <vt:lpstr>Слайд 15</vt:lpstr>
      <vt:lpstr>КЛЮЧ: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aleksandr</dc:creator>
  <cp:lastModifiedBy>User</cp:lastModifiedBy>
  <cp:revision>39</cp:revision>
  <dcterms:created xsi:type="dcterms:W3CDTF">2019-11-04T03:46:32Z</dcterms:created>
  <dcterms:modified xsi:type="dcterms:W3CDTF">2020-02-27T12:40:47Z</dcterms:modified>
</cp:coreProperties>
</file>