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77" r:id="rId4"/>
    <p:sldId id="273" r:id="rId5"/>
    <p:sldId id="284" r:id="rId6"/>
    <p:sldId id="285" r:id="rId7"/>
    <p:sldId id="268" r:id="rId8"/>
    <p:sldId id="286" r:id="rId9"/>
    <p:sldId id="287" r:id="rId10"/>
    <p:sldId id="282" r:id="rId11"/>
    <p:sldId id="283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9B7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F0C11-4944-4F06-9946-447F47C7F388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E556F1-7902-4CAD-9715-891B4B78D7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9412965"/>
      </p:ext>
    </p:extLst>
  </p:cSld>
  <p:clrMapOvr>
    <a:masterClrMapping/>
  </p:clrMapOvr>
  <p:transition spd="slow" advClick="0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5826060"/>
      </p:ext>
    </p:extLst>
  </p:cSld>
  <p:clrMapOvr>
    <a:masterClrMapping/>
  </p:clrMapOvr>
  <p:transition spd="slow" advClick="0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036403"/>
      </p:ext>
    </p:extLst>
  </p:cSld>
  <p:clrMapOvr>
    <a:masterClrMapping/>
  </p:clrMapOvr>
  <p:transition spd="slow" advClick="0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2810277"/>
      </p:ext>
    </p:extLst>
  </p:cSld>
  <p:clrMapOvr>
    <a:masterClrMapping/>
  </p:clrMapOvr>
  <p:transition spd="slow" advClick="0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93857630"/>
      </p:ext>
    </p:extLst>
  </p:cSld>
  <p:clrMapOvr>
    <a:masterClrMapping/>
  </p:clrMapOvr>
  <p:transition spd="slow" advClick="0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4083037"/>
      </p:ext>
    </p:extLst>
  </p:cSld>
  <p:clrMapOvr>
    <a:masterClrMapping/>
  </p:clrMapOvr>
  <p:transition spd="slow" advClick="0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4980321"/>
      </p:ext>
    </p:extLst>
  </p:cSld>
  <p:clrMapOvr>
    <a:masterClrMapping/>
  </p:clrMapOvr>
  <p:transition spd="slow" advClick="0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1606805"/>
      </p:ext>
    </p:extLst>
  </p:cSld>
  <p:clrMapOvr>
    <a:masterClrMapping/>
  </p:clrMapOvr>
  <p:transition spd="slow" advClick="0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0816959"/>
      </p:ext>
    </p:extLst>
  </p:cSld>
  <p:clrMapOvr>
    <a:masterClrMapping/>
  </p:clrMapOvr>
  <p:transition spd="slow" advClick="0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61233068"/>
      </p:ext>
    </p:extLst>
  </p:cSld>
  <p:clrMapOvr>
    <a:masterClrMapping/>
  </p:clrMapOvr>
  <p:transition spd="slow" advClick="0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2543868"/>
      </p:ext>
    </p:extLst>
  </p:cSld>
  <p:clrMapOvr>
    <a:masterClrMapping/>
  </p:clrMapOvr>
  <p:transition spd="slow" advClick="0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340">
              <a:schemeClr val="accent6">
                <a:lumMod val="20000"/>
                <a:lumOff val="80000"/>
              </a:schemeClr>
            </a:gs>
            <a:gs pos="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7650">
              <a:schemeClr val="accent1">
                <a:lumMod val="40000"/>
                <a:lumOff val="60000"/>
              </a:schemeClr>
            </a:gs>
            <a:gs pos="85000">
              <a:schemeClr val="accent4">
                <a:lumMod val="40000"/>
                <a:lumOff val="60000"/>
              </a:schemeClr>
            </a:gs>
            <a:gs pos="98000">
              <a:schemeClr val="accent4">
                <a:lumMod val="5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59DED-80D3-4EDC-8751-973AA0E63EC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03F8B-3F29-429F-BEC3-AAF05D2DE9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2479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755576" y="1412776"/>
            <a:ext cx="7882136" cy="1470025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spc="50" dirty="0" smtClean="0">
                <a:ln w="38100"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Чтение</a:t>
            </a:r>
            <a:r>
              <a:rPr lang="ru-RU" sz="5400" b="1" spc="50" dirty="0" smtClean="0">
                <a:ln w="3810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</a:t>
            </a:r>
            <a:r>
              <a:rPr lang="ru-RU" sz="6000" b="1" spc="50" dirty="0" smtClean="0">
                <a:ln w="3810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6000" b="1" spc="50" dirty="0" smtClean="0">
                <a:ln w="38100">
                  <a:solidFill>
                    <a:srgbClr val="C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6000" b="1" spc="50" dirty="0" smtClean="0">
                <a:ln w="38100">
                  <a:solidFill>
                    <a:schemeClr val="accent4">
                      <a:lumMod val="50000"/>
                    </a:schemeClr>
                  </a:solidFill>
                </a:ln>
                <a:solidFill>
                  <a:schemeClr val="bg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Работа с текстом</a:t>
            </a:r>
          </a:p>
          <a:p>
            <a:r>
              <a:rPr lang="ru-RU" b="1" spc="50" dirty="0" smtClean="0">
                <a:ln w="3810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« </a:t>
            </a:r>
            <a:r>
              <a:rPr lang="ru-RU" b="1" spc="50" dirty="0" smtClean="0">
                <a:ln w="3810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На катке </a:t>
            </a:r>
            <a:r>
              <a:rPr lang="ru-RU" b="1" spc="50" dirty="0" smtClean="0">
                <a:ln w="3810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»</a:t>
            </a:r>
            <a:endParaRPr lang="ru-RU" b="1" spc="50" dirty="0">
              <a:ln w="3810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                       Вариант </a:t>
            </a:r>
            <a:r>
              <a:rPr lang="ru-RU" b="1" dirty="0" smtClean="0">
                <a:solidFill>
                  <a:schemeClr val="bg1">
                    <a:lumMod val="50000"/>
                  </a:schemeClr>
                </a:solidFill>
              </a:rPr>
              <a:t>23</a:t>
            </a:r>
            <a:endParaRPr lang="ru-RU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4" descr="http://www.marsmarket.ru/static/pictures/0b/0b/0b0b5b6f1ee4dc813b7a4405d5e47ba5.jpg">
            <a:hlinkClick r:id="" action="ppaction://hlinkshowjump?jump=lastslide"/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3568" y="620688"/>
            <a:ext cx="1296144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692593" y="622057"/>
            <a:ext cx="1758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3 класс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УМК любой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0270" y="4509120"/>
            <a:ext cx="392953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</a:rPr>
              <a:t>Составитель: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И.Ф. Филиппова,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МБОУ «ООШ №8»,</a:t>
            </a:r>
          </a:p>
          <a:p>
            <a:pPr algn="ctr"/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г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. Советска, 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Калининградской области,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2020г.</a:t>
            </a:r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046416" y="5733256"/>
            <a:ext cx="540000" cy="540000"/>
          </a:xfrm>
          <a:prstGeom prst="actionButtonForwardNex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0096588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556792"/>
            <a:ext cx="6105582" cy="14157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3200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620688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Вставь </a:t>
            </a:r>
            <a:r>
              <a:rPr lang="ru-RU" sz="2800" b="1" dirty="0" smtClean="0">
                <a:solidFill>
                  <a:srgbClr val="002060"/>
                </a:solidFill>
              </a:rPr>
              <a:t>пропущенные </a:t>
            </a:r>
            <a:r>
              <a:rPr lang="ru-RU" sz="2800" b="1" dirty="0" smtClean="0">
                <a:solidFill>
                  <a:srgbClr val="002060"/>
                </a:solidFill>
              </a:rPr>
              <a:t>буквы. 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Восстанови </a:t>
            </a:r>
            <a:r>
              <a:rPr lang="ru-RU" sz="2800" b="1" dirty="0" smtClean="0">
                <a:solidFill>
                  <a:srgbClr val="C00000"/>
                </a:solidFill>
              </a:rPr>
              <a:t>пословицы.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Стрелка влево 12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Управляющая кнопка: в конец 13">
            <a:hlinkClick r:id="" action="ppaction://hlinkshowjump?jump=endshow" highlightClick="1"/>
          </p:cNvPr>
          <p:cNvSpPr/>
          <p:nvPr/>
        </p:nvSpPr>
        <p:spPr>
          <a:xfrm>
            <a:off x="8028384" y="548680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2852936"/>
            <a:ext cx="7776937" cy="135421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Д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002060"/>
                </a:solidFill>
              </a:rPr>
              <a:t>рево </a:t>
            </a:r>
            <a:r>
              <a:rPr lang="ru-RU" sz="2800" b="1" dirty="0" smtClean="0">
                <a:solidFill>
                  <a:srgbClr val="002060"/>
                </a:solidFill>
              </a:rPr>
              <a:t>ценят по пл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002060"/>
                </a:solidFill>
              </a:rPr>
              <a:t>дам, а человека по </a:t>
            </a:r>
            <a:r>
              <a:rPr lang="ru-RU" sz="2800" b="1" dirty="0" smtClean="0">
                <a:solidFill>
                  <a:srgbClr val="002060"/>
                </a:solidFill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002060"/>
                </a:solidFill>
              </a:rPr>
              <a:t>лам</a:t>
            </a:r>
            <a:r>
              <a:rPr lang="ru-RU" sz="2800" b="1" spc="50" dirty="0" smtClean="0">
                <a:ln w="11430">
                  <a:noFill/>
                </a:ln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endParaRPr lang="ru-RU" sz="2800" b="1" spc="50" dirty="0" smtClean="0">
              <a:ln w="11430">
                <a:noFill/>
              </a:ln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539552" y="3861048"/>
            <a:ext cx="6448497" cy="1785104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Мудрым </a:t>
            </a:r>
            <a:r>
              <a:rPr lang="ru-RU" sz="2800" b="1" dirty="0" smtClean="0">
                <a:solidFill>
                  <a:srgbClr val="002060"/>
                </a:solidFill>
              </a:rPr>
              <a:t>никто не 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002060"/>
                </a:solidFill>
              </a:rPr>
              <a:t>дился, а научился.</a:t>
            </a:r>
          </a:p>
          <a:p>
            <a:pPr algn="ctr"/>
            <a:endParaRPr lang="ru-RU" sz="2800" b="1" spc="50" dirty="0" smtClean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5400" b="1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11560" y="2852936"/>
            <a:ext cx="7848872" cy="75783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1560" y="3933056"/>
            <a:ext cx="7848872" cy="75783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67544" y="1916832"/>
            <a:ext cx="9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Лучше </a:t>
            </a:r>
            <a:r>
              <a:rPr lang="ru-RU" sz="2800" b="1" dirty="0" smtClean="0"/>
              <a:t>хор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шо поступать, чем </a:t>
            </a:r>
            <a:r>
              <a:rPr lang="ru-RU" sz="2800" b="1" dirty="0" smtClean="0"/>
              <a:t>хор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/>
              <a:t>шо </a:t>
            </a:r>
            <a:r>
              <a:rPr lang="ru-RU" sz="2800" b="1" dirty="0" smtClean="0">
                <a:solidFill>
                  <a:srgbClr val="002060"/>
                </a:solidFill>
              </a:rPr>
              <a:t>говорить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11560" y="1772816"/>
            <a:ext cx="7848872" cy="75783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7045602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548680"/>
            <a:ext cx="7488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Спиши </a:t>
            </a:r>
            <a:r>
              <a:rPr lang="ru-RU" sz="2800" b="1" dirty="0" smtClean="0">
                <a:solidFill>
                  <a:srgbClr val="002060"/>
                </a:solidFill>
              </a:rPr>
              <a:t>текст, заменяя имена прилагательные антонимами. В каждом предложении </a:t>
            </a:r>
            <a:r>
              <a:rPr lang="ru-RU" sz="2800" b="1" dirty="0" smtClean="0">
                <a:solidFill>
                  <a:srgbClr val="C00000"/>
                </a:solidFill>
              </a:rPr>
              <a:t>подчеркни грамматическую основу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Стрелка влево 12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Управляющая кнопка: в конец 13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39552" y="1916832"/>
            <a:ext cx="2888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 </a:t>
            </a:r>
          </a:p>
          <a:p>
            <a:endParaRPr lang="ru-RU" dirty="0"/>
          </a:p>
        </p:txBody>
      </p:sp>
      <p:cxnSp>
        <p:nvCxnSpPr>
          <p:cNvPr id="41" name="Прямая соединительная линия 40"/>
          <p:cNvCxnSpPr/>
          <p:nvPr/>
        </p:nvCxnSpPr>
        <p:spPr>
          <a:xfrm>
            <a:off x="1547664" y="2780928"/>
            <a:ext cx="108012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683568" y="2636912"/>
            <a:ext cx="792088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1475656" y="3284984"/>
            <a:ext cx="15841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5220072" y="3645024"/>
            <a:ext cx="72008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1475656" y="3140968"/>
            <a:ext cx="158417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1547664" y="2636912"/>
            <a:ext cx="108012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131840" y="2132856"/>
            <a:ext cx="1625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светлому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11560" y="2132856"/>
            <a:ext cx="266447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Лось бродил по </a:t>
            </a:r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</a:t>
            </a:r>
            <a:endParaRPr lang="ru-RU" sz="2800" b="1" dirty="0" smtClean="0">
              <a:solidFill>
                <a:srgbClr val="000000"/>
              </a:solidFill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131840" y="2132856"/>
            <a:ext cx="16502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тёмному </a:t>
            </a:r>
            <a:endParaRPr lang="ru-RU" sz="28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644008" y="2132856"/>
            <a:ext cx="9607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лесу.</a:t>
            </a:r>
            <a:endParaRPr lang="ru-RU" sz="28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5508104" y="2132856"/>
            <a:ext cx="6752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Его</a:t>
            </a:r>
            <a:endParaRPr lang="ru-RU" sz="2800" b="1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6156176" y="2132856"/>
            <a:ext cx="19223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маленькие</a:t>
            </a:r>
            <a:endParaRPr lang="ru-RU" sz="28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611560" y="2636912"/>
            <a:ext cx="310880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рога цеплялись за </a:t>
            </a:r>
            <a:endParaRPr lang="ru-RU" sz="2800" b="1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3491880" y="2636912"/>
            <a:ext cx="120507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густые</a:t>
            </a:r>
            <a:endParaRPr lang="ru-RU" sz="2800" b="1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4716016" y="2636912"/>
            <a:ext cx="27953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ветви деревьев. </a:t>
            </a:r>
            <a:endParaRPr lang="ru-RU" sz="2800" b="1" dirty="0"/>
          </a:p>
        </p:txBody>
      </p:sp>
      <p:sp>
        <p:nvSpPr>
          <p:cNvPr id="48" name="Прямоугольник 47"/>
          <p:cNvSpPr/>
          <p:nvPr/>
        </p:nvSpPr>
        <p:spPr>
          <a:xfrm>
            <a:off x="6228184" y="2132856"/>
            <a:ext cx="15843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большие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491880" y="2636912"/>
            <a:ext cx="14026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a typeface="Times New Roman" pitchFamily="18" charset="0"/>
                <a:cs typeface="Arial" pitchFamily="34" charset="0"/>
              </a:rPr>
              <a:t>редкие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683568" y="3140968"/>
            <a:ext cx="72008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6084168" y="3717032"/>
            <a:ext cx="144016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6084168" y="3645024"/>
            <a:ext cx="1440160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рямоугольник 63"/>
          <p:cNvSpPr/>
          <p:nvPr/>
        </p:nvSpPr>
        <p:spPr>
          <a:xfrm>
            <a:off x="611560" y="3140968"/>
            <a:ext cx="19709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Наконец-то</a:t>
            </a:r>
            <a:endParaRPr lang="ru-RU" sz="2800" b="1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5776" y="3140968"/>
            <a:ext cx="2659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взволнованный</a:t>
            </a:r>
            <a:endParaRPr lang="ru-RU" sz="2800" b="1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5148064" y="3140968"/>
            <a:ext cx="68042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лось выбрался </a:t>
            </a:r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на</a:t>
            </a:r>
            <a:endParaRPr lang="ru-RU" sz="2800" b="1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611560" y="3573016"/>
            <a:ext cx="16436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большую</a:t>
            </a:r>
            <a:endParaRPr lang="ru-RU" sz="2800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2267744" y="3573016"/>
            <a:ext cx="24745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 поляну </a:t>
            </a:r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около </a:t>
            </a:r>
            <a:endParaRPr lang="ru-RU" sz="2800" b="1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4572000" y="3573016"/>
            <a:ext cx="16083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широкой</a:t>
            </a:r>
            <a:endParaRPr lang="ru-RU" sz="2800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6156176" y="3573016"/>
            <a:ext cx="13898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дороги.</a:t>
            </a:r>
            <a:endParaRPr lang="ru-RU" sz="2800" b="1" dirty="0" smtClean="0"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2771800" y="3140968"/>
            <a:ext cx="19354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спокойный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467544" y="3573016"/>
            <a:ext cx="20633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маленькую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4716016" y="3573016"/>
            <a:ext cx="11547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узкой 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9228489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4" grpId="0"/>
      <p:bldP spid="48" grpId="0"/>
      <p:bldP spid="49" grpId="0"/>
      <p:bldP spid="66" grpId="0"/>
      <p:bldP spid="68" grpId="0"/>
      <p:bldP spid="70" grpId="0"/>
      <p:bldP spid="72" grpId="0"/>
      <p:bldP spid="73" grpId="0"/>
      <p:bldP spid="7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1196752"/>
            <a:ext cx="814724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Пособие «Чтение. Работа с текстом. 3 класс» </a:t>
            </a:r>
            <a:r>
              <a:rPr lang="ru-RU" sz="2400" b="1" dirty="0" err="1" smtClean="0"/>
              <a:t>О.Н.Крыловой</a:t>
            </a:r>
            <a:r>
              <a:rPr lang="ru-RU" sz="2400" b="1" dirty="0" smtClean="0"/>
              <a:t> полностью соответствует федеральному государственному образовательному стандарту для начальной школы.</a:t>
            </a:r>
          </a:p>
          <a:p>
            <a:pPr marL="0" indent="0">
              <a:buNone/>
            </a:pPr>
            <a:r>
              <a:rPr lang="ru-RU" sz="2400" b="1" dirty="0" smtClean="0"/>
              <a:t>Работа с текстом – это интересный и полезный вид работы. Способствует обучению учащихся извлекать из текста требуемую информацию и обрабатывать её. В ходе работы развивается речевое внимание к языковой стороне текста, внимание к деталям.</a:t>
            </a:r>
          </a:p>
          <a:p>
            <a:pPr marL="0" indent="0">
              <a:buNone/>
            </a:pPr>
            <a:r>
              <a:rPr lang="ru-RU" sz="2400" b="1" dirty="0" smtClean="0"/>
              <a:t>К тексту прилагаются вопросы, с учётом его лингвистического, стилистического и художественного своеобразия.</a:t>
            </a:r>
          </a:p>
          <a:p>
            <a:pPr marL="0" indent="0">
              <a:buNone/>
            </a:pPr>
            <a:r>
              <a:rPr lang="ru-RU" sz="2400" b="1" dirty="0" smtClean="0"/>
              <a:t>Данный материал можно использовать с любым учебником.</a:t>
            </a:r>
            <a:endParaRPr lang="ru-RU" sz="2400" b="1" dirty="0"/>
          </a:p>
        </p:txBody>
      </p:sp>
      <p:sp>
        <p:nvSpPr>
          <p:cNvPr id="5" name="Управляющая кнопка: в конец 4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в начало 6">
            <a:hlinkClick r:id="" action="ppaction://hlinkshowjump?jump=firstslide" highlightClick="1"/>
          </p:cNvPr>
          <p:cNvSpPr/>
          <p:nvPr/>
        </p:nvSpPr>
        <p:spPr>
          <a:xfrm>
            <a:off x="539552" y="584744"/>
            <a:ext cx="540000" cy="540000"/>
          </a:xfrm>
          <a:prstGeom prst="actionButtonBeginning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8043619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82335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b="1" dirty="0" smtClean="0"/>
              <a:t> </a:t>
            </a:r>
            <a:r>
              <a:rPr lang="ru-RU" sz="2400" b="1" dirty="0" smtClean="0"/>
              <a:t> </a:t>
            </a:r>
            <a:r>
              <a:rPr lang="ru-RU" sz="2400" b="1" dirty="0" smtClean="0"/>
              <a:t> </a:t>
            </a:r>
            <a:r>
              <a:rPr lang="ru-RU" sz="2400" b="1" dirty="0" smtClean="0"/>
              <a:t>День был солнечный. Лёд блестел.</a:t>
            </a:r>
            <a:br>
              <a:rPr lang="ru-RU" sz="2400" b="1" dirty="0" smtClean="0"/>
            </a:br>
            <a:r>
              <a:rPr lang="ru-RU" sz="2400" b="1" dirty="0" smtClean="0"/>
              <a:t>     Народу на катке было мало. Маленькая девочка, смешно размахивая руками, ездила от скамейки к скамейке. Два школьника подвязали коньки и смотрели на Витю. Витя выделывал разные фокусы – то ехал на одной ноге, то кружился волчком.</a:t>
            </a:r>
            <a:br>
              <a:rPr lang="ru-RU" sz="2400" b="1" dirty="0" smtClean="0"/>
            </a:br>
            <a:r>
              <a:rPr lang="ru-RU" sz="2400" b="1" dirty="0" smtClean="0"/>
              <a:t>— Молодец! — крикнул ему один из мальчиков.</a:t>
            </a:r>
            <a:br>
              <a:rPr lang="ru-RU" sz="2400" b="1" dirty="0" smtClean="0"/>
            </a:br>
            <a:r>
              <a:rPr lang="ru-RU" sz="2400" b="1" dirty="0" smtClean="0"/>
              <a:t>Витя стрелой пронёсся по кругу, лихо завернул и наскочил на девочку. Девочка упала. Витя испугался.</a:t>
            </a:r>
            <a:br>
              <a:rPr lang="ru-RU" sz="2400" b="1" dirty="0" smtClean="0"/>
            </a:br>
            <a:r>
              <a:rPr lang="ru-RU" sz="2400" b="1" dirty="0" smtClean="0"/>
              <a:t>— Я нечаянно… — сказал он, отряхивая с её шубки снег. — Ушиблась?</a:t>
            </a:r>
            <a:br>
              <a:rPr lang="ru-RU" sz="2400" b="1" dirty="0" smtClean="0"/>
            </a:br>
            <a:r>
              <a:rPr lang="ru-RU" sz="2400" b="1" dirty="0" smtClean="0"/>
              <a:t>Девочка улыбнулась:</a:t>
            </a:r>
            <a:br>
              <a:rPr lang="ru-RU" sz="2400" b="1" dirty="0" smtClean="0"/>
            </a:br>
            <a:r>
              <a:rPr lang="ru-RU" sz="2400" b="1" dirty="0" smtClean="0"/>
              <a:t>— Только коленку…</a:t>
            </a:r>
            <a:br>
              <a:rPr lang="ru-RU" sz="2400" b="1" dirty="0" smtClean="0"/>
            </a:br>
            <a:r>
              <a:rPr lang="ru-RU" sz="2400" b="1" dirty="0" smtClean="0"/>
              <a:t>Сзади раздался смех.</a:t>
            </a:r>
            <a:br>
              <a:rPr lang="ru-RU" sz="2400" b="1" dirty="0" smtClean="0"/>
            </a:br>
            <a:r>
              <a:rPr lang="ru-RU" sz="2400" b="1" dirty="0" smtClean="0"/>
              <a:t>«Надо мной смеются!» — подумал Витя и с досадой отвернулся от девочки.</a:t>
            </a:r>
            <a:br>
              <a:rPr lang="ru-RU" sz="2400" b="1" dirty="0" smtClean="0"/>
            </a:br>
            <a:r>
              <a:rPr lang="ru-RU" sz="2400" b="1" dirty="0" smtClean="0"/>
              <a:t>— Эка невидаль — коленка! Вот плакса! — крикнул он, проезжая мимо школьников.</a:t>
            </a:r>
            <a:br>
              <a:rPr lang="ru-RU" sz="2400" b="1" dirty="0" smtClean="0"/>
            </a:br>
            <a:r>
              <a:rPr lang="ru-RU" sz="2400" b="1" dirty="0" smtClean="0"/>
              <a:t>— Иди к нам! — позвали они.</a:t>
            </a:r>
            <a:br>
              <a:rPr lang="ru-RU" sz="2400" b="1" dirty="0" smtClean="0"/>
            </a:br>
            <a:r>
              <a:rPr lang="ru-RU" sz="2400" b="1" dirty="0" smtClean="0"/>
              <a:t>    Витя подошёл к ним. Взявшись за руки, все трое весело заскользили по льду. А девочка сидела на скамейке, тёрла ушибленную коленку и плакала. </a:t>
            </a:r>
            <a:endParaRPr lang="ru-RU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90441" y="476672"/>
            <a:ext cx="2420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Прочитай текст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424488" y="6057352"/>
            <a:ext cx="540000" cy="540000"/>
          </a:xfrm>
          <a:prstGeom prst="actionButtonForwardNex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486891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5817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ysClr val="windowText" lastClr="000000"/>
                </a:solidFill>
              </a:rPr>
              <a:t>      </a:t>
            </a:r>
            <a:r>
              <a:rPr lang="ru-RU" sz="3200" b="1" dirty="0" smtClean="0">
                <a:solidFill>
                  <a:srgbClr val="FF0000"/>
                </a:solidFill>
              </a:rPr>
              <a:t>Какова</a:t>
            </a:r>
            <a:r>
              <a:rPr lang="ru-RU" sz="3200" b="1" dirty="0" smtClean="0">
                <a:solidFill>
                  <a:srgbClr val="002060"/>
                </a:solidFill>
              </a:rPr>
              <a:t> главная тема </a:t>
            </a:r>
            <a:r>
              <a:rPr lang="ru-RU" sz="3200" b="1" dirty="0" smtClean="0">
                <a:solidFill>
                  <a:srgbClr val="002060"/>
                </a:solidFill>
              </a:rPr>
              <a:t>текста?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в конец 6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415" y="2564904"/>
            <a:ext cx="8019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2555776" y="5445224"/>
            <a:ext cx="23378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О </a:t>
            </a:r>
            <a:r>
              <a:rPr lang="ru-RU" sz="4400" b="1" dirty="0" smtClean="0">
                <a:solidFill>
                  <a:srgbClr val="FF0000"/>
                </a:solidFill>
              </a:rPr>
              <a:t> детях.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 descr="ф23.jpg"/>
          <p:cNvPicPr/>
          <p:nvPr/>
        </p:nvPicPr>
        <p:blipFill>
          <a:blip r:embed="rId4" cstate="print"/>
          <a:srcRect l="3057" t="22926" r="46870" b="20843"/>
          <a:stretch>
            <a:fillRect/>
          </a:stretch>
        </p:blipFill>
        <p:spPr>
          <a:xfrm>
            <a:off x="1619672" y="1268760"/>
            <a:ext cx="4824536" cy="38884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12047753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48680"/>
            <a:ext cx="1737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ysClr val="windowText" lastClr="000000"/>
                </a:solidFill>
              </a:rPr>
              <a:t>                 </a:t>
            </a:r>
            <a:r>
              <a:rPr lang="ru-RU" sz="2800" b="1" dirty="0" smtClean="0">
                <a:solidFill>
                  <a:srgbClr val="002060"/>
                </a:solidFill>
              </a:rPr>
              <a:t>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5157192"/>
            <a:ext cx="646875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влияет мнение посторонних людей </a:t>
            </a:r>
            <a:endParaRPr lang="ru-RU" sz="2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на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поведение 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</a:t>
            </a: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трелка вправо 3">
            <a:hlinkClick r:id="" action="ppaction://hlinkshowjump?jump=nextslide"/>
          </p:cNvPr>
          <p:cNvSpPr/>
          <p:nvPr/>
        </p:nvSpPr>
        <p:spPr>
          <a:xfrm>
            <a:off x="7380312" y="1484784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308304" y="213285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в конец 6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86415" y="2564904"/>
            <a:ext cx="80198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11560" y="620688"/>
            <a:ext cx="53813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Определи</a:t>
            </a:r>
            <a:r>
              <a:rPr lang="ru-RU" sz="2800" b="1" dirty="0" smtClean="0">
                <a:solidFill>
                  <a:srgbClr val="FF0000"/>
                </a:solidFill>
              </a:rPr>
              <a:t> главную мысль </a:t>
            </a:r>
            <a:r>
              <a:rPr lang="ru-RU" sz="2800" b="1" dirty="0" smtClean="0">
                <a:solidFill>
                  <a:srgbClr val="002060"/>
                </a:solidFill>
              </a:rPr>
              <a:t>текста.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11" name="Рисунок 10" descr="ф23.jpg"/>
          <p:cNvPicPr/>
          <p:nvPr/>
        </p:nvPicPr>
        <p:blipFill>
          <a:blip r:embed="rId4" cstate="print"/>
          <a:srcRect l="3057" t="22926" r="46870" b="20843"/>
          <a:stretch>
            <a:fillRect/>
          </a:stretch>
        </p:blipFill>
        <p:spPr>
          <a:xfrm>
            <a:off x="1619672" y="1268760"/>
            <a:ext cx="4824536" cy="38884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120477537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548680"/>
            <a:ext cx="45411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Определи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</a:rPr>
              <a:t>стиль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текста.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Стрелка влево 12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Управляющая кнопка: в конец 13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411760" y="1484784"/>
            <a:ext cx="3429024" cy="107157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научный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411760" y="2852936"/>
            <a:ext cx="3429024" cy="107157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художественный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11760" y="4365104"/>
            <a:ext cx="3429024" cy="107157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публицистический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5125872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548680"/>
            <a:ext cx="804207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Определи </a:t>
            </a:r>
            <a:r>
              <a:rPr lang="ru-RU" sz="2800" b="1" dirty="0" smtClean="0">
                <a:solidFill>
                  <a:srgbClr val="C00000"/>
                </a:solidFill>
              </a:rPr>
              <a:t>один из предложенных заголовков</a:t>
            </a:r>
            <a:r>
              <a:rPr lang="ru-RU" sz="2800" b="1" dirty="0" smtClean="0">
                <a:solidFill>
                  <a:srgbClr val="002060"/>
                </a:solidFill>
              </a:rPr>
              <a:t>,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наиболее полно </a:t>
            </a:r>
            <a:r>
              <a:rPr lang="ru-RU" sz="2800" b="1" dirty="0" smtClean="0">
                <a:solidFill>
                  <a:srgbClr val="002060"/>
                </a:solidFill>
              </a:rPr>
              <a:t>отражающий содержание текста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Стрелка влево 12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Управляющая кнопка: в конец 13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2483768" y="1988840"/>
            <a:ext cx="3429024" cy="107157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"Это было зимой</a:t>
            </a:r>
            <a:r>
              <a:rPr lang="ru-RU" sz="2800" b="1" dirty="0" smtClean="0">
                <a:solidFill>
                  <a:srgbClr val="002060"/>
                </a:solidFill>
              </a:rPr>
              <a:t>"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2483768" y="3429000"/>
            <a:ext cx="3429024" cy="107157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"На катке</a:t>
            </a:r>
            <a:r>
              <a:rPr lang="ru-RU" sz="2800" b="1" dirty="0" smtClean="0">
                <a:solidFill>
                  <a:srgbClr val="002060"/>
                </a:solidFill>
              </a:rPr>
              <a:t>"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483768" y="4941168"/>
            <a:ext cx="3429024" cy="1071570"/>
          </a:xfrm>
          <a:prstGeom prst="roundRect">
            <a:avLst/>
          </a:prstGeom>
          <a:ln>
            <a:solidFill>
              <a:srgbClr val="0020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"Друзья дороже всего"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5125872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548680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Подпиши каждую иллюстрацию </a:t>
            </a:r>
            <a:endParaRPr lang="ru-RU" sz="2800" b="1" dirty="0" smtClean="0">
              <a:solidFill>
                <a:srgbClr val="C0000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  предложениями </a:t>
            </a:r>
            <a:r>
              <a:rPr lang="ru-RU" sz="2800" b="1" dirty="0" smtClean="0">
                <a:solidFill>
                  <a:srgbClr val="002060"/>
                </a:solidFill>
              </a:rPr>
              <a:t>из </a:t>
            </a:r>
            <a:r>
              <a:rPr lang="ru-RU" sz="2800" b="1" dirty="0" smtClean="0">
                <a:solidFill>
                  <a:srgbClr val="002060"/>
                </a:solidFill>
              </a:rPr>
              <a:t>текста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236296" y="5110489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Стрелка влево 12">
            <a:hlinkClick r:id="rId3" action="ppaction://hlinksldjump"/>
          </p:cNvPr>
          <p:cNvSpPr/>
          <p:nvPr/>
        </p:nvSpPr>
        <p:spPr>
          <a:xfrm>
            <a:off x="7236296" y="5728606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Управляющая кнопка: в конец 13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http://volzsky-klass.ru/wp-content/uploads/2017/12/Na-katke1.png"/>
          <p:cNvPicPr/>
          <p:nvPr/>
        </p:nvPicPr>
        <p:blipFill>
          <a:blip r:embed="rId4" cstate="print"/>
          <a:srcRect b="35448"/>
          <a:stretch>
            <a:fillRect/>
          </a:stretch>
        </p:blipFill>
        <p:spPr bwMode="auto">
          <a:xfrm>
            <a:off x="683568" y="1628800"/>
            <a:ext cx="698477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volzsky-klass.ru/wp-content/uploads/2017/12/Na-katke1.png"/>
          <p:cNvPicPr/>
          <p:nvPr/>
        </p:nvPicPr>
        <p:blipFill>
          <a:blip r:embed="rId4" cstate="print"/>
          <a:srcRect t="60800" r="50000"/>
          <a:stretch>
            <a:fillRect/>
          </a:stretch>
        </p:blipFill>
        <p:spPr bwMode="auto">
          <a:xfrm>
            <a:off x="755576" y="4293096"/>
            <a:ext cx="3096344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Скругленный прямоугольник 15"/>
          <p:cNvSpPr/>
          <p:nvPr/>
        </p:nvSpPr>
        <p:spPr>
          <a:xfrm>
            <a:off x="683568" y="4221088"/>
            <a:ext cx="3312368" cy="1800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" name="Рисунок 17" descr="http://volzsky-klass.ru/wp-content/uploads/2017/12/Na-katke1.png"/>
          <p:cNvPicPr/>
          <p:nvPr/>
        </p:nvPicPr>
        <p:blipFill>
          <a:blip r:embed="rId4" cstate="print"/>
          <a:srcRect l="48877" t="61199" b="6401"/>
          <a:stretch>
            <a:fillRect/>
          </a:stretch>
        </p:blipFill>
        <p:spPr bwMode="auto">
          <a:xfrm>
            <a:off x="4211960" y="4293096"/>
            <a:ext cx="2952328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4139952" y="4221088"/>
            <a:ext cx="3024336" cy="1800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3435264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7544" y="548680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002060"/>
                </a:solidFill>
              </a:rPr>
              <a:t>Почему Витя отказался помогать девочке</a:t>
            </a:r>
            <a:r>
              <a:rPr lang="ru-RU" sz="2800" b="1" dirty="0" smtClean="0">
                <a:solidFill>
                  <a:srgbClr val="002060"/>
                </a:solidFill>
              </a:rPr>
              <a:t>?</a:t>
            </a:r>
            <a:endParaRPr 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236296" y="1484784"/>
            <a:ext cx="1188000" cy="46800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далее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3" name="Стрелка влево 12">
            <a:hlinkClick r:id="rId3" action="ppaction://hlinksldjump"/>
          </p:cNvPr>
          <p:cNvSpPr/>
          <p:nvPr/>
        </p:nvSpPr>
        <p:spPr>
          <a:xfrm>
            <a:off x="7164288" y="1988840"/>
            <a:ext cx="1188000" cy="468000"/>
          </a:xfrm>
          <a:prstGeom prst="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тексту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4" name="Управляющая кнопка: в конец 13">
            <a:hlinkClick r:id="" action="ppaction://hlinkshowjump?jump=endshow" highlightClick="1"/>
          </p:cNvPr>
          <p:cNvSpPr/>
          <p:nvPr/>
        </p:nvSpPr>
        <p:spPr>
          <a:xfrm>
            <a:off x="8046416" y="584744"/>
            <a:ext cx="540000" cy="540000"/>
          </a:xfrm>
          <a:prstGeom prst="actionButtonEnd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 descr="ф23.jpg"/>
          <p:cNvPicPr/>
          <p:nvPr/>
        </p:nvPicPr>
        <p:blipFill>
          <a:blip r:embed="rId4" cstate="print"/>
          <a:srcRect l="3057" t="28133" r="63312" b="20843"/>
          <a:stretch>
            <a:fillRect/>
          </a:stretch>
        </p:blipFill>
        <p:spPr>
          <a:xfrm>
            <a:off x="2843808" y="1268760"/>
            <a:ext cx="2448272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683568" y="4149080"/>
            <a:ext cx="75056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Для него важнее мнение посторонних людей.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Смех знакомых мальчишек заставил Витю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изменить своё поведение. 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11560" y="4149080"/>
            <a:ext cx="7920880" cy="18002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3435264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32E7~1\AppData\Local\Temp\Rar$DRa0.098\ramki\рамка3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034644"/>
            <a:ext cx="8229600" cy="58233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b="1" dirty="0" smtClean="0"/>
              <a:t> </a:t>
            </a:r>
            <a:r>
              <a:rPr lang="ru-RU" sz="2400" b="1" dirty="0" smtClean="0"/>
              <a:t> </a:t>
            </a:r>
            <a:r>
              <a:rPr lang="ru-RU" sz="2400" b="1" dirty="0" smtClean="0"/>
              <a:t> </a:t>
            </a:r>
            <a:r>
              <a:rPr lang="ru-RU" sz="2100" b="1" dirty="0" smtClean="0"/>
              <a:t>День был солнечный. Лёд </a:t>
            </a:r>
            <a:r>
              <a:rPr lang="ru-RU" sz="2100" b="1" dirty="0" smtClean="0"/>
              <a:t>блестел. Народу </a:t>
            </a:r>
            <a:r>
              <a:rPr lang="ru-RU" sz="2100" b="1" dirty="0" smtClean="0"/>
              <a:t>на катке было мало. Маленькая девочка, смешно размахивая руками, ездила от скамейки к скамейке. Два школьника подвязали коньки и смотрели на Витю. Витя выделывал разные фокусы – то ехал на одной ноге, то кружился волчком.</a:t>
            </a:r>
            <a:br>
              <a:rPr lang="ru-RU" sz="2100" b="1" dirty="0" smtClean="0"/>
            </a:br>
            <a:r>
              <a:rPr lang="ru-RU" sz="2100" b="1" dirty="0" smtClean="0"/>
              <a:t>— Молодец! — крикнул ему один из мальчиков.</a:t>
            </a:r>
            <a:br>
              <a:rPr lang="ru-RU" sz="2100" b="1" dirty="0" smtClean="0"/>
            </a:br>
            <a:r>
              <a:rPr lang="ru-RU" sz="2100" b="1" dirty="0" smtClean="0"/>
              <a:t>Витя стрелой пронёсся по кругу, лихо завернул и наскочил на девочку. Девочка упала. Витя испугался.</a:t>
            </a:r>
            <a:br>
              <a:rPr lang="ru-RU" sz="2100" b="1" dirty="0" smtClean="0"/>
            </a:br>
            <a:r>
              <a:rPr lang="ru-RU" sz="2100" b="1" dirty="0" smtClean="0"/>
              <a:t>— Я нечаянно… — сказал он, отряхивая с её шубки снег. — Ушиблась?</a:t>
            </a:r>
            <a:br>
              <a:rPr lang="ru-RU" sz="2100" b="1" dirty="0" smtClean="0"/>
            </a:br>
            <a:r>
              <a:rPr lang="ru-RU" sz="2100" b="1" dirty="0" smtClean="0"/>
              <a:t>Девочка улыбнулась:</a:t>
            </a:r>
            <a:br>
              <a:rPr lang="ru-RU" sz="2100" b="1" dirty="0" smtClean="0"/>
            </a:br>
            <a:r>
              <a:rPr lang="ru-RU" sz="2100" b="1" dirty="0" smtClean="0"/>
              <a:t>— Только коленку…</a:t>
            </a:r>
            <a:br>
              <a:rPr lang="ru-RU" sz="2100" b="1" dirty="0" smtClean="0"/>
            </a:br>
            <a:r>
              <a:rPr lang="ru-RU" sz="2100" b="1" dirty="0" smtClean="0"/>
              <a:t>Сзади раздался смех.</a:t>
            </a:r>
            <a:br>
              <a:rPr lang="ru-RU" sz="2100" b="1" dirty="0" smtClean="0"/>
            </a:br>
            <a:r>
              <a:rPr lang="ru-RU" sz="2100" b="1" dirty="0" smtClean="0"/>
              <a:t>«Надо мной смеются!» — подумал Витя и с досадой отвернулся от девочки.</a:t>
            </a:r>
            <a:br>
              <a:rPr lang="ru-RU" sz="2100" b="1" dirty="0" smtClean="0"/>
            </a:br>
            <a:r>
              <a:rPr lang="ru-RU" sz="2100" b="1" dirty="0" smtClean="0"/>
              <a:t>— Эка невидаль — коленка! Вот плакса! — крикнул он, проезжая мимо школьников.</a:t>
            </a:r>
            <a:br>
              <a:rPr lang="ru-RU" sz="2100" b="1" dirty="0" smtClean="0"/>
            </a:br>
            <a:r>
              <a:rPr lang="ru-RU" sz="2100" b="1" dirty="0" smtClean="0"/>
              <a:t>— Иди к нам! — позвали они.</a:t>
            </a:r>
            <a:br>
              <a:rPr lang="ru-RU" sz="2100" b="1" dirty="0" smtClean="0"/>
            </a:br>
            <a:r>
              <a:rPr lang="ru-RU" sz="2100" b="1" dirty="0" smtClean="0"/>
              <a:t>    Витя подошёл к ним. Взявшись за руки, все трое весело заскользили по льду. А девочка сидела на скамейке, тёрла ушибленную коленку и плакала. </a:t>
            </a:r>
            <a:endParaRPr lang="ru-RU" sz="21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490441" y="476672"/>
            <a:ext cx="84020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Подчеркни </a:t>
            </a:r>
            <a:r>
              <a:rPr lang="ru-RU" sz="2000" b="1" dirty="0" smtClean="0">
                <a:solidFill>
                  <a:srgbClr val="002060"/>
                </a:solidFill>
              </a:rPr>
              <a:t>в тексте предложения,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</a:rPr>
              <a:t>которых слово </a:t>
            </a:r>
            <a:r>
              <a:rPr lang="ru-RU" sz="2000" b="1" dirty="0" smtClean="0">
                <a:solidFill>
                  <a:srgbClr val="C00000"/>
                </a:solidFill>
              </a:rPr>
              <a:t>ДЕВОЧКА </a:t>
            </a:r>
            <a:r>
              <a:rPr lang="ru-RU" sz="2000" b="1" dirty="0" smtClean="0">
                <a:solidFill>
                  <a:srgbClr val="002060"/>
                </a:solidFill>
              </a:rPr>
              <a:t>употреблено в </a:t>
            </a:r>
            <a:r>
              <a:rPr lang="ru-RU" sz="2000" b="1" dirty="0" smtClean="0">
                <a:solidFill>
                  <a:srgbClr val="C00000"/>
                </a:solidFill>
              </a:rPr>
              <a:t>именительном падеже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  <a:endParaRPr lang="ru-RU" sz="2000" dirty="0" smtClean="0">
              <a:solidFill>
                <a:srgbClr val="002060"/>
              </a:solidFill>
            </a:endParaRPr>
          </a:p>
          <a:p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388424" y="6165304"/>
            <a:ext cx="540000" cy="540000"/>
          </a:xfrm>
          <a:prstGeom prst="actionButtonForwardNex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11560" y="1772816"/>
            <a:ext cx="770485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39552" y="3212976"/>
            <a:ext cx="1584176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11560" y="3789040"/>
            <a:ext cx="2088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611560" y="4077072"/>
            <a:ext cx="208823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39552" y="2060848"/>
            <a:ext cx="1008112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187624" y="6093296"/>
            <a:ext cx="72008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6486891"/>
      </p:ext>
    </p:extLst>
  </p:cSld>
  <p:clrMapOvr>
    <a:masterClrMapping/>
  </p:clrMapOvr>
  <p:transition spd="slow" advClick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151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2216</TotalTime>
  <Words>387</Words>
  <Application>Microsoft Office PowerPoint</Application>
  <PresentationFormat>Экран (4:3)</PresentationFormat>
  <Paragraphs>100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Источники: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Пользователь</cp:lastModifiedBy>
  <cp:revision>130</cp:revision>
  <dcterms:created xsi:type="dcterms:W3CDTF">2015-07-17T13:38:45Z</dcterms:created>
  <dcterms:modified xsi:type="dcterms:W3CDTF">2020-08-29T14:10:25Z</dcterms:modified>
</cp:coreProperties>
</file>