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69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5951">
    <p:dissolve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244ED-1364-4ABF-9246-A76D55681904}" type="datetimeFigureOut">
              <a:rPr lang="ru-RU" smtClean="0"/>
              <a:pPr/>
              <a:t>18.04.2010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A5973-9B22-48B6-AE1E-7A69F34EB1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advTm="5951">
    <p:dissolve/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0%B1%D1%83%D1%87%D0%B5%D0%BD%D0%B8%D0%B5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9F%D0%B5%D0%B4%D0%B0%D0%B3%D0%BE%D0%B3%D0%B8%D1%87%D0%B5%D1%81%D0%BA%D0%B8%D0%B5_%D1%82%D0%B5%D1%85%D0%BD%D0%BE%D0%BB%D0%BE%D0%B3%D0%B8%D0%B8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43852" cy="3857652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</a:rPr>
              <a:t> Алгоритм  использования технологии </a:t>
            </a:r>
            <a:r>
              <a:rPr lang="ru-RU" b="1" dirty="0" err="1" smtClean="0">
                <a:solidFill>
                  <a:srgbClr val="7030A0"/>
                </a:solidFill>
              </a:rPr>
              <a:t>разноуровневого</a:t>
            </a:r>
            <a:r>
              <a:rPr lang="ru-RU" b="1" dirty="0" smtClean="0">
                <a:solidFill>
                  <a:srgbClr val="7030A0"/>
                </a:solidFill>
              </a:rPr>
              <a:t>  обучения</a:t>
            </a:r>
            <a:r>
              <a:rPr lang="en-US" b="1" dirty="0" smtClean="0">
                <a:solidFill>
                  <a:srgbClr val="7030A0"/>
                </a:solidFill>
              </a:rPr>
              <a:t>  ( </a:t>
            </a:r>
            <a:r>
              <a:rPr lang="ru-RU" b="1" dirty="0" smtClean="0">
                <a:solidFill>
                  <a:srgbClr val="7030A0"/>
                </a:solidFill>
              </a:rPr>
              <a:t>ТРО) в педагогике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~PP673.WAV">
            <a:hlinkClick r:id="" action="ppaction://media"/>
          </p:cNvPr>
          <p:cNvPicPr>
            <a:picLocks noRot="1" noChangeAspect="1"/>
          </p:cNvPicPr>
          <p:nvPr>
            <a:wavAudioFile r:embed="rId1" name="~PP673.WAV"/>
          </p:nvPr>
        </p:nvPicPr>
        <p:blipFill>
          <a:blip r:embed="rId4" cstate="print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9141">
    <p:dissolv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Ориентировочный алгоритм изучения темы, его пошаговое  описание   может быть   				следующим: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1 шаг – </a:t>
            </a:r>
            <a:r>
              <a:rPr lang="ru-RU" sz="3600" b="1" dirty="0" err="1" smtClean="0">
                <a:solidFill>
                  <a:srgbClr val="FF0000"/>
                </a:solidFill>
              </a:rPr>
              <a:t>проблематизация</a:t>
            </a:r>
            <a:r>
              <a:rPr lang="ru-RU" sz="3600" b="1" dirty="0" smtClean="0">
                <a:solidFill>
                  <a:srgbClr val="FF0000"/>
                </a:solidFill>
              </a:rPr>
              <a:t>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2 шаг – </a:t>
            </a:r>
            <a:r>
              <a:rPr lang="ru-RU" sz="3600" b="1" dirty="0" smtClean="0">
                <a:solidFill>
                  <a:srgbClr val="FF0000"/>
                </a:solidFill>
              </a:rPr>
              <a:t>мотивация учащихся.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3 шаг – </a:t>
            </a:r>
            <a:r>
              <a:rPr lang="ru-RU" sz="3600" b="1" dirty="0" smtClean="0">
                <a:solidFill>
                  <a:srgbClr val="FF0000"/>
                </a:solidFill>
              </a:rPr>
              <a:t>ознакомление с информацией.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4 шаг – </a:t>
            </a:r>
            <a:r>
              <a:rPr lang="ru-RU" sz="3600" b="1" dirty="0" smtClean="0">
                <a:solidFill>
                  <a:srgbClr val="FF0000"/>
                </a:solidFill>
              </a:rPr>
              <a:t>освоение информации, </a:t>
            </a:r>
            <a:r>
              <a:rPr lang="ru-RU" sz="3600" b="1" dirty="0" smtClean="0">
                <a:solidFill>
                  <a:srgbClr val="002060"/>
                </a:solidFill>
              </a:rPr>
              <a:t>которое может происходить через: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- проработку текста;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- </a:t>
            </a:r>
            <a:r>
              <a:rPr lang="ru-RU" sz="3600" b="1" dirty="0" err="1" smtClean="0">
                <a:solidFill>
                  <a:srgbClr val="002060"/>
                </a:solidFill>
              </a:rPr>
              <a:t>взаимообучение</a:t>
            </a:r>
            <a:r>
              <a:rPr lang="ru-RU" sz="3600" b="1" dirty="0" smtClean="0">
                <a:solidFill>
                  <a:srgbClr val="002060"/>
                </a:solidFill>
              </a:rPr>
              <a:t>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>
                <a:solidFill>
                  <a:srgbClr val="002060"/>
                </a:solidFill>
              </a:rPr>
              <a:t>5 шаг – </a:t>
            </a:r>
            <a:r>
              <a:rPr lang="ru-RU" sz="3600" b="1" dirty="0" smtClean="0">
                <a:solidFill>
                  <a:srgbClr val="FF0000"/>
                </a:solidFill>
              </a:rPr>
              <a:t>контроль освоения информации. 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59342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>
                <a:solidFill>
                  <a:srgbClr val="FF0000"/>
                </a:solidFill>
              </a:rPr>
              <a:t>Основные правила технологии </a:t>
            </a:r>
            <a:r>
              <a:rPr lang="ru-RU" sz="2800" i="1" dirty="0" err="1" smtClean="0">
                <a:solidFill>
                  <a:srgbClr val="FF0000"/>
                </a:solidFill>
              </a:rPr>
              <a:t>разноуровневого</a:t>
            </a:r>
            <a:r>
              <a:rPr lang="ru-RU" sz="2800" i="1" dirty="0" smtClean="0">
                <a:solidFill>
                  <a:srgbClr val="FF0000"/>
                </a:solidFill>
              </a:rPr>
              <a:t> обучения 		</a:t>
            </a:r>
            <a:r>
              <a:rPr lang="ru-RU" sz="2800" dirty="0" smtClean="0">
                <a:solidFill>
                  <a:srgbClr val="002060"/>
                </a:solidFill>
              </a:rPr>
              <a:t>можно свести к следующему: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rgbClr val="002060"/>
                </a:solidFill>
              </a:rPr>
              <a:t>1. Не дотягивать всех учащихся до единого уровня, а создавать условия каждому в меру его потребностей, сил и желания.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2. Последовательное освоение и сдача уровней.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3. За одно занятие можно сдать только одну тему.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4. Для получения оценки «3» необходимо знание не менее 50</a:t>
            </a:r>
            <a:r>
              <a:rPr lang="en-US" sz="2800" dirty="0" smtClean="0">
                <a:solidFill>
                  <a:srgbClr val="002060"/>
                </a:solidFill>
              </a:rPr>
              <a:t> </a:t>
            </a:r>
            <a:r>
              <a:rPr lang="ru-RU" sz="2800" dirty="0" smtClean="0">
                <a:solidFill>
                  <a:srgbClr val="002060"/>
                </a:solidFill>
              </a:rPr>
              <a:t>% из числа предложенных в данный период времени тем, на «4» – 70–80 %, на «5» – 90–100 %.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5. При подготовке к практическому занятию можно выбрать любой уровень заданий и повысить свою обычную отметку. 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6) Основными принципами являются: доброжелательность, взаимопомощь, нормотворчество, право на собственное мнение и ошибку.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advTm="44538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err="1" smtClean="0">
                <a:solidFill>
                  <a:srgbClr val="7030A0"/>
                </a:solidFill>
              </a:rPr>
              <a:t>Разноуровневое</a:t>
            </a:r>
            <a:r>
              <a:rPr lang="ru-RU" b="1" i="1" u="sng" dirty="0" smtClean="0">
                <a:solidFill>
                  <a:srgbClr val="7030A0"/>
                </a:solidFill>
              </a:rPr>
              <a:t>  </a:t>
            </a:r>
            <a:r>
              <a:rPr lang="ru-RU" b="1" dirty="0" smtClean="0">
                <a:solidFill>
                  <a:srgbClr val="7030A0"/>
                </a:solidFill>
              </a:rPr>
              <a:t>обучение  дает возможность обойти заложенную в стандарте усредненность  и  сделать  обучение  дифференцированным по способностям  учащихся  к  отдельным  предметам.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5475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2800" dirty="0" smtClean="0"/>
              <a:t>.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r>
              <a:rPr lang="ru-RU" b="1" u="sng" dirty="0" err="1"/>
              <a:t>Разноуровневое</a:t>
            </a:r>
            <a:r>
              <a:rPr lang="ru-RU" b="1" dirty="0">
                <a:solidFill>
                  <a:srgbClr val="7030A0"/>
                </a:solidFill>
              </a:rPr>
              <a:t>  </a:t>
            </a:r>
            <a:r>
              <a:rPr lang="ru-RU" b="1" u="sng" dirty="0">
                <a:solidFill>
                  <a:srgbClr val="7030A0"/>
                </a:solidFill>
                <a:hlinkClick r:id="rId3" tooltip="Обучение"/>
              </a:rPr>
              <a:t>обучение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— это </a:t>
            </a:r>
            <a:r>
              <a:rPr lang="ru-RU" u="sng" dirty="0">
                <a:hlinkClick r:id="rId4" tooltip="Педагогические технологии"/>
              </a:rPr>
              <a:t>педагогическая технология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</a:rPr>
              <a:t>организации учебно-воспитательного процесса,  при которой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КАЖДЫЙ</a:t>
            </a:r>
            <a:r>
              <a:rPr lang="ru-RU" dirty="0" smtClean="0">
                <a:solidFill>
                  <a:srgbClr val="002060"/>
                </a:solidFill>
              </a:rPr>
              <a:t>  ученик </a:t>
            </a:r>
            <a:r>
              <a:rPr lang="ru-RU" dirty="0">
                <a:solidFill>
                  <a:srgbClr val="002060"/>
                </a:solidFill>
              </a:rPr>
              <a:t>имеет возможность овладевать учебным материалом по отдельным предметам школьной программы на разном </a:t>
            </a:r>
            <a:r>
              <a:rPr lang="ru-RU" dirty="0" smtClean="0">
                <a:solidFill>
                  <a:srgbClr val="002060"/>
                </a:solidFill>
              </a:rPr>
              <a:t>уровне  (</a:t>
            </a:r>
            <a:r>
              <a:rPr lang="ru-RU" dirty="0">
                <a:solidFill>
                  <a:srgbClr val="002060"/>
                </a:solidFill>
              </a:rPr>
              <a:t>А,В,С), </a:t>
            </a:r>
            <a:r>
              <a:rPr lang="ru-RU" dirty="0" smtClean="0">
                <a:solidFill>
                  <a:srgbClr val="002060"/>
                </a:solidFill>
              </a:rPr>
              <a:t>но не </a:t>
            </a:r>
            <a:r>
              <a:rPr lang="ru-RU" dirty="0">
                <a:solidFill>
                  <a:srgbClr val="002060"/>
                </a:solidFill>
              </a:rPr>
              <a:t>ниже базового, </a:t>
            </a:r>
            <a:r>
              <a:rPr lang="ru-RU" dirty="0" smtClean="0">
                <a:solidFill>
                  <a:srgbClr val="002060"/>
                </a:solidFill>
              </a:rPr>
              <a:t> в </a:t>
            </a:r>
            <a:r>
              <a:rPr lang="ru-RU" dirty="0">
                <a:solidFill>
                  <a:srgbClr val="002060"/>
                </a:solidFill>
              </a:rPr>
              <a:t>зависимости от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ЕГО  </a:t>
            </a:r>
            <a:r>
              <a:rPr lang="ru-RU" dirty="0" smtClean="0">
                <a:solidFill>
                  <a:srgbClr val="002060"/>
                </a:solidFill>
              </a:rPr>
              <a:t>способностей </a:t>
            </a:r>
            <a:r>
              <a:rPr lang="ru-RU" dirty="0">
                <a:solidFill>
                  <a:srgbClr val="002060"/>
                </a:solidFill>
              </a:rPr>
              <a:t>и индивидуальных особенностей личности, при которой за критерий оценки деятельности ученика принимаются его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u="sng" dirty="0" smtClean="0">
                <a:solidFill>
                  <a:srgbClr val="FF0000"/>
                </a:solidFill>
              </a:rPr>
              <a:t>УСИЛИЯ</a:t>
            </a:r>
            <a:r>
              <a:rPr lang="ru-RU" dirty="0" smtClean="0">
                <a:solidFill>
                  <a:srgbClr val="002060"/>
                </a:solidFill>
              </a:rPr>
              <a:t>   по </a:t>
            </a:r>
            <a:r>
              <a:rPr lang="ru-RU" dirty="0">
                <a:solidFill>
                  <a:srgbClr val="002060"/>
                </a:solidFill>
              </a:rPr>
              <a:t>овладению этим материалом, творческому его применению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Tm="89404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929718" cy="6083320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</a:rPr>
              <a:t>      Системное  использование </a:t>
            </a:r>
            <a:r>
              <a:rPr lang="en-US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</a:rPr>
              <a:t>разноуровневого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обучения    	</a:t>
            </a:r>
            <a:r>
              <a:rPr lang="en-US" sz="2400" b="1" dirty="0" smtClean="0">
                <a:solidFill>
                  <a:srgbClr val="002060"/>
                </a:solidFill>
              </a:rPr>
              <a:t> 		</a:t>
            </a:r>
            <a:r>
              <a:rPr lang="ru-RU" sz="2400" b="1" dirty="0" smtClean="0">
                <a:solidFill>
                  <a:srgbClr val="002060"/>
                </a:solidFill>
              </a:rPr>
              <a:t>предусматривает</a:t>
            </a:r>
            <a:r>
              <a:rPr lang="ru-RU" sz="2400" b="1" dirty="0" smtClean="0">
                <a:solidFill>
                  <a:srgbClr val="002060"/>
                </a:solidFill>
              </a:rPr>
              <a:t>, в 	частности, решение:</a:t>
            </a:r>
            <a:r>
              <a:rPr lang="en-US" sz="2400" b="1" dirty="0" smtClean="0">
                <a:solidFill>
                  <a:srgbClr val="002060"/>
                </a:solidFill>
              </a:rPr>
              <a:t/>
            </a:r>
            <a:br>
              <a:rPr lang="en-US" sz="2400" b="1" dirty="0" smtClean="0">
                <a:solidFill>
                  <a:srgbClr val="002060"/>
                </a:solidFill>
              </a:rPr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1</a:t>
            </a:r>
            <a:r>
              <a:rPr lang="ru-RU" sz="2400" dirty="0" smtClean="0"/>
              <a:t>. </a:t>
            </a:r>
            <a:r>
              <a:rPr lang="ru-RU" sz="2400" dirty="0" smtClean="0">
                <a:solidFill>
                  <a:srgbClr val="FF0000"/>
                </a:solidFill>
              </a:rPr>
              <a:t>Психологических задач</a:t>
            </a:r>
            <a:r>
              <a:rPr lang="en-US" sz="2400" dirty="0" smtClean="0">
                <a:solidFill>
                  <a:srgbClr val="FF0000"/>
                </a:solidFill>
              </a:rPr>
              <a:t>  </a:t>
            </a:r>
            <a:r>
              <a:rPr lang="ru-RU" sz="2400" dirty="0" smtClean="0">
                <a:solidFill>
                  <a:srgbClr val="002060"/>
                </a:solidFill>
              </a:rPr>
              <a:t>(определение индивидуально-личностных особенностей учащихся, типов их развития на основе выявления качеств внимания, памяти, мышления, работоспособности, </a:t>
            </a:r>
            <a:r>
              <a:rPr lang="ru-RU" sz="2400" dirty="0" err="1" smtClean="0">
                <a:solidFill>
                  <a:srgbClr val="002060"/>
                </a:solidFill>
              </a:rPr>
              <a:t>сформированности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 компонентов </a:t>
            </a:r>
            <a:r>
              <a:rPr lang="ru-RU" sz="2400" dirty="0" smtClean="0">
                <a:solidFill>
                  <a:srgbClr val="002060"/>
                </a:solidFill>
              </a:rPr>
              <a:t>учебной деятельности) 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2.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Предметно-дидактических задач </a:t>
            </a:r>
            <a:r>
              <a:rPr lang="ru-RU" sz="2400" dirty="0" smtClean="0">
                <a:solidFill>
                  <a:srgbClr val="002060"/>
                </a:solidFill>
              </a:rPr>
              <a:t>(разработка учебного материала, его гибкое структурирование), обеспечивающих </a:t>
            </a:r>
            <a:r>
              <a:rPr lang="ru-RU" sz="2400" dirty="0" smtClean="0">
                <a:solidFill>
                  <a:srgbClr val="002060"/>
                </a:solidFill>
              </a:rPr>
              <a:t> соответствие  </a:t>
            </a:r>
            <a:r>
              <a:rPr lang="ru-RU" sz="2400" dirty="0" smtClean="0">
                <a:solidFill>
                  <a:srgbClr val="002060"/>
                </a:solidFill>
              </a:rPr>
              <a:t>структур </a:t>
            </a:r>
            <a:r>
              <a:rPr lang="ru-RU" sz="2400" dirty="0" smtClean="0">
                <a:solidFill>
                  <a:srgbClr val="002060"/>
                </a:solidFill>
              </a:rPr>
              <a:t> содержания  и   типологического </a:t>
            </a:r>
            <a:r>
              <a:rPr lang="ru-RU" sz="2400" dirty="0" smtClean="0">
                <a:solidFill>
                  <a:srgbClr val="002060"/>
                </a:solidFill>
              </a:rPr>
              <a:t>пространства учебно-познавательных возможностей учащихся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C00000"/>
                </a:solidFill>
              </a:rPr>
              <a:t>3.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Реализации принципа «воспитывающего обучения».</a:t>
            </a:r>
            <a:endParaRPr lang="ru-RU" sz="2400" dirty="0"/>
          </a:p>
        </p:txBody>
      </p:sp>
    </p:spTree>
  </p:cSld>
  <p:clrMapOvr>
    <a:masterClrMapping/>
  </p:clrMapOvr>
  <p:transition advTm="62806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58847"/>
            <a:ext cx="835824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Главный  акцент  в  развивающей модели уровневой дифференциации ее авторы делают не на деление учащихся по их способностям или уровню  </a:t>
            </a:r>
            <a:r>
              <a:rPr lang="ru-RU" sz="2400" dirty="0" err="1" smtClean="0">
                <a:solidFill>
                  <a:srgbClr val="002060"/>
                </a:solidFill>
              </a:rPr>
              <a:t>обученности</a:t>
            </a:r>
            <a:r>
              <a:rPr lang="ru-RU" sz="2400" dirty="0" smtClean="0">
                <a:solidFill>
                  <a:srgbClr val="002060"/>
                </a:solidFill>
              </a:rPr>
              <a:t>, а на идею согласования процесса обучения с психологической и нравственной структурой развивающейся личности учащихся, что решается через: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1) разработку учебного материала, для которого каждый уровень его репрезентации (обязательный, дополнительный, повышенный, улучшенный ) мог бы быть предложен в многообразии индивидуально-личностных особенностей учащихся;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2) предоставление учащемуся возможности самостоятельной ориентации в многообразии учебного материала, в способах учебной работы, выбора для себя посильного уровня учения, т. е. возможности стать субъектом познавательной, нравственной деятельности и общения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44101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500042"/>
            <a:ext cx="842968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	</a:t>
            </a:r>
            <a:r>
              <a:rPr lang="ru-RU" sz="3200" b="1" dirty="0" smtClean="0">
                <a:solidFill>
                  <a:srgbClr val="002060"/>
                </a:solidFill>
              </a:rPr>
              <a:t>Основу технологии </a:t>
            </a:r>
            <a:r>
              <a:rPr lang="ru-RU" sz="3200" b="1" dirty="0" err="1" smtClean="0">
                <a:solidFill>
                  <a:srgbClr val="002060"/>
                </a:solidFill>
              </a:rPr>
              <a:t>разноуровневого</a:t>
            </a:r>
            <a:r>
              <a:rPr lang="ru-RU" sz="3200" b="1" dirty="0" smtClean="0">
                <a:solidFill>
                  <a:srgbClr val="002060"/>
                </a:solidFill>
              </a:rPr>
              <a:t> 			обучения составляют: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♦</a:t>
            </a:r>
            <a:r>
              <a:rPr lang="ru-RU" sz="3600" dirty="0" smtClean="0"/>
              <a:t>   </a:t>
            </a:r>
            <a:r>
              <a:rPr lang="ru-RU" sz="3600" dirty="0" smtClean="0">
                <a:solidFill>
                  <a:srgbClr val="7030A0"/>
                </a:solidFill>
              </a:rPr>
              <a:t>психолого-педагогическая диагностика                                       			учащегося;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♦</a:t>
            </a:r>
            <a:r>
              <a:rPr lang="ru-RU" sz="3600" dirty="0" smtClean="0"/>
              <a:t>  </a:t>
            </a:r>
            <a:r>
              <a:rPr lang="ru-RU" sz="3600" dirty="0" smtClean="0">
                <a:solidFill>
                  <a:srgbClr val="7030A0"/>
                </a:solidFill>
              </a:rPr>
              <a:t> сетевое </a:t>
            </a:r>
            <a:r>
              <a:rPr lang="en-US" sz="3600" dirty="0" smtClean="0">
                <a:solidFill>
                  <a:srgbClr val="7030A0"/>
                </a:solidFill>
              </a:rPr>
              <a:t>  </a:t>
            </a:r>
            <a:r>
              <a:rPr lang="ru-RU" sz="3600" dirty="0" smtClean="0">
                <a:solidFill>
                  <a:srgbClr val="7030A0"/>
                </a:solidFill>
              </a:rPr>
              <a:t>планирование</a:t>
            </a:r>
            <a:r>
              <a:rPr lang="ru-RU" sz="3600" dirty="0" smtClean="0">
                <a:solidFill>
                  <a:srgbClr val="7030A0"/>
                </a:solidFill>
              </a:rPr>
              <a:t>;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♦</a:t>
            </a:r>
            <a:r>
              <a:rPr lang="ru-RU" sz="3600" dirty="0" smtClean="0"/>
              <a:t>   </a:t>
            </a:r>
            <a:r>
              <a:rPr lang="ru-RU" sz="3600" dirty="0" err="1" smtClean="0">
                <a:solidFill>
                  <a:srgbClr val="7030A0"/>
                </a:solidFill>
              </a:rPr>
              <a:t>разноуровневый</a:t>
            </a:r>
            <a:r>
              <a:rPr lang="ru-RU" sz="3600" dirty="0" smtClean="0">
                <a:solidFill>
                  <a:srgbClr val="7030A0"/>
                </a:solidFill>
              </a:rPr>
              <a:t> </a:t>
            </a:r>
            <a:r>
              <a:rPr lang="en-US" sz="3600" dirty="0" smtClean="0">
                <a:solidFill>
                  <a:srgbClr val="7030A0"/>
                </a:solidFill>
              </a:rPr>
              <a:t>  </a:t>
            </a:r>
            <a:r>
              <a:rPr lang="ru-RU" sz="3600" dirty="0" smtClean="0">
                <a:solidFill>
                  <a:srgbClr val="7030A0"/>
                </a:solidFill>
              </a:rPr>
              <a:t>дидактический </a:t>
            </a:r>
            <a:r>
              <a:rPr lang="ru-RU" sz="3600" dirty="0" smtClean="0">
                <a:solidFill>
                  <a:srgbClr val="7030A0"/>
                </a:solidFill>
              </a:rPr>
              <a:t>					материал.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advTm="14056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i="1" dirty="0" smtClean="0">
                <a:solidFill>
                  <a:srgbClr val="C00000"/>
                </a:solidFill>
              </a:rPr>
              <a:t> </a:t>
            </a:r>
            <a:r>
              <a:rPr lang="ru-RU" sz="3100" b="1" i="1" dirty="0" smtClean="0">
                <a:solidFill>
                  <a:srgbClr val="C00000"/>
                </a:solidFill>
              </a:rPr>
              <a:t>Сетевой план </a:t>
            </a:r>
            <a:r>
              <a:rPr lang="ru-RU" sz="3100" dirty="0" smtClean="0"/>
              <a:t>– </a:t>
            </a:r>
            <a:r>
              <a:rPr lang="ru-RU" sz="3100" dirty="0" smtClean="0">
                <a:solidFill>
                  <a:srgbClr val="002060"/>
                </a:solidFill>
              </a:rPr>
              <a:t>это модель учебного процесса, которая позволяет каждому учащемуся видеть наглядно все, что он должен выполнить за одно занятие, неделю, месяц, </a:t>
            </a:r>
            <a:r>
              <a:rPr lang="ru-RU" sz="3100" dirty="0" smtClean="0">
                <a:solidFill>
                  <a:srgbClr val="002060"/>
                </a:solidFill>
              </a:rPr>
              <a:t>четверть</a:t>
            </a:r>
            <a:r>
              <a:rPr lang="ru-RU" sz="3100" dirty="0" smtClean="0">
                <a:solidFill>
                  <a:srgbClr val="002060"/>
                </a:solidFill>
              </a:rPr>
              <a:t> </a:t>
            </a:r>
            <a:r>
              <a:rPr lang="ru-RU" sz="3100" dirty="0" smtClean="0">
                <a:solidFill>
                  <a:srgbClr val="002060"/>
                </a:solidFill>
              </a:rPr>
              <a:t>и стать личностью действующей, т. е. субъектом обучения.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rgbClr val="002060"/>
                </a:solidFill>
              </a:rPr>
              <a:t>Педагогу</a:t>
            </a:r>
            <a:r>
              <a:rPr lang="ru-RU" sz="3100" dirty="0" smtClean="0"/>
              <a:t> </a:t>
            </a:r>
            <a:r>
              <a:rPr lang="ru-RU" sz="3100" b="1" i="1" dirty="0" smtClean="0">
                <a:solidFill>
                  <a:srgbClr val="C00000"/>
                </a:solidFill>
              </a:rPr>
              <a:t>сетевое планирование </a:t>
            </a:r>
            <a:r>
              <a:rPr lang="ru-RU" sz="3100" dirty="0" smtClean="0">
                <a:solidFill>
                  <a:srgbClr val="002060"/>
                </a:solidFill>
              </a:rPr>
              <a:t>позволяет перейти от  </a:t>
            </a:r>
            <a:r>
              <a:rPr lang="ru-RU" sz="3100" b="1" dirty="0" smtClean="0">
                <a:solidFill>
                  <a:srgbClr val="002060"/>
                </a:solidFill>
              </a:rPr>
              <a:t>прерывистого </a:t>
            </a:r>
            <a:r>
              <a:rPr lang="ru-RU" sz="3100" dirty="0" smtClean="0">
                <a:solidFill>
                  <a:srgbClr val="002060"/>
                </a:solidFill>
              </a:rPr>
              <a:t> управления деятельностью учащихся, когда задания выдаются «порциями» на занятии преподавателем</a:t>
            </a:r>
            <a:r>
              <a:rPr lang="ru-RU" sz="3100" dirty="0" smtClean="0">
                <a:solidFill>
                  <a:srgbClr val="002060"/>
                </a:solidFill>
              </a:rPr>
              <a:t>,  </a:t>
            </a:r>
            <a:r>
              <a:rPr lang="ru-RU" sz="3100" dirty="0" smtClean="0">
                <a:solidFill>
                  <a:srgbClr val="002060"/>
                </a:solidFill>
              </a:rPr>
              <a:t>к </a:t>
            </a:r>
            <a:r>
              <a:rPr lang="ru-RU" sz="3100" b="1" dirty="0" smtClean="0">
                <a:solidFill>
                  <a:srgbClr val="002060"/>
                </a:solidFill>
              </a:rPr>
              <a:t>непрерывному </a:t>
            </a:r>
            <a:r>
              <a:rPr lang="ru-RU" sz="3100" dirty="0" smtClean="0">
                <a:solidFill>
                  <a:srgbClr val="002060"/>
                </a:solidFill>
              </a:rPr>
              <a:t>рефлексивному </a:t>
            </a:r>
            <a:r>
              <a:rPr lang="ru-RU" sz="3100" dirty="0" smtClean="0">
                <a:solidFill>
                  <a:srgbClr val="002060"/>
                </a:solidFill>
              </a:rPr>
              <a:t> </a:t>
            </a:r>
            <a:r>
              <a:rPr lang="ru-RU" sz="3100" dirty="0" err="1" smtClean="0">
                <a:solidFill>
                  <a:srgbClr val="002060"/>
                </a:solidFill>
              </a:rPr>
              <a:t>соуправлению</a:t>
            </a:r>
            <a:r>
              <a:rPr lang="ru-RU" sz="3100" dirty="0" smtClean="0">
                <a:solidFill>
                  <a:srgbClr val="002060"/>
                </a:solidFill>
              </a:rPr>
              <a:t> </a:t>
            </a:r>
            <a:r>
              <a:rPr lang="ru-RU" sz="3100" dirty="0" smtClean="0">
                <a:solidFill>
                  <a:srgbClr val="002060"/>
                </a:solidFill>
              </a:rPr>
              <a:t>и самоуправлению учебным процессом. 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ransition advTm="41762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2060"/>
                </a:solidFill>
              </a:rPr>
              <a:t>Что касается </a:t>
            </a:r>
            <a:r>
              <a:rPr lang="ru-RU" sz="3600" i="1" dirty="0" err="1" smtClean="0">
                <a:solidFill>
                  <a:srgbClr val="7030A0"/>
                </a:solidFill>
              </a:rPr>
              <a:t>разноуровневого</a:t>
            </a:r>
            <a:r>
              <a:rPr lang="ru-RU" sz="3600" b="1" i="1" dirty="0" smtClean="0">
                <a:solidFill>
                  <a:srgbClr val="7030A0"/>
                </a:solidFill>
              </a:rPr>
              <a:t> </a:t>
            </a:r>
            <a:r>
              <a:rPr lang="ru-RU" sz="3600" i="1" dirty="0" smtClean="0">
                <a:solidFill>
                  <a:srgbClr val="7030A0"/>
                </a:solidFill>
              </a:rPr>
              <a:t>дидактического материала</a:t>
            </a:r>
            <a:r>
              <a:rPr lang="ru-RU" sz="3600" dirty="0" smtClean="0">
                <a:solidFill>
                  <a:srgbClr val="002060"/>
                </a:solidFill>
              </a:rPr>
              <a:t>, то практика и передовой опыт убеждают, что только структурированное и дозированное по объему содержание осваиваемого курса наряду с развивающими рефлексивными педагогическими технологиями являются гарантами саморазвития личности.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Задача структурирования содержания решается при </a:t>
            </a:r>
            <a:r>
              <a:rPr lang="ru-RU" sz="3600" b="1" i="1" dirty="0" err="1" smtClean="0">
                <a:solidFill>
                  <a:srgbClr val="7030A0"/>
                </a:solidFill>
              </a:rPr>
              <a:t>разноуровневом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обучении с помощью деления текстов, заданий </a:t>
            </a:r>
            <a:r>
              <a:rPr lang="ru-RU" sz="3600" dirty="0" smtClean="0">
                <a:solidFill>
                  <a:srgbClr val="002060"/>
                </a:solidFill>
              </a:rPr>
              <a:t>на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три  уровня  </a:t>
            </a:r>
            <a:r>
              <a:rPr lang="ru-RU" sz="3600" dirty="0" smtClean="0">
                <a:solidFill>
                  <a:srgbClr val="002060"/>
                </a:solidFill>
              </a:rPr>
              <a:t>сложности: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ransition advTm="25209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en-US" sz="3200" b="1" i="1" dirty="0" smtClean="0">
                <a:solidFill>
                  <a:srgbClr val="FF0000"/>
                </a:solidFill>
              </a:rPr>
              <a:t>I</a:t>
            </a:r>
            <a:r>
              <a:rPr lang="ru-RU" sz="3200" b="1" i="1" dirty="0" smtClean="0">
                <a:solidFill>
                  <a:srgbClr val="FF0000"/>
                </a:solidFill>
              </a:rPr>
              <a:t> уровень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– сохраняет логику самой науки и позволяет получить упрощенное, но верное и полное представление о предмете;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</a:t>
            </a:r>
            <a:r>
              <a:rPr lang="en-US" sz="3200" b="1" i="1" dirty="0" smtClean="0">
                <a:solidFill>
                  <a:srgbClr val="FF0000"/>
                </a:solidFill>
              </a:rPr>
              <a:t>II</a:t>
            </a:r>
            <a:r>
              <a:rPr lang="ru-RU" sz="3200" b="1" i="1" dirty="0" smtClean="0">
                <a:solidFill>
                  <a:srgbClr val="FF0000"/>
                </a:solidFill>
              </a:rPr>
              <a:t> уровень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– углубляет первый и обогащает по содержанию, глубине проработки, не требуя переучивания. Это происходит за счет включения ранее намеренно пропущенных подробностей, тонкостей, </a:t>
            </a:r>
            <a:r>
              <a:rPr lang="ru-RU" sz="3200" dirty="0" smtClean="0">
                <a:solidFill>
                  <a:srgbClr val="002060"/>
                </a:solidFill>
              </a:rPr>
              <a:t>нюансов;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 </a:t>
            </a:r>
            <a:r>
              <a:rPr lang="en-US" sz="3200" b="1" i="1" dirty="0" smtClean="0">
                <a:solidFill>
                  <a:srgbClr val="FF0000"/>
                </a:solidFill>
              </a:rPr>
              <a:t>III</a:t>
            </a:r>
            <a:r>
              <a:rPr lang="ru-RU" sz="3200" b="1" i="1" dirty="0" smtClean="0">
                <a:solidFill>
                  <a:srgbClr val="FF0000"/>
                </a:solidFill>
              </a:rPr>
              <a:t> уровень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>
                <a:solidFill>
                  <a:srgbClr val="002060"/>
                </a:solidFill>
              </a:rPr>
              <a:t>– углубляет и обогащает второй как по содержанию, так и по глубине проработки. Это происходит за счет включения дополнительной информации, не предусмотренной стандартами.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ransition advTm="34757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002060"/>
                </a:solidFill>
              </a:rPr>
              <a:t>Эти три уровня можно охарактеризовать при проведении занятий следующим образом: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1. </a:t>
            </a:r>
            <a:r>
              <a:rPr lang="ru-RU" sz="3600" b="1" dirty="0" smtClean="0">
                <a:solidFill>
                  <a:srgbClr val="FF0000"/>
                </a:solidFill>
              </a:rPr>
              <a:t>Проблемное изложение </a:t>
            </a:r>
            <a:r>
              <a:rPr lang="ru-RU" sz="3600" dirty="0" smtClean="0">
                <a:solidFill>
                  <a:srgbClr val="002060"/>
                </a:solidFill>
              </a:rPr>
              <a:t>(учащийся осваивает образец умственных действий).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2. </a:t>
            </a:r>
            <a:r>
              <a:rPr lang="ru-RU" sz="3600" b="1" dirty="0" smtClean="0">
                <a:solidFill>
                  <a:srgbClr val="FF0000"/>
                </a:solidFill>
              </a:rPr>
              <a:t>Частично-поисковый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(формируются элементарные умения и навыки поисковой деятельности).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3. </a:t>
            </a:r>
            <a:r>
              <a:rPr lang="ru-RU" sz="3600" b="1" dirty="0" smtClean="0">
                <a:solidFill>
                  <a:srgbClr val="FF0000"/>
                </a:solidFill>
              </a:rPr>
              <a:t>Исследовательский </a:t>
            </a:r>
            <a:r>
              <a:rPr lang="ru-RU" sz="3600" dirty="0" smtClean="0"/>
              <a:t>(</a:t>
            </a:r>
            <a:r>
              <a:rPr lang="ru-RU" sz="3600" dirty="0" smtClean="0">
                <a:solidFill>
                  <a:srgbClr val="002060"/>
                </a:solidFill>
              </a:rPr>
              <a:t>формируются навыки творческой деятельности).</a:t>
            </a:r>
            <a:br>
              <a:rPr lang="ru-RU" sz="3600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advTm="21856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154</TotalTime>
  <Words>108</Words>
  <Application>Microsoft Office PowerPoint</Application>
  <PresentationFormat>Экран (4:3)</PresentationFormat>
  <Paragraphs>26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       Алгоритм  использования технологии разноуровневого  обучения  ( ТРО) в педагогике          </vt:lpstr>
      <vt:lpstr>                . </vt:lpstr>
      <vt:lpstr>      Системное  использование  разноуровневого обучения        предусматривает, в  частности, решение:  1. Психологических задач  (определение индивидуально-личностных особенностей учащихся, типов их развития на основе выявления качеств внимания, памяти, мышления, работоспособности, сформированности  компонентов учебной деятельности)   2. Предметно-дидактических задач (разработка учебного материала, его гибкое структурирование), обеспечивающих  соответствие  структур  содержания  и   типологического пространства учебно-познавательных возможностей учащихся.  3. Реализации принципа «воспитывающего обучения».</vt:lpstr>
      <vt:lpstr>               </vt:lpstr>
      <vt:lpstr>                </vt:lpstr>
      <vt:lpstr>                  Сетевой план – это модель учебного процесса, которая позволяет каждому учащемуся видеть наглядно все, что он должен выполнить за одно занятие, неделю, месяц, четверть и стать личностью действующей, т. е. субъектом обучения.  Педагогу сетевое планирование позволяет перейти от  прерывистого  управления деятельностью учащихся, когда задания выдаются «порциями» на занятии преподавателем,  к непрерывному рефлексивному  соуправлению и самоуправлению учебным процессом.       </vt:lpstr>
      <vt:lpstr>            Что касается разноуровневого дидактического материала, то практика и передовой опыт убеждают, что только структурированное и дозированное по объему содержание осваиваемого курса наряду с развивающими рефлексивными педагогическими технологиями являются гарантами саморазвития личности.  Задача структурирования содержания решается при разноуровневом обучении с помощью деления текстов, заданий на  три  уровня  сложности:  </vt:lpstr>
      <vt:lpstr>            I уровень – сохраняет логику самой науки и позволяет получить упрощенное, но верное и полное представление о предмете;    II уровень – углубляет первый и обогащает по содержанию, глубине проработки, не требуя переучивания. Это происходит за счет включения ранее намеренно пропущенных подробностей, тонкостей, нюансов;     III уровень – углубляет и обогащает второй как по содержанию, так и по глубине проработки. Это происходит за счет включения дополнительной информации, не предусмотренной стандартами.  </vt:lpstr>
      <vt:lpstr>         Эти три уровня можно охарактеризовать при проведении занятий следующим образом:  1. Проблемное изложение (учащийся осваивает образец умственных действий). 2. Частично-поисковый (формируются элементарные умения и навыки поисковой деятельности).  3. Исследовательский (формируются навыки творческой деятельности). </vt:lpstr>
      <vt:lpstr>           Ориентировочный алгоритм изучения темы, его пошаговое  описание   может быть       следующим:  1 шаг – проблематизация.  2 шаг – мотивация учащихся.  3 шаг – ознакомление с информацией. 4 шаг – освоение информации, которое может происходить через: - проработку текста; - взаимообучение. 5 шаг – контроль освоения информации.  </vt:lpstr>
      <vt:lpstr>             Основные правила технологии разноуровневого обучения   можно свести к следующему: 1. Не дотягивать всех учащихся до единого уровня, а создавать условия каждому в меру его потребностей, сил и желания. 2. Последовательное освоение и сдача уровней. 3. За одно занятие можно сдать только одну тему. 4. Для получения оценки «3» необходимо знание не менее 50 % из числа предложенных в данный период времени тем, на «4» – 70–80 %, на «5» – 90–100 %.  5. При подготовке к практическому занятию можно выбрать любой уровень заданий и повысить свою обычную отметку.  6) Основными принципами являются: доброжелательность, взаимопомощь, нормотворчество, право на собственное мнение и ошибку. </vt:lpstr>
      <vt:lpstr>         Разноуровневое  обучение  дает возможность обойти заложенную в стандарте усредненность  и  сделать  обучение  дифференцированным по способностям  учащихся  к  отдельным  предметам.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  использования технологии разноуровневого  обучения в педагогике</dc:title>
  <dc:creator>User</dc:creator>
  <cp:lastModifiedBy>User</cp:lastModifiedBy>
  <cp:revision>61</cp:revision>
  <dcterms:created xsi:type="dcterms:W3CDTF">2010-04-16T13:03:34Z</dcterms:created>
  <dcterms:modified xsi:type="dcterms:W3CDTF">2010-04-18T03:35:57Z</dcterms:modified>
</cp:coreProperties>
</file>