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9" r:id="rId3"/>
    <p:sldId id="257" r:id="rId4"/>
    <p:sldId id="258" r:id="rId5"/>
    <p:sldId id="260" r:id="rId6"/>
    <p:sldId id="263" r:id="rId7"/>
    <p:sldId id="261" r:id="rId8"/>
    <p:sldId id="262"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7010400" y="2052960"/>
            <a:ext cx="1981200" cy="1828800"/>
          </a:xfrm>
        </p:spPr>
        <p:txBody>
          <a:bodyPr anchor="ctr">
            <a:normAutofit/>
          </a:bodyPr>
          <a:lstStyle>
            <a:lvl1pPr marL="0" indent="0" algn="l">
              <a:buNone/>
              <a:defRPr sz="19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0" name="Date Placeholder 9"/>
          <p:cNvSpPr>
            <a:spLocks noGrp="1"/>
          </p:cNvSpPr>
          <p:nvPr>
            <p:ph type="dt" sz="half" idx="10"/>
          </p:nvPr>
        </p:nvSpPr>
        <p:spPr/>
        <p:txBody>
          <a:bodyPr/>
          <a:lstStyle>
            <a:lvl1pPr>
              <a:defRPr>
                <a:solidFill>
                  <a:schemeClr val="bg2"/>
                </a:solidFill>
              </a:defRPr>
            </a:lvl1pPr>
          </a:lstStyle>
          <a:p>
            <a:fld id="{B4C71EC6-210F-42DE-9C53-41977AD35B3D}" type="datetimeFigureOut">
              <a:rPr lang="ru-RU" smtClean="0"/>
              <a:t>17.04.2019</a:t>
            </a:fld>
            <a:endParaRPr lang="ru-RU"/>
          </a:p>
        </p:txBody>
      </p:sp>
      <p:sp>
        <p:nvSpPr>
          <p:cNvPr id="11" name="Slide Number Placeholder 10"/>
          <p:cNvSpPr>
            <a:spLocks noGrp="1"/>
          </p:cNvSpPr>
          <p:nvPr>
            <p:ph type="sldNum" sz="quarter" idx="11"/>
          </p:nvPr>
        </p:nvSpPr>
        <p:spPr/>
        <p:txBody>
          <a:bodyPr/>
          <a:lstStyle>
            <a:lvl1pPr>
              <a:defRPr>
                <a:solidFill>
                  <a:srgbClr val="FFFFFF"/>
                </a:solidFill>
              </a:defRPr>
            </a:lvl1pPr>
          </a:lstStyle>
          <a:p>
            <a:fld id="{B19B0651-EE4F-4900-A07F-96A6BFA9D0F0}" type="slidenum">
              <a:rPr lang="ru-RU" smtClean="0"/>
              <a:t>‹#›</a:t>
            </a:fld>
            <a:endParaRPr lang="ru-RU"/>
          </a:p>
        </p:txBody>
      </p:sp>
      <p:sp>
        <p:nvSpPr>
          <p:cNvPr id="12" name="Footer Placeholder 11"/>
          <p:cNvSpPr>
            <a:spLocks noGrp="1"/>
          </p:cNvSpPr>
          <p:nvPr>
            <p:ph type="ftr" sz="quarter" idx="12"/>
          </p:nvPr>
        </p:nvSpPr>
        <p:spPr/>
        <p:txBody>
          <a:bodyPr/>
          <a:lstStyle>
            <a:lvl1pPr>
              <a:defRPr>
                <a:solidFill>
                  <a:schemeClr val="bg2"/>
                </a:solidFill>
              </a:defRPr>
            </a:lvl1pPr>
          </a:lstStyle>
          <a:p>
            <a:endParaRPr lang="ru-RU"/>
          </a:p>
        </p:txBody>
      </p:sp>
      <p:sp>
        <p:nvSpPr>
          <p:cNvPr id="13" name="Title 12"/>
          <p:cNvSpPr>
            <a:spLocks noGrp="1"/>
          </p:cNvSpPr>
          <p:nvPr>
            <p:ph type="title"/>
          </p:nvPr>
        </p:nvSpPr>
        <p:spPr>
          <a:xfrm>
            <a:off x="457200" y="2052960"/>
            <a:ext cx="6324600" cy="1828800"/>
          </a:xfrm>
        </p:spPr>
        <p:txBody>
          <a:bodyPr/>
          <a:lstStyle>
            <a:lvl1pPr algn="r">
              <a:defRPr sz="4200" spc="150" baseline="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17.04.2019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152400" y="147319"/>
            <a:ext cx="6705600"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47319"/>
            <a:ext cx="1956046"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162800" y="274638"/>
            <a:ext cx="1676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17.04.2019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lvl1pPr>
              <a:defRPr>
                <a:solidFill>
                  <a:schemeClr val="bg2"/>
                </a:solidFill>
              </a:defRPr>
            </a:lvl1p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17.04.2019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7010400" y="152399"/>
            <a:ext cx="1981200" cy="655624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400" y="153923"/>
            <a:ext cx="6705600" cy="6553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162799" y="2892277"/>
            <a:ext cx="1600201" cy="1645920"/>
          </a:xfrm>
        </p:spPr>
        <p:txBody>
          <a:bodyPr anchor="ctr"/>
          <a:lstStyle>
            <a:lvl1pPr marL="0" indent="0">
              <a:buNone/>
              <a:defRPr sz="200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9" name="Date Placeholder 8"/>
          <p:cNvSpPr>
            <a:spLocks noGrp="1"/>
          </p:cNvSpPr>
          <p:nvPr>
            <p:ph type="dt" sz="half" idx="10"/>
          </p:nvPr>
        </p:nvSpPr>
        <p:spPr/>
        <p:txBody>
          <a:bodyPr/>
          <a:lstStyle>
            <a:lvl1pPr>
              <a:defRPr>
                <a:solidFill>
                  <a:srgbClr val="FFFFFF"/>
                </a:solidFill>
              </a:defRPr>
            </a:lvl1pPr>
          </a:lstStyle>
          <a:p>
            <a:fld id="{B4C71EC6-210F-42DE-9C53-41977AD35B3D}" type="datetimeFigureOut">
              <a:rPr lang="ru-RU" smtClean="0"/>
              <a:t>17.04.2019</a:t>
            </a:fld>
            <a:endParaRPr lang="ru-RU"/>
          </a:p>
        </p:txBody>
      </p:sp>
      <p:sp>
        <p:nvSpPr>
          <p:cNvPr id="10" name="Slide Number Placeholder 9"/>
          <p:cNvSpPr>
            <a:spLocks noGrp="1"/>
          </p:cNvSpPr>
          <p:nvPr>
            <p:ph type="sldNum" sz="quarter" idx="11"/>
          </p:nvPr>
        </p:nvSpPr>
        <p:spPr/>
        <p:txBody>
          <a:bodyPr/>
          <a:lstStyle>
            <a:lvl1pPr>
              <a:defRPr>
                <a:solidFill>
                  <a:schemeClr val="bg2"/>
                </a:solidFill>
              </a:defRPr>
            </a:lvl1pPr>
          </a:lstStyle>
          <a:p>
            <a:fld id="{B19B0651-EE4F-4900-A07F-96A6BFA9D0F0}" type="slidenum">
              <a:rPr lang="ru-RU" smtClean="0"/>
              <a:t>‹#›</a:t>
            </a:fld>
            <a:endParaRPr lang="ru-RU"/>
          </a:p>
        </p:txBody>
      </p:sp>
      <p:sp>
        <p:nvSpPr>
          <p:cNvPr id="11" name="Footer Placeholder 10"/>
          <p:cNvSpPr>
            <a:spLocks noGrp="1"/>
          </p:cNvSpPr>
          <p:nvPr>
            <p:ph type="ftr" sz="quarter" idx="12"/>
          </p:nvPr>
        </p:nvSpPr>
        <p:spPr/>
        <p:txBody>
          <a:bodyPr/>
          <a:lstStyle>
            <a:lvl1pPr>
              <a:defRPr>
                <a:solidFill>
                  <a:srgbClr val="FFFFFF"/>
                </a:solidFill>
              </a:defRPr>
            </a:lvl1pPr>
          </a:lstStyle>
          <a:p>
            <a:endParaRPr lang="ru-RU"/>
          </a:p>
        </p:txBody>
      </p:sp>
      <p:sp>
        <p:nvSpPr>
          <p:cNvPr id="12" name="Title 11"/>
          <p:cNvSpPr>
            <a:spLocks noGrp="1"/>
          </p:cNvSpPr>
          <p:nvPr>
            <p:ph type="title"/>
          </p:nvPr>
        </p:nvSpPr>
        <p:spPr>
          <a:xfrm>
            <a:off x="381000" y="2892277"/>
            <a:ext cx="6324600" cy="1645920"/>
          </a:xfrm>
        </p:spPr>
        <p:txBody>
          <a:bodyPr/>
          <a:lstStyle>
            <a:lvl1pPr algn="r">
              <a:defRPr sz="4200" spc="150" baseline="0"/>
            </a:lvl1pPr>
          </a:lstStyle>
          <a:p>
            <a:r>
              <a:rPr lang="ru-RU" smtClean="0"/>
              <a:t>Образец заголовка</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719072"/>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17.04.2019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722438"/>
            <a:ext cx="4040188"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438399"/>
            <a:ext cx="4040188"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438399"/>
            <a:ext cx="4041775" cy="36877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17.04.2019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4C71EC6-210F-42DE-9C53-41977AD35B3D}" type="datetimeFigureOut">
              <a:rPr lang="ru-RU" smtClean="0"/>
              <a:t>17.04.2019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
        <p:nvSpPr>
          <p:cNvPr id="6" name="Title 5"/>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152400" y="150919"/>
            <a:ext cx="8831802" cy="65562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4C71EC6-210F-42DE-9C53-41977AD35B3D}" type="datetimeFigureOut">
              <a:rPr lang="ru-RU" smtClean="0"/>
              <a:t>17.04.2019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2"/>
      </p:bgRef>
    </p:bg>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7010400" y="150876"/>
            <a:ext cx="1981200" cy="65562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152400" y="152400"/>
            <a:ext cx="6705600" cy="65532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609600" y="304800"/>
            <a:ext cx="5867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7159752" y="2130552"/>
            <a:ext cx="1673352" cy="2816352"/>
          </a:xfrm>
        </p:spPr>
        <p:txBody>
          <a:bodyPr tIns="0"/>
          <a:lstStyle>
            <a:lvl1pPr marL="0" indent="0">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17.04.2019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a:ln>
            <a:noFill/>
          </a:ln>
        </p:spPr>
        <p:txBody>
          <a:bodyPr/>
          <a:lstStyle>
            <a:lvl1pPr>
              <a:defRPr>
                <a:solidFill>
                  <a:srgbClr val="FFFFFF"/>
                </a:solidFill>
              </a:defRPr>
            </a:lvl1pPr>
          </a:lstStyle>
          <a:p>
            <a:fld id="{B19B0651-EE4F-4900-A07F-96A6BFA9D0F0}" type="slidenum">
              <a:rPr lang="ru-RU" smtClean="0"/>
              <a:t>‹#›</a:t>
            </a:fld>
            <a:endParaRPr lang="ru-RU"/>
          </a:p>
        </p:txBody>
      </p:sp>
      <p:sp>
        <p:nvSpPr>
          <p:cNvPr id="11" name="Title 10"/>
          <p:cNvSpPr>
            <a:spLocks noGrp="1"/>
          </p:cNvSpPr>
          <p:nvPr>
            <p:ph type="title"/>
          </p:nvPr>
        </p:nvSpPr>
        <p:spPr>
          <a:xfrm>
            <a:off x="7159752" y="457200"/>
            <a:ext cx="1675660" cy="1673352"/>
          </a:xfrm>
        </p:spPr>
        <p:txBody>
          <a:bodyPr anchor="b"/>
          <a:lstStyle>
            <a:lvl1pPr algn="l">
              <a:defRPr sz="2000" spc="150" baseline="0"/>
            </a:lvl1pPr>
          </a:lstStyle>
          <a:p>
            <a:r>
              <a:rPr lang="ru-RU" smtClean="0"/>
              <a:t>Образец заголовка</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1">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ectangle 8"/>
          <p:cNvSpPr/>
          <p:nvPr/>
        </p:nvSpPr>
        <p:spPr>
          <a:xfrm>
            <a:off x="7010400" y="150876"/>
            <a:ext cx="1981200" cy="655624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152400" y="152400"/>
            <a:ext cx="6705600" cy="6553200"/>
          </a:xfrm>
        </p:spPr>
        <p:txBody>
          <a:bodyPr anchor="ctr"/>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7162800" y="2133600"/>
            <a:ext cx="1676400" cy="2971800"/>
          </a:xfrm>
        </p:spPr>
        <p:txBody>
          <a:bodyPr tIns="0"/>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17.04.2019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a:xfrm>
            <a:off x="7162800" y="460248"/>
            <a:ext cx="1676400" cy="1673352"/>
          </a:xfrm>
        </p:spPr>
        <p:txBody>
          <a:bodyPr anchor="b"/>
          <a:lstStyle>
            <a:lvl1pPr algn="l">
              <a:defRPr sz="2000" spc="150" baseline="0">
                <a:solidFill>
                  <a:schemeClr val="tx2"/>
                </a:solidFill>
              </a:defRPr>
            </a:lvl1pPr>
          </a:lstStyle>
          <a:p>
            <a:r>
              <a:rPr lang="ru-RU" smtClean="0"/>
              <a:t>Образец 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152400" y="1634971"/>
            <a:ext cx="8831802" cy="50454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2399" y="152400"/>
            <a:ext cx="8814047" cy="134644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381000" y="355847"/>
            <a:ext cx="8381260" cy="1054394"/>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380999" y="1719071"/>
            <a:ext cx="8407893" cy="440740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70888" y="6356350"/>
            <a:ext cx="2133600" cy="274320"/>
          </a:xfrm>
          <a:prstGeom prst="rect">
            <a:avLst/>
          </a:prstGeom>
        </p:spPr>
        <p:txBody>
          <a:bodyPr vert="horz" lIns="91440" tIns="45720" rIns="91440" bIns="45720" rtlCol="0" anchor="ctr"/>
          <a:lstStyle>
            <a:lvl1pPr algn="l">
              <a:defRPr sz="1100">
                <a:solidFill>
                  <a:schemeClr val="tx2"/>
                </a:solidFill>
              </a:defRPr>
            </a:lvl1pPr>
          </a:lstStyle>
          <a:p>
            <a:fld id="{B4C71EC6-210F-42DE-9C53-41977AD35B3D}" type="datetimeFigureOut">
              <a:rPr lang="ru-RU" smtClean="0"/>
              <a:t>17.04.2019</a:t>
            </a:fld>
            <a:endParaRPr lang="ru-RU"/>
          </a:p>
        </p:txBody>
      </p:sp>
      <p:sp>
        <p:nvSpPr>
          <p:cNvPr id="5" name="Footer Placeholder 4"/>
          <p:cNvSpPr>
            <a:spLocks noGrp="1"/>
          </p:cNvSpPr>
          <p:nvPr>
            <p:ph type="ftr" sz="quarter" idx="3"/>
          </p:nvPr>
        </p:nvSpPr>
        <p:spPr>
          <a:xfrm>
            <a:off x="3048000" y="6356350"/>
            <a:ext cx="3352800" cy="274320"/>
          </a:xfrm>
          <a:prstGeom prst="rect">
            <a:avLst/>
          </a:prstGeom>
        </p:spPr>
        <p:txBody>
          <a:bodyPr vert="horz" lIns="91440" tIns="45720" rIns="91440" bIns="45720" rtlCol="0" anchor="ctr"/>
          <a:lstStyle>
            <a:lvl1pPr algn="ctr">
              <a:defRPr sz="1100">
                <a:solidFill>
                  <a:schemeClr val="tx2"/>
                </a:solidFill>
              </a:defRPr>
            </a:lvl1pPr>
          </a:lstStyle>
          <a:p>
            <a:endParaRPr lang="ru-RU"/>
          </a:p>
        </p:txBody>
      </p:sp>
      <p:sp>
        <p:nvSpPr>
          <p:cNvPr id="6" name="Slide Number Placeholder 5"/>
          <p:cNvSpPr>
            <a:spLocks noGrp="1"/>
          </p:cNvSpPr>
          <p:nvPr>
            <p:ph type="sldNum" sz="quarter" idx="4"/>
          </p:nvPr>
        </p:nvSpPr>
        <p:spPr>
          <a:xfrm>
            <a:off x="8234680" y="6355080"/>
            <a:ext cx="582966" cy="274320"/>
          </a:xfrm>
          <a:prstGeom prst="rect">
            <a:avLst/>
          </a:prstGeom>
          <a:ln w="19050">
            <a:noFill/>
          </a:ln>
        </p:spPr>
        <p:txBody>
          <a:bodyPr vert="horz" lIns="91440" tIns="45720" rIns="91440" bIns="45720" rtlCol="0" anchor="ctr"/>
          <a:lstStyle>
            <a:lvl1pPr algn="ctr">
              <a:defRPr sz="1100">
                <a:solidFill>
                  <a:schemeClr val="tx2"/>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3200" kern="1200" cap="all" spc="200" baseline="0">
          <a:ln>
            <a:noFill/>
          </a:ln>
          <a:solidFill>
            <a:schemeClr val="bg1"/>
          </a:solidFill>
          <a:effectLst/>
          <a:latin typeface="+mj-lt"/>
          <a:ea typeface="+mj-ea"/>
          <a:cs typeface="+mj-cs"/>
        </a:defRPr>
      </a:lvl1pPr>
    </p:titleStyle>
    <p:bodyStyle>
      <a:lvl1pPr marL="274320" indent="-228600" algn="l" defTabSz="914400" rtl="0" eaLnBrk="1" latinLnBrk="0" hangingPunct="1">
        <a:spcBef>
          <a:spcPct val="20000"/>
        </a:spcBef>
        <a:buClr>
          <a:schemeClr val="accent1"/>
        </a:buClr>
        <a:buFont typeface="Wingdings 2" pitchFamily="18" charset="2"/>
        <a:buChar char=""/>
        <a:defRPr sz="2000" kern="1200" spc="150" baseline="0">
          <a:solidFill>
            <a:schemeClr val="tx2"/>
          </a:solidFill>
          <a:latin typeface="+mn-lt"/>
          <a:ea typeface="+mn-ea"/>
          <a:cs typeface="+mn-cs"/>
        </a:defRPr>
      </a:lvl1pPr>
      <a:lvl2pPr marL="548640" indent="-182880" algn="l" defTabSz="914400" rtl="0" eaLnBrk="1" latinLnBrk="0" hangingPunct="1">
        <a:spcBef>
          <a:spcPct val="20000"/>
        </a:spcBef>
        <a:buClr>
          <a:schemeClr val="accent2"/>
        </a:buClr>
        <a:buFont typeface="Wingdings" pitchFamily="2" charset="2"/>
        <a:buChar char="§"/>
        <a:defRPr sz="1800" kern="1200" spc="100" baseline="0">
          <a:solidFill>
            <a:schemeClr val="tx2"/>
          </a:solidFill>
          <a:latin typeface="+mn-lt"/>
          <a:ea typeface="+mn-ea"/>
          <a:cs typeface="+mn-cs"/>
        </a:defRPr>
      </a:lvl2pPr>
      <a:lvl3pPr marL="822960" indent="-182880" algn="l" defTabSz="914400" rtl="0" eaLnBrk="1" latinLnBrk="0" hangingPunct="1">
        <a:spcBef>
          <a:spcPct val="20000"/>
        </a:spcBef>
        <a:buClr>
          <a:schemeClr val="accent3"/>
        </a:buClr>
        <a:buFont typeface="Wingdings" pitchFamily="2" charset="2"/>
        <a:buChar char="§"/>
        <a:defRPr sz="1600" kern="1200" spc="100" baseline="0">
          <a:solidFill>
            <a:schemeClr val="tx2"/>
          </a:solidFill>
          <a:latin typeface="+mn-lt"/>
          <a:ea typeface="+mn-ea"/>
          <a:cs typeface="+mn-cs"/>
        </a:defRPr>
      </a:lvl3pPr>
      <a:lvl4pPr marL="1097280" indent="-182880" algn="l" defTabSz="914400" rtl="0" eaLnBrk="1" latinLnBrk="0" hangingPunct="1">
        <a:spcBef>
          <a:spcPct val="20000"/>
        </a:spcBef>
        <a:buClr>
          <a:schemeClr val="accent4"/>
        </a:buClr>
        <a:buFont typeface="Wingdings" pitchFamily="2" charset="2"/>
        <a:buChar char="§"/>
        <a:defRPr sz="1400" kern="1200">
          <a:solidFill>
            <a:schemeClr val="tx2"/>
          </a:solidFill>
          <a:latin typeface="+mn-lt"/>
          <a:ea typeface="+mn-ea"/>
          <a:cs typeface="+mn-cs"/>
        </a:defRPr>
      </a:lvl4pPr>
      <a:lvl5pPr marL="1280160" indent="-182880" algn="l" defTabSz="914400" rtl="0" eaLnBrk="1" latinLnBrk="0" hangingPunct="1">
        <a:spcBef>
          <a:spcPct val="20000"/>
        </a:spcBef>
        <a:buClr>
          <a:schemeClr val="accent6"/>
        </a:buClr>
        <a:buFont typeface="Wingdings" pitchFamily="2" charset="2"/>
        <a:buChar char="§"/>
        <a:defRPr sz="1300" kern="1200" spc="100" baseline="0">
          <a:solidFill>
            <a:schemeClr val="tx2"/>
          </a:solidFill>
          <a:latin typeface="+mn-lt"/>
          <a:ea typeface="+mn-ea"/>
          <a:cs typeface="+mn-cs"/>
        </a:defRPr>
      </a:lvl5pPr>
      <a:lvl6pPr marL="1554480" indent="-182880" algn="l" defTabSz="914400" rtl="0" eaLnBrk="1" latinLnBrk="0" hangingPunct="1">
        <a:spcBef>
          <a:spcPct val="20000"/>
        </a:spcBef>
        <a:buClr>
          <a:schemeClr val="accent1"/>
        </a:buClr>
        <a:buFont typeface="Wingdings" pitchFamily="2" charset="2"/>
        <a:buChar char="§"/>
        <a:defRPr sz="1200" kern="1200">
          <a:solidFill>
            <a:schemeClr val="tx2"/>
          </a:solidFill>
          <a:latin typeface="+mn-lt"/>
          <a:ea typeface="+mn-ea"/>
          <a:cs typeface="+mn-cs"/>
        </a:defRPr>
      </a:lvl6pPr>
      <a:lvl7pPr marL="1828800" indent="-182880" algn="l" defTabSz="914400" rtl="0" eaLnBrk="1" latinLnBrk="0" hangingPunct="1">
        <a:spcBef>
          <a:spcPct val="20000"/>
        </a:spcBef>
        <a:buClr>
          <a:schemeClr val="accent2"/>
        </a:buClr>
        <a:buFont typeface="Wingdings" pitchFamily="2" charset="2"/>
        <a:buChar char="§"/>
        <a:defRPr sz="1200" kern="1200">
          <a:solidFill>
            <a:schemeClr val="tx2"/>
          </a:solidFill>
          <a:latin typeface="+mn-lt"/>
          <a:ea typeface="+mn-ea"/>
          <a:cs typeface="+mn-cs"/>
        </a:defRPr>
      </a:lvl7pPr>
      <a:lvl8pPr marL="2103120" indent="-182880" algn="l" defTabSz="914400" rtl="0" eaLnBrk="1" latinLnBrk="0" hangingPunct="1">
        <a:spcBef>
          <a:spcPct val="20000"/>
        </a:spcBef>
        <a:buClr>
          <a:schemeClr val="accent3"/>
        </a:buClr>
        <a:buFont typeface="Wingdings" pitchFamily="2" charset="2"/>
        <a:buChar char="§"/>
        <a:defRPr sz="1200" kern="1200">
          <a:solidFill>
            <a:schemeClr val="tx2"/>
          </a:solidFill>
          <a:latin typeface="+mn-lt"/>
          <a:ea typeface="+mn-ea"/>
          <a:cs typeface="+mn-cs"/>
        </a:defRPr>
      </a:lvl8pPr>
      <a:lvl9pPr marL="2377440" indent="-182880" algn="l" defTabSz="914400" rtl="0" eaLnBrk="1" latinLnBrk="0" hangingPunct="1">
        <a:spcBef>
          <a:spcPct val="20000"/>
        </a:spcBef>
        <a:buClr>
          <a:schemeClr val="accent5"/>
        </a:buClr>
        <a:buFont typeface="Wingdings" pitchFamily="2" charset="2"/>
        <a:buChar char="§"/>
        <a:defRPr sz="12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fontScale="85000" lnSpcReduction="10000"/>
          </a:bodyPr>
          <a:lstStyle/>
          <a:p>
            <a:r>
              <a:rPr lang="ru-RU" dirty="0" smtClean="0"/>
              <a:t>Подготовила Акулинина Софья 9 б класс</a:t>
            </a:r>
          </a:p>
          <a:p>
            <a:r>
              <a:rPr lang="ru-RU" dirty="0" smtClean="0"/>
              <a:t>Руководитель Кудряшова С.А., </a:t>
            </a:r>
          </a:p>
          <a:p>
            <a:r>
              <a:rPr lang="ru-RU" dirty="0" smtClean="0"/>
              <a:t>секция КЛИО</a:t>
            </a:r>
            <a:endParaRPr lang="ru-RU" dirty="0"/>
          </a:p>
        </p:txBody>
      </p:sp>
      <p:sp>
        <p:nvSpPr>
          <p:cNvPr id="2" name="Заголовок 1"/>
          <p:cNvSpPr>
            <a:spLocks noGrp="1"/>
          </p:cNvSpPr>
          <p:nvPr>
            <p:ph type="title"/>
          </p:nvPr>
        </p:nvSpPr>
        <p:spPr/>
        <p:txBody>
          <a:bodyPr>
            <a:normAutofit fontScale="90000"/>
          </a:bodyPr>
          <a:lstStyle/>
          <a:p>
            <a:r>
              <a:rPr lang="ru-RU" dirty="0" smtClean="0"/>
              <a:t>Единый </a:t>
            </a:r>
            <a:r>
              <a:rPr lang="ru-RU" dirty="0"/>
              <a:t>государственный экзамен: мифы и реальность</a:t>
            </a:r>
            <a:br>
              <a:rPr lang="ru-RU" dirty="0"/>
            </a:br>
            <a:endParaRPr lang="ru-RU" dirty="0"/>
          </a:p>
        </p:txBody>
      </p:sp>
    </p:spTree>
    <p:extLst>
      <p:ext uri="{BB962C8B-B14F-4D97-AF65-F5344CB8AC3E}">
        <p14:creationId xmlns:p14="http://schemas.microsoft.com/office/powerpoint/2010/main" val="23290672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lvl="0"/>
            <a:r>
              <a:rPr lang="ru-RU" dirty="0"/>
              <a:t>Миф 3. Ответы на ЕГЭ можно легко купить или найти в интернете.</a:t>
            </a:r>
          </a:p>
          <a:p>
            <a:pPr marL="0" indent="0">
              <a:buNone/>
            </a:pPr>
            <a:endParaRPr lang="ru-RU" dirty="0"/>
          </a:p>
        </p:txBody>
      </p:sp>
      <p:sp>
        <p:nvSpPr>
          <p:cNvPr id="4" name="Заголовок 1"/>
          <p:cNvSpPr>
            <a:spLocks noGrp="1"/>
          </p:cNvSpPr>
          <p:nvPr>
            <p:ph type="title"/>
          </p:nvPr>
        </p:nvSpPr>
        <p:spPr/>
        <p:txBody>
          <a:bodyPr>
            <a:normAutofit fontScale="90000"/>
          </a:bodyPr>
          <a:lstStyle/>
          <a:p>
            <a:r>
              <a:rPr lang="ru-RU" dirty="0"/>
              <a:t>Мифы о ЕГЭ</a:t>
            </a:r>
            <a:br>
              <a:rPr lang="ru-RU" dirty="0"/>
            </a:br>
            <a:endParaRPr lang="ru-RU" dirty="0"/>
          </a:p>
        </p:txBody>
      </p:sp>
    </p:spTree>
    <p:extLst>
      <p:ext uri="{BB962C8B-B14F-4D97-AF65-F5344CB8AC3E}">
        <p14:creationId xmlns:p14="http://schemas.microsoft.com/office/powerpoint/2010/main" val="222741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lvl="0"/>
            <a:r>
              <a:rPr lang="ru-RU" dirty="0"/>
              <a:t>Миф 4. Советская экзаменационная система совершенней современной Идеальной системы оценивания знаний не существует. Любой экзамен — маленькая лотерея. Задача экзаменаторов, безусловно, в том, чтобы свести лотерею к минимуму. Но разве это возможно на 100%? </a:t>
            </a:r>
          </a:p>
          <a:p>
            <a:endParaRPr lang="ru-RU" dirty="0"/>
          </a:p>
        </p:txBody>
      </p:sp>
      <p:sp>
        <p:nvSpPr>
          <p:cNvPr id="4" name="Заголовок 1"/>
          <p:cNvSpPr>
            <a:spLocks noGrp="1"/>
          </p:cNvSpPr>
          <p:nvPr>
            <p:ph type="title"/>
          </p:nvPr>
        </p:nvSpPr>
        <p:spPr/>
        <p:txBody>
          <a:bodyPr>
            <a:normAutofit fontScale="90000"/>
          </a:bodyPr>
          <a:lstStyle/>
          <a:p>
            <a:r>
              <a:rPr lang="ru-RU" dirty="0"/>
              <a:t>Мифы о ЕГЭ</a:t>
            </a:r>
            <a:br>
              <a:rPr lang="ru-RU" dirty="0"/>
            </a:br>
            <a:endParaRPr lang="ru-RU" dirty="0"/>
          </a:p>
        </p:txBody>
      </p:sp>
    </p:spTree>
    <p:extLst>
      <p:ext uri="{BB962C8B-B14F-4D97-AF65-F5344CB8AC3E}">
        <p14:creationId xmlns:p14="http://schemas.microsoft.com/office/powerpoint/2010/main" val="6996323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lvl="0"/>
            <a:r>
              <a:rPr lang="ru-RU" dirty="0"/>
              <a:t>Миф 6. Набрать сто баллов на ЕГЭ нереально</a:t>
            </a:r>
          </a:p>
          <a:p>
            <a:r>
              <a:rPr lang="ru-RU" dirty="0"/>
              <a:t>Набрать сто баллов на ЕГЭ — сложно, но... возможно. Учитесь много и усердно, только не забывайте отдыхать! </a:t>
            </a:r>
          </a:p>
          <a:p>
            <a:endParaRPr lang="ru-RU" dirty="0"/>
          </a:p>
        </p:txBody>
      </p:sp>
      <p:sp>
        <p:nvSpPr>
          <p:cNvPr id="4" name="Заголовок 1"/>
          <p:cNvSpPr>
            <a:spLocks noGrp="1"/>
          </p:cNvSpPr>
          <p:nvPr>
            <p:ph type="title"/>
          </p:nvPr>
        </p:nvSpPr>
        <p:spPr/>
        <p:txBody>
          <a:bodyPr>
            <a:normAutofit fontScale="90000"/>
          </a:bodyPr>
          <a:lstStyle/>
          <a:p>
            <a:r>
              <a:rPr lang="ru-RU" dirty="0"/>
              <a:t>Мифы о ЕГЭ</a:t>
            </a:r>
            <a:br>
              <a:rPr lang="ru-RU" dirty="0"/>
            </a:br>
            <a:endParaRPr lang="ru-RU" dirty="0"/>
          </a:p>
        </p:txBody>
      </p:sp>
    </p:spTree>
    <p:extLst>
      <p:ext uri="{BB962C8B-B14F-4D97-AF65-F5344CB8AC3E}">
        <p14:creationId xmlns:p14="http://schemas.microsoft.com/office/powerpoint/2010/main" val="22217874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700593179"/>
              </p:ext>
            </p:extLst>
          </p:nvPr>
        </p:nvGraphicFramePr>
        <p:xfrm>
          <a:off x="381000" y="1719263"/>
          <a:ext cx="8407400" cy="4953000"/>
        </p:xfrm>
        <a:graphic>
          <a:graphicData uri="http://schemas.openxmlformats.org/drawingml/2006/table">
            <a:tbl>
              <a:tblPr firstRow="1" bandRow="1">
                <a:tableStyleId>{5C22544A-7EE6-4342-B048-85BDC9FD1C3A}</a:tableStyleId>
              </a:tblPr>
              <a:tblGrid>
                <a:gridCol w="1681480"/>
                <a:gridCol w="1681480"/>
                <a:gridCol w="1681480"/>
                <a:gridCol w="1681480"/>
                <a:gridCol w="1681480"/>
              </a:tblGrid>
              <a:tr h="370840">
                <a:tc>
                  <a:txBody>
                    <a:bodyPr/>
                    <a:lstStyle/>
                    <a:p>
                      <a:r>
                        <a:rPr lang="ru-RU" dirty="0" smtClean="0"/>
                        <a:t>Год</a:t>
                      </a:r>
                      <a:endParaRPr lang="ru-RU" dirty="0"/>
                    </a:p>
                  </a:txBody>
                  <a:tcPr/>
                </a:tc>
                <a:tc>
                  <a:txBody>
                    <a:bodyPr/>
                    <a:lstStyle/>
                    <a:p>
                      <a:r>
                        <a:rPr lang="ru-RU" dirty="0" smtClean="0"/>
                        <a:t>Кол-во сдававших</a:t>
                      </a:r>
                      <a:endParaRPr lang="ru-RU" dirty="0"/>
                    </a:p>
                  </a:txBody>
                  <a:tcPr/>
                </a:tc>
                <a:tc>
                  <a:txBody>
                    <a:bodyPr/>
                    <a:lstStyle/>
                    <a:p>
                      <a:r>
                        <a:rPr lang="ru-RU" dirty="0" smtClean="0"/>
                        <a:t>Предмет</a:t>
                      </a:r>
                      <a:endParaRPr lang="ru-RU" dirty="0"/>
                    </a:p>
                  </a:txBody>
                  <a:tcPr/>
                </a:tc>
                <a:tc>
                  <a:txBody>
                    <a:bodyPr/>
                    <a:lstStyle/>
                    <a:p>
                      <a:r>
                        <a:rPr lang="ru-RU" dirty="0" smtClean="0"/>
                        <a:t>Средний балл</a:t>
                      </a:r>
                      <a:endParaRPr lang="ru-RU" dirty="0"/>
                    </a:p>
                  </a:txBody>
                  <a:tcPr/>
                </a:tc>
                <a:tc>
                  <a:txBody>
                    <a:bodyPr/>
                    <a:lstStyle/>
                    <a:p>
                      <a:r>
                        <a:rPr lang="ru-RU" dirty="0" smtClean="0"/>
                        <a:t>Высокий </a:t>
                      </a:r>
                    </a:p>
                    <a:p>
                      <a:r>
                        <a:rPr lang="ru-RU" dirty="0" smtClean="0"/>
                        <a:t>балл</a:t>
                      </a:r>
                      <a:endParaRPr lang="ru-RU" dirty="0"/>
                    </a:p>
                  </a:txBody>
                  <a:tcPr/>
                </a:tc>
              </a:tr>
              <a:tr h="370840">
                <a:tc>
                  <a:txBody>
                    <a:bodyPr/>
                    <a:lstStyle/>
                    <a:p>
                      <a:r>
                        <a:rPr lang="ru-RU" dirty="0" smtClean="0"/>
                        <a:t>2015-2016</a:t>
                      </a:r>
                      <a:endParaRPr lang="ru-RU" dirty="0"/>
                    </a:p>
                  </a:txBody>
                  <a:tcPr/>
                </a:tc>
                <a:tc>
                  <a:txBody>
                    <a:bodyPr/>
                    <a:lstStyle/>
                    <a:p>
                      <a:r>
                        <a:rPr lang="ru-RU" dirty="0" smtClean="0"/>
                        <a:t>40</a:t>
                      </a:r>
                      <a:endParaRPr lang="ru-RU" dirty="0"/>
                    </a:p>
                  </a:txBody>
                  <a:tcPr/>
                </a:tc>
                <a:tc>
                  <a:txBody>
                    <a:bodyPr/>
                    <a:lstStyle/>
                    <a:p>
                      <a:r>
                        <a:rPr lang="ru-RU" dirty="0" smtClean="0"/>
                        <a:t>Русский язык </a:t>
                      </a:r>
                      <a:endParaRPr lang="ru-RU" dirty="0"/>
                    </a:p>
                  </a:txBody>
                  <a:tcPr/>
                </a:tc>
                <a:tc>
                  <a:txBody>
                    <a:bodyPr/>
                    <a:lstStyle/>
                    <a:p>
                      <a:r>
                        <a:rPr lang="ru-RU" dirty="0" smtClean="0"/>
                        <a:t>75</a:t>
                      </a:r>
                      <a:endParaRPr lang="ru-RU" dirty="0"/>
                    </a:p>
                  </a:txBody>
                  <a:tcPr/>
                </a:tc>
                <a:tc>
                  <a:txBody>
                    <a:bodyPr/>
                    <a:lstStyle/>
                    <a:p>
                      <a:r>
                        <a:rPr lang="ru-RU" dirty="0" smtClean="0"/>
                        <a:t>4</a:t>
                      </a:r>
                      <a:endParaRPr lang="ru-RU" dirty="0"/>
                    </a:p>
                  </a:txBody>
                  <a:tcPr/>
                </a:tc>
              </a:tr>
              <a:tr h="370840">
                <a:tc>
                  <a:txBody>
                    <a:bodyPr/>
                    <a:lstStyle/>
                    <a:p>
                      <a:endParaRPr lang="ru-RU" dirty="0"/>
                    </a:p>
                  </a:txBody>
                  <a:tcPr/>
                </a:tc>
                <a:tc>
                  <a:txBody>
                    <a:bodyPr/>
                    <a:lstStyle/>
                    <a:p>
                      <a:endParaRPr lang="ru-RU" dirty="0"/>
                    </a:p>
                  </a:txBody>
                  <a:tcPr/>
                </a:tc>
                <a:tc>
                  <a:txBody>
                    <a:bodyPr/>
                    <a:lstStyle/>
                    <a:p>
                      <a:r>
                        <a:rPr lang="ru-RU" dirty="0" smtClean="0"/>
                        <a:t>биология</a:t>
                      </a:r>
                      <a:endParaRPr lang="ru-RU" dirty="0"/>
                    </a:p>
                  </a:txBody>
                  <a:tcPr/>
                </a:tc>
                <a:tc>
                  <a:txBody>
                    <a:bodyPr/>
                    <a:lstStyle/>
                    <a:p>
                      <a:endParaRPr lang="ru-RU" dirty="0"/>
                    </a:p>
                  </a:txBody>
                  <a:tcPr/>
                </a:tc>
                <a:tc>
                  <a:txBody>
                    <a:bodyPr/>
                    <a:lstStyle/>
                    <a:p>
                      <a:r>
                        <a:rPr lang="ru-RU" dirty="0" smtClean="0"/>
                        <a:t>1человек</a:t>
                      </a:r>
                      <a:r>
                        <a:rPr lang="ru-RU" baseline="0" dirty="0" smtClean="0"/>
                        <a:t> – 79 </a:t>
                      </a:r>
                      <a:endParaRPr lang="ru-RU" dirty="0"/>
                    </a:p>
                  </a:txBody>
                  <a:tcPr/>
                </a:tc>
              </a:tr>
              <a:tr h="370840">
                <a:tc>
                  <a:txBody>
                    <a:bodyPr/>
                    <a:lstStyle/>
                    <a:p>
                      <a:endParaRPr lang="ru-RU" dirty="0"/>
                    </a:p>
                  </a:txBody>
                  <a:tcPr/>
                </a:tc>
                <a:tc>
                  <a:txBody>
                    <a:bodyPr/>
                    <a:lstStyle/>
                    <a:p>
                      <a:endParaRPr lang="ru-RU" dirty="0"/>
                    </a:p>
                  </a:txBody>
                  <a:tcPr/>
                </a:tc>
                <a:tc>
                  <a:txBody>
                    <a:bodyPr/>
                    <a:lstStyle/>
                    <a:p>
                      <a:r>
                        <a:rPr lang="ru-RU" dirty="0" smtClean="0"/>
                        <a:t>Английский язык</a:t>
                      </a:r>
                      <a:endParaRPr lang="ru-RU" dirty="0"/>
                    </a:p>
                  </a:txBody>
                  <a:tcPr/>
                </a:tc>
                <a:tc>
                  <a:txBody>
                    <a:bodyPr/>
                    <a:lstStyle/>
                    <a:p>
                      <a:endParaRPr lang="ru-RU" dirty="0"/>
                    </a:p>
                  </a:txBody>
                  <a:tcPr/>
                </a:tc>
                <a:tc>
                  <a:txBody>
                    <a:bodyPr/>
                    <a:lstStyle/>
                    <a:p>
                      <a:r>
                        <a:rPr lang="ru-RU" dirty="0" smtClean="0"/>
                        <a:t>1 человек- 81</a:t>
                      </a:r>
                      <a:endParaRPr lang="ru-RU" dirty="0"/>
                    </a:p>
                  </a:txBody>
                  <a:tcPr/>
                </a:tc>
              </a:tr>
              <a:tr h="370840">
                <a:tc>
                  <a:txBody>
                    <a:bodyPr/>
                    <a:lstStyle/>
                    <a:p>
                      <a:r>
                        <a:rPr lang="ru-RU" dirty="0" smtClean="0"/>
                        <a:t>2016 - 2017</a:t>
                      </a:r>
                      <a:endParaRPr lang="ru-RU" dirty="0"/>
                    </a:p>
                  </a:txBody>
                  <a:tcPr/>
                </a:tc>
                <a:tc>
                  <a:txBody>
                    <a:bodyPr/>
                    <a:lstStyle/>
                    <a:p>
                      <a:r>
                        <a:rPr lang="ru-RU" dirty="0" smtClean="0"/>
                        <a:t>38</a:t>
                      </a:r>
                      <a:endParaRPr lang="ru-RU" dirty="0"/>
                    </a:p>
                  </a:txBody>
                  <a:tcPr/>
                </a:tc>
                <a:tc>
                  <a:txBody>
                    <a:bodyPr/>
                    <a:lstStyle/>
                    <a:p>
                      <a:r>
                        <a:rPr lang="ru-RU" dirty="0" smtClean="0"/>
                        <a:t>Русский язык</a:t>
                      </a:r>
                      <a:endParaRPr lang="ru-RU" dirty="0"/>
                    </a:p>
                  </a:txBody>
                  <a:tcPr/>
                </a:tc>
                <a:tc>
                  <a:txBody>
                    <a:bodyPr/>
                    <a:lstStyle/>
                    <a:p>
                      <a:r>
                        <a:rPr lang="ru-RU" dirty="0" smtClean="0"/>
                        <a:t>73</a:t>
                      </a:r>
                      <a:endParaRPr lang="ru-RU" dirty="0"/>
                    </a:p>
                  </a:txBody>
                  <a:tcPr/>
                </a:tc>
                <a:tc>
                  <a:txBody>
                    <a:bodyPr/>
                    <a:lstStyle/>
                    <a:p>
                      <a:r>
                        <a:rPr lang="ru-RU" dirty="0" smtClean="0"/>
                        <a:t>14 ( 1 – на 100 баллов)</a:t>
                      </a:r>
                      <a:endParaRPr lang="ru-RU" dirty="0"/>
                    </a:p>
                  </a:txBody>
                  <a:tcPr/>
                </a:tc>
              </a:tr>
              <a:tr h="370840">
                <a:tc>
                  <a:txBody>
                    <a:bodyPr/>
                    <a:lstStyle/>
                    <a:p>
                      <a:endParaRPr lang="ru-RU" dirty="0"/>
                    </a:p>
                  </a:txBody>
                  <a:tcPr/>
                </a:tc>
                <a:tc>
                  <a:txBody>
                    <a:bodyPr/>
                    <a:lstStyle/>
                    <a:p>
                      <a:endParaRPr lang="ru-RU" dirty="0"/>
                    </a:p>
                  </a:txBody>
                  <a:tcPr/>
                </a:tc>
                <a:tc>
                  <a:txBody>
                    <a:bodyPr/>
                    <a:lstStyle/>
                    <a:p>
                      <a:r>
                        <a:rPr lang="ru-RU" dirty="0" smtClean="0"/>
                        <a:t>Математика</a:t>
                      </a:r>
                    </a:p>
                    <a:p>
                      <a:r>
                        <a:rPr lang="ru-RU" dirty="0" smtClean="0"/>
                        <a:t>( профиль)</a:t>
                      </a:r>
                      <a:endParaRPr lang="ru-RU" dirty="0"/>
                    </a:p>
                  </a:txBody>
                  <a:tcPr/>
                </a:tc>
                <a:tc>
                  <a:txBody>
                    <a:bodyPr/>
                    <a:lstStyle/>
                    <a:p>
                      <a:r>
                        <a:rPr lang="ru-RU" dirty="0" smtClean="0"/>
                        <a:t>50</a:t>
                      </a:r>
                      <a:endParaRPr lang="ru-RU" dirty="0"/>
                    </a:p>
                  </a:txBody>
                  <a:tcPr/>
                </a:tc>
                <a:tc>
                  <a:txBody>
                    <a:bodyPr/>
                    <a:lstStyle/>
                    <a:p>
                      <a:r>
                        <a:rPr lang="ru-RU" dirty="0" smtClean="0"/>
                        <a:t>5 человек от 70 до 90</a:t>
                      </a:r>
                      <a:endParaRPr lang="ru-RU" dirty="0"/>
                    </a:p>
                  </a:txBody>
                  <a:tcPr/>
                </a:tc>
              </a:tr>
              <a:tr h="370840">
                <a:tc>
                  <a:txBody>
                    <a:bodyPr/>
                    <a:lstStyle/>
                    <a:p>
                      <a:endParaRPr lang="ru-RU" dirty="0"/>
                    </a:p>
                  </a:txBody>
                  <a:tcPr/>
                </a:tc>
                <a:tc>
                  <a:txBody>
                    <a:bodyPr/>
                    <a:lstStyle/>
                    <a:p>
                      <a:endParaRPr lang="ru-RU" dirty="0"/>
                    </a:p>
                  </a:txBody>
                  <a:tcPr/>
                </a:tc>
                <a:tc>
                  <a:txBody>
                    <a:bodyPr/>
                    <a:lstStyle/>
                    <a:p>
                      <a:r>
                        <a:rPr lang="ru-RU" dirty="0" smtClean="0"/>
                        <a:t>Английский язык</a:t>
                      </a:r>
                      <a:endParaRPr lang="ru-RU" dirty="0"/>
                    </a:p>
                  </a:txBody>
                  <a:tcPr/>
                </a:tc>
                <a:tc>
                  <a:txBody>
                    <a:bodyPr/>
                    <a:lstStyle/>
                    <a:p>
                      <a:endParaRPr lang="ru-RU" dirty="0"/>
                    </a:p>
                  </a:txBody>
                  <a:tcPr/>
                </a:tc>
                <a:tc>
                  <a:txBody>
                    <a:bodyPr/>
                    <a:lstStyle/>
                    <a:p>
                      <a:r>
                        <a:rPr lang="ru-RU" dirty="0" smtClean="0"/>
                        <a:t>2 ( 85 и 95 баллов)</a:t>
                      </a:r>
                      <a:endParaRPr lang="ru-RU" dirty="0"/>
                    </a:p>
                  </a:txBody>
                  <a:tcPr/>
                </a:tc>
              </a:tr>
              <a:tr h="370840">
                <a:tc>
                  <a:txBody>
                    <a:bodyPr/>
                    <a:lstStyle/>
                    <a:p>
                      <a:endParaRPr lang="ru-RU" dirty="0"/>
                    </a:p>
                  </a:txBody>
                  <a:tcPr/>
                </a:tc>
                <a:tc>
                  <a:txBody>
                    <a:bodyPr/>
                    <a:lstStyle/>
                    <a:p>
                      <a:endParaRPr lang="ru-RU" dirty="0"/>
                    </a:p>
                  </a:txBody>
                  <a:tcPr/>
                </a:tc>
                <a:tc>
                  <a:txBody>
                    <a:bodyPr/>
                    <a:lstStyle/>
                    <a:p>
                      <a:r>
                        <a:rPr lang="ru-RU" dirty="0" smtClean="0"/>
                        <a:t>Биология</a:t>
                      </a:r>
                      <a:endParaRPr lang="ru-RU" dirty="0"/>
                    </a:p>
                  </a:txBody>
                  <a:tcPr/>
                </a:tc>
                <a:tc>
                  <a:txBody>
                    <a:bodyPr/>
                    <a:lstStyle/>
                    <a:p>
                      <a:endParaRPr lang="ru-RU" dirty="0"/>
                    </a:p>
                  </a:txBody>
                  <a:tcPr/>
                </a:tc>
                <a:tc>
                  <a:txBody>
                    <a:bodyPr/>
                    <a:lstStyle/>
                    <a:p>
                      <a:r>
                        <a:rPr lang="ru-RU" dirty="0" smtClean="0"/>
                        <a:t>1- 82</a:t>
                      </a:r>
                      <a:endParaRPr lang="ru-RU" dirty="0"/>
                    </a:p>
                  </a:txBody>
                  <a:tcPr/>
                </a:tc>
              </a:tr>
              <a:tr h="370840">
                <a:tc>
                  <a:txBody>
                    <a:bodyPr/>
                    <a:lstStyle/>
                    <a:p>
                      <a:endParaRPr lang="ru-RU" dirty="0"/>
                    </a:p>
                  </a:txBody>
                  <a:tcPr/>
                </a:tc>
                <a:tc>
                  <a:txBody>
                    <a:bodyPr/>
                    <a:lstStyle/>
                    <a:p>
                      <a:endParaRPr lang="ru-RU" dirty="0"/>
                    </a:p>
                  </a:txBody>
                  <a:tcPr/>
                </a:tc>
                <a:tc>
                  <a:txBody>
                    <a:bodyPr/>
                    <a:lstStyle/>
                    <a:p>
                      <a:r>
                        <a:rPr lang="ru-RU" dirty="0" smtClean="0"/>
                        <a:t>Общество</a:t>
                      </a:r>
                    </a:p>
                    <a:p>
                      <a:r>
                        <a:rPr lang="ru-RU" dirty="0" smtClean="0"/>
                        <a:t>знание</a:t>
                      </a:r>
                      <a:endParaRPr lang="ru-RU" dirty="0"/>
                    </a:p>
                  </a:txBody>
                  <a:tcPr/>
                </a:tc>
                <a:tc>
                  <a:txBody>
                    <a:bodyPr/>
                    <a:lstStyle/>
                    <a:p>
                      <a:endParaRPr lang="ru-RU" dirty="0"/>
                    </a:p>
                  </a:txBody>
                  <a:tcPr/>
                </a:tc>
                <a:tc>
                  <a:txBody>
                    <a:bodyPr/>
                    <a:lstStyle/>
                    <a:p>
                      <a:r>
                        <a:rPr lang="ru-RU" dirty="0" smtClean="0"/>
                        <a:t>5 ( 82 до 90 баллов)</a:t>
                      </a:r>
                      <a:endParaRPr lang="ru-RU" dirty="0"/>
                    </a:p>
                  </a:txBody>
                  <a:tcPr/>
                </a:tc>
              </a:tr>
            </a:tbl>
          </a:graphicData>
        </a:graphic>
      </p:graphicFrame>
      <p:sp>
        <p:nvSpPr>
          <p:cNvPr id="6" name="Заголовок 1"/>
          <p:cNvSpPr>
            <a:spLocks noGrp="1"/>
          </p:cNvSpPr>
          <p:nvPr>
            <p:ph type="title"/>
          </p:nvPr>
        </p:nvSpPr>
        <p:spPr/>
        <p:txBody>
          <a:bodyPr/>
          <a:lstStyle/>
          <a:p>
            <a:r>
              <a:rPr lang="ru-RU" dirty="0" smtClean="0"/>
              <a:t>ЕГЭ и ученики гимназии</a:t>
            </a:r>
            <a:endParaRPr lang="ru-RU" dirty="0"/>
          </a:p>
        </p:txBody>
      </p:sp>
    </p:spTree>
    <p:extLst>
      <p:ext uri="{BB962C8B-B14F-4D97-AF65-F5344CB8AC3E}">
        <p14:creationId xmlns:p14="http://schemas.microsoft.com/office/powerpoint/2010/main" val="16390562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extLst>
              <p:ext uri="{D42A27DB-BD31-4B8C-83A1-F6EECF244321}">
                <p14:modId xmlns:p14="http://schemas.microsoft.com/office/powerpoint/2010/main" val="2845769393"/>
              </p:ext>
            </p:extLst>
          </p:nvPr>
        </p:nvGraphicFramePr>
        <p:xfrm>
          <a:off x="381000" y="1719263"/>
          <a:ext cx="8407400" cy="3672840"/>
        </p:xfrm>
        <a:graphic>
          <a:graphicData uri="http://schemas.openxmlformats.org/drawingml/2006/table">
            <a:tbl>
              <a:tblPr firstRow="1" bandRow="1">
                <a:tableStyleId>{5C22544A-7EE6-4342-B048-85BDC9FD1C3A}</a:tableStyleId>
              </a:tblPr>
              <a:tblGrid>
                <a:gridCol w="1681480"/>
                <a:gridCol w="1681480"/>
                <a:gridCol w="1681480"/>
                <a:gridCol w="1681480"/>
                <a:gridCol w="1681480"/>
              </a:tblGrid>
              <a:tr h="370840">
                <a:tc>
                  <a:txBody>
                    <a:bodyPr/>
                    <a:lstStyle/>
                    <a:p>
                      <a:r>
                        <a:rPr lang="ru-RU" dirty="0" smtClean="0"/>
                        <a:t>Год</a:t>
                      </a:r>
                      <a:endParaRPr lang="ru-RU" dirty="0"/>
                    </a:p>
                  </a:txBody>
                  <a:tcPr/>
                </a:tc>
                <a:tc>
                  <a:txBody>
                    <a:bodyPr/>
                    <a:lstStyle/>
                    <a:p>
                      <a:r>
                        <a:rPr lang="ru-RU" dirty="0" smtClean="0"/>
                        <a:t>Количество сдававших</a:t>
                      </a:r>
                      <a:endParaRPr lang="ru-RU" dirty="0"/>
                    </a:p>
                  </a:txBody>
                  <a:tcPr/>
                </a:tc>
                <a:tc>
                  <a:txBody>
                    <a:bodyPr/>
                    <a:lstStyle/>
                    <a:p>
                      <a:r>
                        <a:rPr lang="ru-RU" dirty="0" smtClean="0"/>
                        <a:t>Предмет</a:t>
                      </a:r>
                      <a:endParaRPr lang="ru-RU" dirty="0"/>
                    </a:p>
                  </a:txBody>
                  <a:tcPr/>
                </a:tc>
                <a:tc>
                  <a:txBody>
                    <a:bodyPr/>
                    <a:lstStyle/>
                    <a:p>
                      <a:r>
                        <a:rPr lang="ru-RU" dirty="0" smtClean="0"/>
                        <a:t>Средний </a:t>
                      </a:r>
                    </a:p>
                    <a:p>
                      <a:r>
                        <a:rPr lang="ru-RU" dirty="0" smtClean="0"/>
                        <a:t>балл</a:t>
                      </a:r>
                      <a:endParaRPr lang="ru-RU" dirty="0"/>
                    </a:p>
                  </a:txBody>
                  <a:tcPr/>
                </a:tc>
                <a:tc>
                  <a:txBody>
                    <a:bodyPr/>
                    <a:lstStyle/>
                    <a:p>
                      <a:r>
                        <a:rPr lang="ru-RU" dirty="0" smtClean="0"/>
                        <a:t>Высокий балл</a:t>
                      </a:r>
                      <a:endParaRPr lang="ru-RU" dirty="0"/>
                    </a:p>
                  </a:txBody>
                  <a:tcPr/>
                </a:tc>
              </a:tr>
              <a:tr h="370840">
                <a:tc>
                  <a:txBody>
                    <a:bodyPr/>
                    <a:lstStyle/>
                    <a:p>
                      <a:endParaRPr lang="ru-RU" dirty="0"/>
                    </a:p>
                  </a:txBody>
                  <a:tcPr/>
                </a:tc>
                <a:tc>
                  <a:txBody>
                    <a:bodyPr/>
                    <a:lstStyle/>
                    <a:p>
                      <a:endParaRPr lang="ru-RU" dirty="0"/>
                    </a:p>
                  </a:txBody>
                  <a:tcPr/>
                </a:tc>
                <a:tc>
                  <a:txBody>
                    <a:bodyPr/>
                    <a:lstStyle/>
                    <a:p>
                      <a:r>
                        <a:rPr lang="ru-RU" dirty="0" smtClean="0"/>
                        <a:t>Физика</a:t>
                      </a:r>
                      <a:endParaRPr lang="ru-RU" dirty="0"/>
                    </a:p>
                  </a:txBody>
                  <a:tcPr/>
                </a:tc>
                <a:tc>
                  <a:txBody>
                    <a:bodyPr/>
                    <a:lstStyle/>
                    <a:p>
                      <a:endParaRPr lang="ru-RU" dirty="0"/>
                    </a:p>
                  </a:txBody>
                  <a:tcPr/>
                </a:tc>
                <a:tc>
                  <a:txBody>
                    <a:bodyPr/>
                    <a:lstStyle/>
                    <a:p>
                      <a:r>
                        <a:rPr lang="ru-RU" dirty="0" smtClean="0"/>
                        <a:t>3( 83, 86, 89 баллов)</a:t>
                      </a:r>
                      <a:endParaRPr lang="ru-RU" dirty="0"/>
                    </a:p>
                  </a:txBody>
                  <a:tcPr/>
                </a:tc>
              </a:tr>
              <a:tr h="370840">
                <a:tc>
                  <a:txBody>
                    <a:bodyPr/>
                    <a:lstStyle/>
                    <a:p>
                      <a:r>
                        <a:rPr lang="ru-RU" dirty="0" smtClean="0"/>
                        <a:t>2017-2018</a:t>
                      </a:r>
                      <a:endParaRPr lang="ru-RU" dirty="0"/>
                    </a:p>
                  </a:txBody>
                  <a:tcPr/>
                </a:tc>
                <a:tc>
                  <a:txBody>
                    <a:bodyPr/>
                    <a:lstStyle/>
                    <a:p>
                      <a:r>
                        <a:rPr lang="ru-RU" dirty="0" smtClean="0"/>
                        <a:t>32</a:t>
                      </a:r>
                      <a:endParaRPr lang="ru-RU" dirty="0"/>
                    </a:p>
                  </a:txBody>
                  <a:tcPr/>
                </a:tc>
                <a:tc>
                  <a:txBody>
                    <a:bodyPr/>
                    <a:lstStyle/>
                    <a:p>
                      <a:r>
                        <a:rPr lang="ru-RU" dirty="0" smtClean="0"/>
                        <a:t>Русский язык</a:t>
                      </a:r>
                      <a:endParaRPr lang="ru-RU" dirty="0"/>
                    </a:p>
                  </a:txBody>
                  <a:tcPr/>
                </a:tc>
                <a:tc>
                  <a:txBody>
                    <a:bodyPr/>
                    <a:lstStyle/>
                    <a:p>
                      <a:r>
                        <a:rPr lang="ru-RU" dirty="0" smtClean="0"/>
                        <a:t>75</a:t>
                      </a:r>
                      <a:endParaRPr lang="ru-RU" dirty="0"/>
                    </a:p>
                  </a:txBody>
                  <a:tcPr/>
                </a:tc>
                <a:tc>
                  <a:txBody>
                    <a:bodyPr/>
                    <a:lstStyle/>
                    <a:p>
                      <a:r>
                        <a:rPr lang="ru-RU" dirty="0" smtClean="0"/>
                        <a:t>11( от 80 до 100)</a:t>
                      </a:r>
                      <a:endParaRPr lang="ru-RU" dirty="0"/>
                    </a:p>
                  </a:txBody>
                  <a:tcPr/>
                </a:tc>
              </a:tr>
              <a:tr h="370840">
                <a:tc>
                  <a:txBody>
                    <a:bodyPr/>
                    <a:lstStyle/>
                    <a:p>
                      <a:endParaRPr lang="ru-RU" dirty="0"/>
                    </a:p>
                  </a:txBody>
                  <a:tcPr/>
                </a:tc>
                <a:tc>
                  <a:txBody>
                    <a:bodyPr/>
                    <a:lstStyle/>
                    <a:p>
                      <a:endParaRPr lang="ru-RU" dirty="0"/>
                    </a:p>
                  </a:txBody>
                  <a:tcPr/>
                </a:tc>
                <a:tc>
                  <a:txBody>
                    <a:bodyPr/>
                    <a:lstStyle/>
                    <a:p>
                      <a:r>
                        <a:rPr lang="ru-RU" dirty="0" smtClean="0"/>
                        <a:t>Математика</a:t>
                      </a:r>
                      <a:endParaRPr lang="ru-RU" dirty="0"/>
                    </a:p>
                  </a:txBody>
                  <a:tcPr/>
                </a:tc>
                <a:tc>
                  <a:txBody>
                    <a:bodyPr/>
                    <a:lstStyle/>
                    <a:p>
                      <a:r>
                        <a:rPr lang="ru-RU" dirty="0" smtClean="0"/>
                        <a:t>45</a:t>
                      </a:r>
                      <a:endParaRPr lang="ru-RU" dirty="0"/>
                    </a:p>
                  </a:txBody>
                  <a:tcPr/>
                </a:tc>
                <a:tc>
                  <a:txBody>
                    <a:bodyPr/>
                    <a:lstStyle/>
                    <a:p>
                      <a:endParaRPr lang="ru-RU" dirty="0"/>
                    </a:p>
                  </a:txBody>
                  <a:tcPr/>
                </a:tc>
              </a:tr>
              <a:tr h="370840">
                <a:tc>
                  <a:txBody>
                    <a:bodyPr/>
                    <a:lstStyle/>
                    <a:p>
                      <a:endParaRPr lang="ru-RU" dirty="0"/>
                    </a:p>
                  </a:txBody>
                  <a:tcPr/>
                </a:tc>
                <a:tc>
                  <a:txBody>
                    <a:bodyPr/>
                    <a:lstStyle/>
                    <a:p>
                      <a:endParaRPr lang="ru-RU" dirty="0"/>
                    </a:p>
                  </a:txBody>
                  <a:tcPr/>
                </a:tc>
                <a:tc>
                  <a:txBody>
                    <a:bodyPr/>
                    <a:lstStyle/>
                    <a:p>
                      <a:r>
                        <a:rPr lang="ru-RU" dirty="0" smtClean="0"/>
                        <a:t>Химия</a:t>
                      </a:r>
                      <a:endParaRPr lang="ru-RU" dirty="0"/>
                    </a:p>
                  </a:txBody>
                  <a:tcPr/>
                </a:tc>
                <a:tc>
                  <a:txBody>
                    <a:bodyPr/>
                    <a:lstStyle/>
                    <a:p>
                      <a:endParaRPr lang="ru-RU" dirty="0"/>
                    </a:p>
                  </a:txBody>
                  <a:tcPr/>
                </a:tc>
                <a:tc>
                  <a:txBody>
                    <a:bodyPr/>
                    <a:lstStyle/>
                    <a:p>
                      <a:r>
                        <a:rPr lang="ru-RU" dirty="0" smtClean="0"/>
                        <a:t>1</a:t>
                      </a:r>
                      <a:endParaRPr lang="ru-RU" dirty="0"/>
                    </a:p>
                  </a:txBody>
                  <a:tcPr/>
                </a:tc>
              </a:tr>
              <a:tr h="370840">
                <a:tc>
                  <a:txBody>
                    <a:bodyPr/>
                    <a:lstStyle/>
                    <a:p>
                      <a:endParaRPr lang="ru-RU" dirty="0"/>
                    </a:p>
                  </a:txBody>
                  <a:tcPr/>
                </a:tc>
                <a:tc>
                  <a:txBody>
                    <a:bodyPr/>
                    <a:lstStyle/>
                    <a:p>
                      <a:endParaRPr lang="ru-RU" dirty="0"/>
                    </a:p>
                  </a:txBody>
                  <a:tcPr/>
                </a:tc>
                <a:tc>
                  <a:txBody>
                    <a:bodyPr/>
                    <a:lstStyle/>
                    <a:p>
                      <a:r>
                        <a:rPr lang="ru-RU" dirty="0" smtClean="0"/>
                        <a:t>Биология</a:t>
                      </a:r>
                      <a:endParaRPr lang="ru-RU" dirty="0"/>
                    </a:p>
                  </a:txBody>
                  <a:tcPr/>
                </a:tc>
                <a:tc>
                  <a:txBody>
                    <a:bodyPr/>
                    <a:lstStyle/>
                    <a:p>
                      <a:endParaRPr lang="ru-RU" dirty="0"/>
                    </a:p>
                  </a:txBody>
                  <a:tcPr/>
                </a:tc>
                <a:tc>
                  <a:txBody>
                    <a:bodyPr/>
                    <a:lstStyle/>
                    <a:p>
                      <a:r>
                        <a:rPr lang="ru-RU" dirty="0" smtClean="0"/>
                        <a:t>2</a:t>
                      </a:r>
                      <a:endParaRPr lang="ru-RU" dirty="0"/>
                    </a:p>
                  </a:txBody>
                  <a:tcPr/>
                </a:tc>
              </a:tr>
              <a:tr h="370840">
                <a:tc>
                  <a:txBody>
                    <a:bodyPr/>
                    <a:lstStyle/>
                    <a:p>
                      <a:endParaRPr lang="ru-RU" dirty="0"/>
                    </a:p>
                  </a:txBody>
                  <a:tcPr/>
                </a:tc>
                <a:tc>
                  <a:txBody>
                    <a:bodyPr/>
                    <a:lstStyle/>
                    <a:p>
                      <a:endParaRPr lang="ru-RU" dirty="0"/>
                    </a:p>
                  </a:txBody>
                  <a:tcPr/>
                </a:tc>
                <a:tc>
                  <a:txBody>
                    <a:bodyPr/>
                    <a:lstStyle/>
                    <a:p>
                      <a:r>
                        <a:rPr lang="ru-RU" dirty="0" smtClean="0"/>
                        <a:t>Общество</a:t>
                      </a:r>
                    </a:p>
                    <a:p>
                      <a:r>
                        <a:rPr lang="ru-RU" dirty="0" smtClean="0"/>
                        <a:t>знание</a:t>
                      </a:r>
                      <a:endParaRPr lang="ru-RU" dirty="0"/>
                    </a:p>
                  </a:txBody>
                  <a:tcPr/>
                </a:tc>
                <a:tc>
                  <a:txBody>
                    <a:bodyPr/>
                    <a:lstStyle/>
                    <a:p>
                      <a:endParaRPr lang="ru-RU" dirty="0"/>
                    </a:p>
                  </a:txBody>
                  <a:tcPr/>
                </a:tc>
                <a:tc>
                  <a:txBody>
                    <a:bodyPr/>
                    <a:lstStyle/>
                    <a:p>
                      <a:r>
                        <a:rPr lang="ru-RU" smtClean="0"/>
                        <a:t>5</a:t>
                      </a:r>
                      <a:endParaRPr lang="ru-RU" dirty="0"/>
                    </a:p>
                  </a:txBody>
                  <a:tcPr/>
                </a:tc>
              </a:tr>
            </a:tbl>
          </a:graphicData>
        </a:graphic>
      </p:graphicFrame>
      <p:sp>
        <p:nvSpPr>
          <p:cNvPr id="2" name="Заголовок 1"/>
          <p:cNvSpPr>
            <a:spLocks noGrp="1"/>
          </p:cNvSpPr>
          <p:nvPr>
            <p:ph type="title"/>
          </p:nvPr>
        </p:nvSpPr>
        <p:spPr/>
        <p:txBody>
          <a:bodyPr/>
          <a:lstStyle/>
          <a:p>
            <a:r>
              <a:rPr lang="ru-RU" dirty="0"/>
              <a:t>ЕГЭ и ученики гимназии</a:t>
            </a:r>
            <a:endParaRPr lang="ru-RU" dirty="0"/>
          </a:p>
        </p:txBody>
      </p:sp>
    </p:spTree>
    <p:extLst>
      <p:ext uri="{BB962C8B-B14F-4D97-AF65-F5344CB8AC3E}">
        <p14:creationId xmlns:p14="http://schemas.microsoft.com/office/powerpoint/2010/main" val="11100644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sz="3600" dirty="0" smtClean="0"/>
              <a:t>получить </a:t>
            </a:r>
            <a:r>
              <a:rPr lang="ru-RU" sz="3600" dirty="0"/>
              <a:t>как можно больше информации </a:t>
            </a:r>
            <a:r>
              <a:rPr lang="ru-RU" sz="3600" dirty="0" smtClean="0"/>
              <a:t>о системе </a:t>
            </a:r>
            <a:r>
              <a:rPr lang="ru-RU" sz="3600" dirty="0"/>
              <a:t>итоговой </a:t>
            </a:r>
            <a:r>
              <a:rPr lang="ru-RU" sz="3600" dirty="0" smtClean="0"/>
              <a:t>аттестации в формате ЕГЭ;</a:t>
            </a:r>
          </a:p>
          <a:p>
            <a:r>
              <a:rPr lang="ru-RU" sz="3600" dirty="0" smtClean="0"/>
              <a:t>развенчать </a:t>
            </a:r>
            <a:r>
              <a:rPr lang="ru-RU" sz="3600" dirty="0"/>
              <a:t>мифы для </a:t>
            </a:r>
            <a:r>
              <a:rPr lang="ru-RU" sz="3600" dirty="0" smtClean="0"/>
              <a:t>себя;</a:t>
            </a:r>
          </a:p>
          <a:p>
            <a:r>
              <a:rPr lang="ru-RU" sz="3600" dirty="0" smtClean="0"/>
              <a:t>помочь </a:t>
            </a:r>
            <a:r>
              <a:rPr lang="ru-RU" sz="3600" dirty="0"/>
              <a:t>побороть страхи у себя и у своих друзей.  </a:t>
            </a:r>
          </a:p>
          <a:p>
            <a:endParaRPr lang="ru-RU" dirty="0"/>
          </a:p>
        </p:txBody>
      </p:sp>
      <p:sp>
        <p:nvSpPr>
          <p:cNvPr id="2" name="Заголовок 1"/>
          <p:cNvSpPr>
            <a:spLocks noGrp="1"/>
          </p:cNvSpPr>
          <p:nvPr>
            <p:ph type="title"/>
          </p:nvPr>
        </p:nvSpPr>
        <p:spPr/>
        <p:txBody>
          <a:bodyPr/>
          <a:lstStyle/>
          <a:p>
            <a:r>
              <a:rPr lang="ru-RU" dirty="0" smtClean="0"/>
              <a:t>Цели проекта</a:t>
            </a:r>
            <a:endParaRPr lang="ru-RU" dirty="0"/>
          </a:p>
        </p:txBody>
      </p:sp>
    </p:spTree>
    <p:extLst>
      <p:ext uri="{BB962C8B-B14F-4D97-AF65-F5344CB8AC3E}">
        <p14:creationId xmlns:p14="http://schemas.microsoft.com/office/powerpoint/2010/main" val="25662610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r>
              <a:rPr lang="ru-RU" dirty="0"/>
              <a:t>Первый аналог ЕГЭ был введен во Франции в 60-х гг</a:t>
            </a:r>
            <a:r>
              <a:rPr lang="ru-RU" dirty="0" smtClean="0"/>
              <a:t>., детям иммигрантов </a:t>
            </a:r>
            <a:r>
              <a:rPr lang="ru-RU" dirty="0"/>
              <a:t>необходимо было </a:t>
            </a:r>
            <a:r>
              <a:rPr lang="ru-RU" dirty="0" smtClean="0"/>
              <a:t>учиться, и </a:t>
            </a:r>
            <a:r>
              <a:rPr lang="ru-RU" dirty="0"/>
              <a:t>французские власти пошли им </a:t>
            </a:r>
            <a:r>
              <a:rPr lang="ru-RU" dirty="0" smtClean="0"/>
              <a:t>навстречу, сильно </a:t>
            </a:r>
            <a:r>
              <a:rPr lang="ru-RU" dirty="0"/>
              <a:t>упростив систему экзаменов. Были введены тестовые опросы, выпускной экзамен совмещался с вступительным в вуз.</a:t>
            </a:r>
          </a:p>
          <a:p>
            <a:r>
              <a:rPr lang="ru-RU" dirty="0" smtClean="0"/>
              <a:t>Французы не принимали </a:t>
            </a:r>
            <a:r>
              <a:rPr lang="ru-RU" dirty="0"/>
              <a:t>новую систему, считая, что она ведет к «отупению» нации. Противостояние длилось недолго: уже через три года правительство, оценив результаты новой политики, отказалось от нововведений.</a:t>
            </a:r>
          </a:p>
          <a:p>
            <a:r>
              <a:rPr lang="ru-RU" dirty="0"/>
              <a:t>Однако подобная система вполне успешно прижилась в Америке. Она менее </a:t>
            </a:r>
            <a:r>
              <a:rPr lang="ru-RU" dirty="0" err="1"/>
              <a:t>затратна</a:t>
            </a:r>
            <a:r>
              <a:rPr lang="ru-RU" dirty="0"/>
              <a:t> и очень удобна. Идея «2 экзамена в 1» получила  широкое распространение во всем мире.</a:t>
            </a:r>
          </a:p>
          <a:p>
            <a:endParaRPr lang="ru-RU" dirty="0"/>
          </a:p>
        </p:txBody>
      </p:sp>
      <p:sp>
        <p:nvSpPr>
          <p:cNvPr id="2" name="Заголовок 1"/>
          <p:cNvSpPr>
            <a:spLocks noGrp="1"/>
          </p:cNvSpPr>
          <p:nvPr>
            <p:ph type="title"/>
          </p:nvPr>
        </p:nvSpPr>
        <p:spPr/>
        <p:txBody>
          <a:bodyPr>
            <a:normAutofit fontScale="90000"/>
          </a:bodyPr>
          <a:lstStyle/>
          <a:p>
            <a:r>
              <a:rPr lang="ru-RU" dirty="0"/>
              <a:t>Из истории проведения экзамена</a:t>
            </a:r>
            <a:br>
              <a:rPr lang="ru-RU" dirty="0"/>
            </a:br>
            <a:endParaRPr lang="ru-RU" dirty="0"/>
          </a:p>
        </p:txBody>
      </p:sp>
    </p:spTree>
    <p:extLst>
      <p:ext uri="{BB962C8B-B14F-4D97-AF65-F5344CB8AC3E}">
        <p14:creationId xmlns:p14="http://schemas.microsoft.com/office/powerpoint/2010/main" val="17198647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10000"/>
          </a:bodyPr>
          <a:lstStyle/>
          <a:p>
            <a:r>
              <a:rPr lang="ru-RU" dirty="0" smtClean="0"/>
              <a:t>Первые </a:t>
            </a:r>
            <a:r>
              <a:rPr lang="ru-RU" dirty="0"/>
              <a:t>прообразы ЕГЭ стали появляться в России в 1997 </a:t>
            </a:r>
            <a:r>
              <a:rPr lang="ru-RU" dirty="0" smtClean="0"/>
              <a:t>году.</a:t>
            </a:r>
          </a:p>
          <a:p>
            <a:r>
              <a:rPr lang="ru-RU" dirty="0" smtClean="0"/>
              <a:t>Автором </a:t>
            </a:r>
            <a:r>
              <a:rPr lang="ru-RU" dirty="0"/>
              <a:t>идеи Единого государственного экзамена в России стал Владимир Филиппов, возглавлявший Министерство образования с 1998 по 2004 год. Именно он начал масштабную реформу отечественного образования: присоединение России к Болонскому процессу с разделением высшего образования на </a:t>
            </a:r>
            <a:r>
              <a:rPr lang="ru-RU" dirty="0" err="1"/>
              <a:t>бакалавриат</a:t>
            </a:r>
            <a:r>
              <a:rPr lang="ru-RU" dirty="0"/>
              <a:t> и магистратуру, создание новых образовательных стандартов. </a:t>
            </a:r>
            <a:endParaRPr lang="ru-RU" dirty="0" smtClean="0"/>
          </a:p>
          <a:p>
            <a:r>
              <a:rPr lang="ru-RU" dirty="0" smtClean="0"/>
              <a:t>ЕГЭ </a:t>
            </a:r>
            <a:r>
              <a:rPr lang="ru-RU" dirty="0"/>
              <a:t>должен был уничтожить коррупцию в школах и вузах и обеспечить эффективную проверку знаний выпускников (стандартная пятибалльная шкала с этой задачей давно уже не справлялась). Именно поэтому была выбрана тестовая форма, с которой работает беспристрастная машина. Кроме того, </a:t>
            </a:r>
            <a:r>
              <a:rPr lang="ru-RU" dirty="0" err="1"/>
              <a:t>госэкзамен</a:t>
            </a:r>
            <a:r>
              <a:rPr lang="ru-RU" dirty="0"/>
              <a:t> должен был сделать высшее образование по-настоящему доступным для детей из </a:t>
            </a:r>
            <a:r>
              <a:rPr lang="ru-RU" dirty="0" smtClean="0"/>
              <a:t>регионов.</a:t>
            </a:r>
            <a:endParaRPr lang="ru-RU" dirty="0"/>
          </a:p>
          <a:p>
            <a:endParaRPr lang="ru-RU" dirty="0"/>
          </a:p>
        </p:txBody>
      </p:sp>
      <p:sp>
        <p:nvSpPr>
          <p:cNvPr id="2" name="Заголовок 1"/>
          <p:cNvSpPr>
            <a:spLocks noGrp="1"/>
          </p:cNvSpPr>
          <p:nvPr>
            <p:ph type="title"/>
          </p:nvPr>
        </p:nvSpPr>
        <p:spPr/>
        <p:txBody>
          <a:bodyPr>
            <a:normAutofit fontScale="90000"/>
          </a:bodyPr>
          <a:lstStyle/>
          <a:p>
            <a:r>
              <a:rPr lang="ru-RU" dirty="0"/>
              <a:t>ЕГЭ в России</a:t>
            </a:r>
            <a:r>
              <a:rPr lang="ru-RU" b="1" dirty="0"/>
              <a:t/>
            </a:r>
            <a:br>
              <a:rPr lang="ru-RU" b="1" dirty="0"/>
            </a:br>
            <a:endParaRPr lang="ru-RU" dirty="0"/>
          </a:p>
        </p:txBody>
      </p:sp>
    </p:spTree>
    <p:extLst>
      <p:ext uri="{BB962C8B-B14F-4D97-AF65-F5344CB8AC3E}">
        <p14:creationId xmlns:p14="http://schemas.microsoft.com/office/powerpoint/2010/main" val="37379815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fontScale="92500" lnSpcReduction="10000"/>
          </a:bodyPr>
          <a:lstStyle/>
          <a:p>
            <a:r>
              <a:rPr lang="ru-RU" dirty="0"/>
              <a:t>2001- 2009 </a:t>
            </a:r>
            <a:r>
              <a:rPr lang="ru-RU" dirty="0" smtClean="0"/>
              <a:t>гг.:</a:t>
            </a:r>
            <a:endParaRPr lang="ru-RU" dirty="0"/>
          </a:p>
          <a:p>
            <a:pPr marL="0" indent="0">
              <a:buNone/>
            </a:pPr>
            <a:r>
              <a:rPr lang="ru-RU" dirty="0"/>
              <a:t>- в 2001 году начался эксперимент по проведению  экзамена. </a:t>
            </a:r>
            <a:r>
              <a:rPr lang="ru-RU" dirty="0" smtClean="0"/>
              <a:t>В </a:t>
            </a:r>
            <a:r>
              <a:rPr lang="ru-RU" dirty="0"/>
              <a:t>2005 году эксперимент признали успешным. </a:t>
            </a:r>
            <a:r>
              <a:rPr lang="ru-RU" dirty="0" smtClean="0"/>
              <a:t>До </a:t>
            </a:r>
            <a:r>
              <a:rPr lang="ru-RU" dirty="0"/>
              <a:t>2009 года порядок оставался прежним. </a:t>
            </a:r>
            <a:endParaRPr lang="ru-RU" dirty="0" smtClean="0"/>
          </a:p>
          <a:p>
            <a:r>
              <a:rPr lang="ru-RU" dirty="0" smtClean="0"/>
              <a:t>ЕГЭ-2009 </a:t>
            </a:r>
            <a:r>
              <a:rPr lang="ru-RU" dirty="0"/>
              <a:t>был значительно </a:t>
            </a:r>
            <a:r>
              <a:rPr lang="ru-RU" dirty="0" smtClean="0"/>
              <a:t>преобразован:</a:t>
            </a:r>
            <a:endParaRPr lang="ru-RU" dirty="0"/>
          </a:p>
          <a:p>
            <a:pPr marL="0" indent="0">
              <a:buNone/>
            </a:pPr>
            <a:r>
              <a:rPr lang="ru-RU" dirty="0" smtClean="0"/>
              <a:t>- </a:t>
            </a:r>
            <a:r>
              <a:rPr lang="ru-RU" dirty="0"/>
              <a:t>результаты сдачи ЕГЭ в школе стали вступительными в вуз;</a:t>
            </a:r>
          </a:p>
          <a:p>
            <a:pPr marL="0" indent="0">
              <a:buNone/>
            </a:pPr>
            <a:r>
              <a:rPr lang="ru-RU" dirty="0"/>
              <a:t>- два экзамена были введены как обязательные: по русскому языку и математике - для получения аттестата, для поступления в вуз – четыре. Некоторые вузы получила право от правительства на дополнительные </a:t>
            </a:r>
            <a:r>
              <a:rPr lang="ru-RU" dirty="0" smtClean="0"/>
              <a:t>испытания;</a:t>
            </a:r>
            <a:endParaRPr lang="ru-RU" dirty="0"/>
          </a:p>
          <a:p>
            <a:pPr marL="0" indent="0">
              <a:buNone/>
            </a:pPr>
            <a:r>
              <a:rPr lang="ru-RU" dirty="0" smtClean="0"/>
              <a:t>- документы </a:t>
            </a:r>
            <a:r>
              <a:rPr lang="ru-RU" dirty="0"/>
              <a:t>для поступления в вуз теперь можно было отправлять по почте, что значительно облегчало выпускникам возможности </a:t>
            </a:r>
            <a:r>
              <a:rPr lang="ru-RU" dirty="0" smtClean="0"/>
              <a:t>поступления;</a:t>
            </a:r>
            <a:endParaRPr lang="ru-RU" dirty="0"/>
          </a:p>
          <a:p>
            <a:pPr marL="0" indent="0">
              <a:buNone/>
            </a:pPr>
            <a:r>
              <a:rPr lang="ru-RU" dirty="0" smtClean="0"/>
              <a:t>- главной </a:t>
            </a:r>
            <a:r>
              <a:rPr lang="ru-RU" dirty="0"/>
              <a:t>проблемой стала возможность подавать документы в неограниченное количество вузов и три «волны» </a:t>
            </a:r>
            <a:r>
              <a:rPr lang="ru-RU" dirty="0" smtClean="0"/>
              <a:t>поступления.</a:t>
            </a:r>
            <a:endParaRPr lang="ru-RU" dirty="0"/>
          </a:p>
        </p:txBody>
      </p:sp>
      <p:sp>
        <p:nvSpPr>
          <p:cNvPr id="2" name="Заголовок 1"/>
          <p:cNvSpPr>
            <a:spLocks noGrp="1"/>
          </p:cNvSpPr>
          <p:nvPr>
            <p:ph type="title"/>
          </p:nvPr>
        </p:nvSpPr>
        <p:spPr/>
        <p:txBody>
          <a:bodyPr>
            <a:normAutofit fontScale="90000"/>
          </a:bodyPr>
          <a:lstStyle/>
          <a:p>
            <a:pPr>
              <a:lnSpc>
                <a:spcPct val="115000"/>
              </a:lnSpc>
              <a:spcBef>
                <a:spcPts val="1500"/>
              </a:spcBef>
              <a:spcAft>
                <a:spcPts val="750"/>
              </a:spcAft>
            </a:pPr>
            <a:r>
              <a:rPr lang="ru-RU" dirty="0">
                <a:ea typeface="Times New Roman"/>
                <a:cs typeface="Times New Roman"/>
              </a:rPr>
              <a:t>Этапы развития ЕГЭ </a:t>
            </a:r>
            <a:r>
              <a:rPr lang="ru-RU" sz="3600" dirty="0">
                <a:ea typeface="Times New Roman"/>
                <a:cs typeface="Times New Roman"/>
              </a:rPr>
              <a:t/>
            </a:r>
            <a:br>
              <a:rPr lang="ru-RU" sz="3600" dirty="0">
                <a:ea typeface="Times New Roman"/>
                <a:cs typeface="Times New Roman"/>
              </a:rPr>
            </a:br>
            <a:endParaRPr lang="ru-RU" dirty="0"/>
          </a:p>
        </p:txBody>
      </p:sp>
    </p:spTree>
    <p:extLst>
      <p:ext uri="{BB962C8B-B14F-4D97-AF65-F5344CB8AC3E}">
        <p14:creationId xmlns:p14="http://schemas.microsoft.com/office/powerpoint/2010/main" val="28507343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lnSpcReduction="10000"/>
          </a:bodyPr>
          <a:lstStyle/>
          <a:p>
            <a:r>
              <a:rPr lang="ru-RU" dirty="0" smtClean="0"/>
              <a:t>В </a:t>
            </a:r>
            <a:r>
              <a:rPr lang="ru-RU" dirty="0"/>
              <a:t>2010 году возникла другая проблема. В условиях назревающего демографического кризиса многие вузы начали снижать проходной балл по многим специальностям, в результате чего, зачастую, набирали не слишком хорошо подготовленных </a:t>
            </a:r>
            <a:r>
              <a:rPr lang="ru-RU" dirty="0" smtClean="0"/>
              <a:t>студентов. </a:t>
            </a:r>
            <a:endParaRPr lang="ru-RU" dirty="0"/>
          </a:p>
          <a:p>
            <a:r>
              <a:rPr lang="ru-RU" dirty="0"/>
              <a:t>В период проведения ЕГЭ в 2013 году было выявлено в сети Интернет в открытом доступе более 150 фрагментов экзаменационных </a:t>
            </a:r>
            <a:r>
              <a:rPr lang="ru-RU" dirty="0" smtClean="0"/>
              <a:t>заданий.</a:t>
            </a:r>
          </a:p>
          <a:p>
            <a:r>
              <a:rPr lang="ru-RU" dirty="0" smtClean="0"/>
              <a:t>В </a:t>
            </a:r>
            <a:r>
              <a:rPr lang="ru-RU" dirty="0"/>
              <a:t>2014 году </a:t>
            </a:r>
            <a:r>
              <a:rPr lang="ru-RU" dirty="0" err="1"/>
              <a:t>Рособрнадзор</a:t>
            </a:r>
            <a:r>
              <a:rPr lang="ru-RU" dirty="0"/>
              <a:t> провел ряд мероприятий, которые помогли избежать утечек </a:t>
            </a:r>
            <a:r>
              <a:rPr lang="ru-RU" dirty="0" err="1" smtClean="0"/>
              <a:t>КИМов</a:t>
            </a:r>
            <a:r>
              <a:rPr lang="ru-RU" dirty="0" smtClean="0"/>
              <a:t>.</a:t>
            </a:r>
          </a:p>
          <a:p>
            <a:r>
              <a:rPr lang="ru-RU" dirty="0" err="1" smtClean="0"/>
              <a:t>КИМы</a:t>
            </a:r>
            <a:r>
              <a:rPr lang="ru-RU" dirty="0" smtClean="0"/>
              <a:t> </a:t>
            </a:r>
            <a:r>
              <a:rPr lang="ru-RU" dirty="0"/>
              <a:t>в регионы привозились за сутки. Кроме того, выпускникам 2014 года предстояла сдавать ЕГЭ под прицелом видеокамер, которые были установлены в аудиториях и коридорах.</a:t>
            </a:r>
          </a:p>
          <a:p>
            <a:endParaRPr lang="ru-RU" dirty="0"/>
          </a:p>
        </p:txBody>
      </p:sp>
      <p:sp>
        <p:nvSpPr>
          <p:cNvPr id="2" name="Заголовок 1"/>
          <p:cNvSpPr>
            <a:spLocks noGrp="1"/>
          </p:cNvSpPr>
          <p:nvPr>
            <p:ph type="title"/>
          </p:nvPr>
        </p:nvSpPr>
        <p:spPr/>
        <p:txBody>
          <a:bodyPr>
            <a:normAutofit fontScale="90000"/>
          </a:bodyPr>
          <a:lstStyle/>
          <a:p>
            <a:r>
              <a:rPr lang="ru-RU" dirty="0"/>
              <a:t>2010- 2014 </a:t>
            </a:r>
            <a:r>
              <a:rPr lang="ru-RU" dirty="0" err="1"/>
              <a:t>гг</a:t>
            </a:r>
            <a:r>
              <a:rPr lang="ru-RU" dirty="0"/>
              <a:t/>
            </a:r>
            <a:br>
              <a:rPr lang="ru-RU" dirty="0"/>
            </a:br>
            <a:endParaRPr lang="ru-RU" dirty="0"/>
          </a:p>
        </p:txBody>
      </p:sp>
    </p:spTree>
    <p:extLst>
      <p:ext uri="{BB962C8B-B14F-4D97-AF65-F5344CB8AC3E}">
        <p14:creationId xmlns:p14="http://schemas.microsoft.com/office/powerpoint/2010/main" val="34544527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lvl="0"/>
            <a:r>
              <a:rPr lang="ru-RU" dirty="0" smtClean="0"/>
              <a:t>Добавлена </a:t>
            </a:r>
            <a:r>
              <a:rPr lang="ru-RU" dirty="0"/>
              <a:t>устная часть по иностранным </a:t>
            </a:r>
            <a:r>
              <a:rPr lang="ru-RU" dirty="0" smtClean="0"/>
              <a:t>языкам.</a:t>
            </a:r>
            <a:endParaRPr lang="ru-RU" dirty="0"/>
          </a:p>
          <a:p>
            <a:pPr lvl="0"/>
            <a:r>
              <a:rPr lang="ru-RU" dirty="0"/>
              <a:t>За индивидуальные достижения школьников можно было получить до 10 баллов к результатам </a:t>
            </a:r>
            <a:r>
              <a:rPr lang="ru-RU" dirty="0" smtClean="0"/>
              <a:t>ЕГЭ.</a:t>
            </a:r>
            <a:endParaRPr lang="ru-RU" dirty="0"/>
          </a:p>
          <a:p>
            <a:pPr lvl="0"/>
            <a:r>
              <a:rPr lang="ru-RU" dirty="0"/>
              <a:t>Допуском к ЕГЭ стало сочинение, которое проводилось в декабре. Оценка - зачёт/незачёт. При поступлении вуз мог оценить сочинение - максимум до 10 баллов к </a:t>
            </a:r>
            <a:r>
              <a:rPr lang="ru-RU" dirty="0" smtClean="0"/>
              <a:t>ЕГЭ.</a:t>
            </a:r>
            <a:endParaRPr lang="ru-RU" dirty="0"/>
          </a:p>
          <a:p>
            <a:pPr lvl="0"/>
            <a:r>
              <a:rPr lang="ru-RU" dirty="0"/>
              <a:t>В ЕГЭ по русскому языку убрали тестовую часть. По остальным предметам - сокращение заданий с выбором ответов.</a:t>
            </a:r>
          </a:p>
          <a:p>
            <a:r>
              <a:rPr lang="ru-RU" dirty="0"/>
              <a:t>Разделение ЕГЭ по математике на базовый и профильный уровни. </a:t>
            </a:r>
          </a:p>
          <a:p>
            <a:endParaRPr lang="ru-RU" dirty="0"/>
          </a:p>
        </p:txBody>
      </p:sp>
      <p:sp>
        <p:nvSpPr>
          <p:cNvPr id="2" name="Заголовок 1"/>
          <p:cNvSpPr>
            <a:spLocks noGrp="1"/>
          </p:cNvSpPr>
          <p:nvPr>
            <p:ph type="title"/>
          </p:nvPr>
        </p:nvSpPr>
        <p:spPr/>
        <p:txBody>
          <a:bodyPr>
            <a:normAutofit fontScale="90000"/>
          </a:bodyPr>
          <a:lstStyle/>
          <a:p>
            <a:r>
              <a:rPr lang="ru-RU" dirty="0"/>
              <a:t>Нововведения в ЕГЭ 2015-2017 годах </a:t>
            </a:r>
            <a:br>
              <a:rPr lang="ru-RU" dirty="0"/>
            </a:br>
            <a:endParaRPr lang="ru-RU" dirty="0"/>
          </a:p>
        </p:txBody>
      </p:sp>
    </p:spTree>
    <p:extLst>
      <p:ext uri="{BB962C8B-B14F-4D97-AF65-F5344CB8AC3E}">
        <p14:creationId xmlns:p14="http://schemas.microsoft.com/office/powerpoint/2010/main" val="39630570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lvl="0"/>
            <a:r>
              <a:rPr lang="ru-RU" dirty="0" smtClean="0"/>
              <a:t>Миф </a:t>
            </a:r>
            <a:r>
              <a:rPr lang="ru-RU" dirty="0"/>
              <a:t>1. К ЕГЭ можно подготовиться за несколько месяцев </a:t>
            </a:r>
          </a:p>
          <a:p>
            <a:r>
              <a:rPr lang="ru-RU" dirty="0"/>
              <a:t>ЕГЭ, как и любой другой экзамен, требует повышенного внимания к предмету. Чтобы сдать физику на 90 баллов и выше, мало просто любить ее, надо понимать предмет и стать в нем лучшим</a:t>
            </a:r>
            <a:r>
              <a:rPr lang="ru-RU" dirty="0" smtClean="0"/>
              <a:t>.</a:t>
            </a:r>
          </a:p>
          <a:p>
            <a:r>
              <a:rPr lang="ru-RU" dirty="0" smtClean="0"/>
              <a:t> ЕГЭ </a:t>
            </a:r>
            <a:r>
              <a:rPr lang="ru-RU" dirty="0"/>
              <a:t>— это каждодневный, систематический труд. </a:t>
            </a:r>
          </a:p>
        </p:txBody>
      </p:sp>
      <p:sp>
        <p:nvSpPr>
          <p:cNvPr id="2" name="Заголовок 1"/>
          <p:cNvSpPr>
            <a:spLocks noGrp="1"/>
          </p:cNvSpPr>
          <p:nvPr>
            <p:ph type="title"/>
          </p:nvPr>
        </p:nvSpPr>
        <p:spPr/>
        <p:txBody>
          <a:bodyPr>
            <a:normAutofit fontScale="90000"/>
          </a:bodyPr>
          <a:lstStyle/>
          <a:p>
            <a:r>
              <a:rPr lang="ru-RU" dirty="0"/>
              <a:t>Мифы о ЕГЭ</a:t>
            </a:r>
            <a:br>
              <a:rPr lang="ru-RU" dirty="0"/>
            </a:br>
            <a:endParaRPr lang="ru-RU" dirty="0"/>
          </a:p>
        </p:txBody>
      </p:sp>
    </p:spTree>
    <p:extLst>
      <p:ext uri="{BB962C8B-B14F-4D97-AF65-F5344CB8AC3E}">
        <p14:creationId xmlns:p14="http://schemas.microsoft.com/office/powerpoint/2010/main" val="29762032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a:bodyPr>
          <a:lstStyle/>
          <a:p>
            <a:pPr lvl="0"/>
            <a:r>
              <a:rPr lang="ru-RU" dirty="0"/>
              <a:t>Миф 2. ЕГЭ — лотерея, а не объективный показатель знаний.</a:t>
            </a:r>
          </a:p>
          <a:p>
            <a:r>
              <a:rPr lang="ru-RU" dirty="0"/>
              <a:t> Этот миф экзамену приписывают, как правило, нерадивые ученики, которые в течение года не готовились и плохо сдали ЕГЭ. Чтобы сдать экзамен на высокий балл, безусловно, нужно проделать титаническую работу. Тем не менее, следует отметить, что ЕГЭ  вполне соответствует школьной программе. Чтобы сдать экзамен на средний балл, достаточно регулярно посещать школьные занятия у хорошего преподавателя. Ответы на 90% заданий и вопросов вы найдете в обычных учебниках. Для успешной сдачи экзамена, несомненно, стоит готовиться по специальным справочникам и </a:t>
            </a:r>
            <a:r>
              <a:rPr lang="ru-RU" dirty="0" smtClean="0"/>
              <a:t>пособиям.</a:t>
            </a:r>
            <a:endParaRPr lang="ru-RU" dirty="0"/>
          </a:p>
          <a:p>
            <a:endParaRPr lang="ru-RU" dirty="0"/>
          </a:p>
        </p:txBody>
      </p:sp>
      <p:sp>
        <p:nvSpPr>
          <p:cNvPr id="4" name="Заголовок 1"/>
          <p:cNvSpPr>
            <a:spLocks noGrp="1"/>
          </p:cNvSpPr>
          <p:nvPr>
            <p:ph type="title"/>
          </p:nvPr>
        </p:nvSpPr>
        <p:spPr/>
        <p:txBody>
          <a:bodyPr>
            <a:normAutofit fontScale="90000"/>
          </a:bodyPr>
          <a:lstStyle/>
          <a:p>
            <a:r>
              <a:rPr lang="ru-RU" dirty="0"/>
              <a:t>Мифы о ЕГЭ</a:t>
            </a:r>
            <a:br>
              <a:rPr lang="ru-RU" dirty="0"/>
            </a:br>
            <a:endParaRPr lang="ru-RU" dirty="0"/>
          </a:p>
        </p:txBody>
      </p:sp>
    </p:spTree>
    <p:extLst>
      <p:ext uri="{BB962C8B-B14F-4D97-AF65-F5344CB8AC3E}">
        <p14:creationId xmlns:p14="http://schemas.microsoft.com/office/powerpoint/2010/main" val="81013540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етка">
  <a:themeElements>
    <a:clrScheme name="Сетка">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Сетка">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inorFont>
    </a:fontScheme>
    <a:fmtScheme name="Сетка">
      <a:fillStyleLst>
        <a:solidFill>
          <a:schemeClr val="phClr"/>
        </a:solidFill>
        <a:solidFill>
          <a:schemeClr val="phClr">
            <a:tint val="50000"/>
          </a:schemeClr>
        </a:solidFill>
        <a:gradFill rotWithShape="1">
          <a:gsLst>
            <a:gs pos="0">
              <a:schemeClr val="phClr"/>
            </a:gs>
            <a:gs pos="90000">
              <a:schemeClr val="phClr">
                <a:shade val="100000"/>
              </a:schemeClr>
            </a:gs>
            <a:gs pos="100000">
              <a:schemeClr val="phClr">
                <a:shade val="85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effectStyle>
        <a:effectStyle>
          <a:effectLst>
            <a:outerShdw blurRad="31750" dist="25400" dir="5400000" rotWithShape="0">
              <a:srgbClr val="000000">
                <a:alpha val="50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30000"/>
              </a:schemeClr>
            </a:contourClr>
          </a:sp3d>
        </a:effectStyle>
      </a:effectStyleLst>
      <a:bgFillStyleLst>
        <a:solidFill>
          <a:schemeClr val="phClr"/>
        </a:solidFill>
        <a:solidFill>
          <a:schemeClr val="phClr">
            <a:tint val="90000"/>
            <a:shade val="93000"/>
            <a:satMod val="150000"/>
          </a:schemeClr>
        </a:solidFill>
        <a:blipFill rotWithShape="1">
          <a:blip xmlns:r="http://schemas.openxmlformats.org/officeDocument/2006/relationships" r:embed="rId1">
            <a:duotone>
              <a:schemeClr val="phClr">
                <a:tint val="95000"/>
              </a:schemeClr>
              <a:schemeClr val="phClr">
                <a:shade val="93000"/>
                <a:satMod val="11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Grid</Template>
  <TotalTime>128</TotalTime>
  <Words>966</Words>
  <Application>Microsoft Office PowerPoint</Application>
  <PresentationFormat>Экран (4:3)</PresentationFormat>
  <Paragraphs>104</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Сетка</vt:lpstr>
      <vt:lpstr>Единый государственный экзамен: мифы и реальность </vt:lpstr>
      <vt:lpstr>Цели проекта</vt:lpstr>
      <vt:lpstr>Из истории проведения экзамена </vt:lpstr>
      <vt:lpstr>ЕГЭ в России </vt:lpstr>
      <vt:lpstr>Этапы развития ЕГЭ  </vt:lpstr>
      <vt:lpstr>2010- 2014 гг </vt:lpstr>
      <vt:lpstr>Нововведения в ЕГЭ 2015-2017 годах  </vt:lpstr>
      <vt:lpstr>Мифы о ЕГЭ </vt:lpstr>
      <vt:lpstr>Мифы о ЕГЭ </vt:lpstr>
      <vt:lpstr>Мифы о ЕГЭ </vt:lpstr>
      <vt:lpstr>Мифы о ЕГЭ </vt:lpstr>
      <vt:lpstr>Мифы о ЕГЭ </vt:lpstr>
      <vt:lpstr>ЕГЭ и ученики гимназии</vt:lpstr>
      <vt:lpstr>ЕГЭ и ученики гимназии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Единый государственный экзамен: мифы и реальность </dc:title>
  <dc:creator>777</dc:creator>
  <cp:lastModifiedBy>777</cp:lastModifiedBy>
  <cp:revision>10</cp:revision>
  <dcterms:created xsi:type="dcterms:W3CDTF">2019-04-15T08:30:32Z</dcterms:created>
  <dcterms:modified xsi:type="dcterms:W3CDTF">2019-04-17T07:54:12Z</dcterms:modified>
</cp:coreProperties>
</file>