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B3BFC8B7-760F-417B-ADB7-B1276C3C86FF}" type="datetimeFigureOut">
              <a:rPr lang="ru-RU" smtClean="0"/>
              <a:pPr/>
              <a:t>24.02.2010</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0CAF1669-EE87-4CD1-B01A-297520AFB93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3BFC8B7-760F-417B-ADB7-B1276C3C86FF}" type="datetimeFigureOut">
              <a:rPr lang="ru-RU" smtClean="0"/>
              <a:pPr/>
              <a:t>24.02.2010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AF1669-EE87-4CD1-B01A-297520AFB93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3BFC8B7-760F-417B-ADB7-B1276C3C86FF}" type="datetimeFigureOut">
              <a:rPr lang="ru-RU" smtClean="0"/>
              <a:pPr/>
              <a:t>24.02.2010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CAF1669-EE87-4CD1-B01A-297520AFB93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B3BFC8B7-760F-417B-ADB7-B1276C3C86FF}" type="datetimeFigureOut">
              <a:rPr lang="ru-RU" smtClean="0"/>
              <a:pPr/>
              <a:t>24.02.2010</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0CAF1669-EE87-4CD1-B01A-297520AFB93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B3BFC8B7-760F-417B-ADB7-B1276C3C86FF}" type="datetimeFigureOut">
              <a:rPr lang="ru-RU" smtClean="0"/>
              <a:pPr/>
              <a:t>24.02.2010</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0CAF1669-EE87-4CD1-B01A-297520AFB93F}"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B3BFC8B7-760F-417B-ADB7-B1276C3C86FF}" type="datetimeFigureOut">
              <a:rPr lang="ru-RU" smtClean="0"/>
              <a:pPr/>
              <a:t>24.02.2010</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0CAF1669-EE87-4CD1-B01A-297520AFB93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B3BFC8B7-760F-417B-ADB7-B1276C3C86FF}" type="datetimeFigureOut">
              <a:rPr lang="ru-RU" smtClean="0"/>
              <a:pPr/>
              <a:t>24.02.2010</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0CAF1669-EE87-4CD1-B01A-297520AFB9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3BFC8B7-760F-417B-ADB7-B1276C3C86FF}" type="datetimeFigureOut">
              <a:rPr lang="ru-RU" smtClean="0"/>
              <a:pPr/>
              <a:t>24.02.2010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CAF1669-EE87-4CD1-B01A-297520AFB93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B3BFC8B7-760F-417B-ADB7-B1276C3C86FF}" type="datetimeFigureOut">
              <a:rPr lang="ru-RU" smtClean="0"/>
              <a:pPr/>
              <a:t>24.02.2010</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0CAF1669-EE87-4CD1-B01A-297520AFB93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B3BFC8B7-760F-417B-ADB7-B1276C3C86FF}" type="datetimeFigureOut">
              <a:rPr lang="ru-RU" smtClean="0"/>
              <a:pPr/>
              <a:t>24.02.2010</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0CAF1669-EE87-4CD1-B01A-297520AFB9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B3BFC8B7-760F-417B-ADB7-B1276C3C86FF}" type="datetimeFigureOut">
              <a:rPr lang="ru-RU" smtClean="0"/>
              <a:pPr/>
              <a:t>24.02.2010</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0CAF1669-EE87-4CD1-B01A-297520AFB93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B3BFC8B7-760F-417B-ADB7-B1276C3C86FF}" type="datetimeFigureOut">
              <a:rPr lang="ru-RU" smtClean="0"/>
              <a:pPr/>
              <a:t>24.02.2010</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0CAF1669-EE87-4CD1-B01A-297520AFB93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1928802"/>
            <a:ext cx="8062912" cy="1470025"/>
          </a:xfrm>
        </p:spPr>
        <p:txBody>
          <a:bodyPr>
            <a:normAutofit fontScale="90000"/>
          </a:bodyPr>
          <a:lstStyle/>
          <a:p>
            <a:r>
              <a:rPr lang="ru-RU" b="1" dirty="0" smtClean="0"/>
              <a:t>Игровые технологии в процессе преподавания иностранных языков</a:t>
            </a:r>
            <a:r>
              <a:rPr lang="ru-RU" dirty="0" smtClean="0"/>
              <a:t/>
            </a:r>
            <a:br>
              <a:rPr lang="ru-RU" dirty="0" smtClean="0"/>
            </a:br>
            <a:endParaRPr lang="ru-RU" dirty="0"/>
          </a:p>
        </p:txBody>
      </p:sp>
      <p:sp>
        <p:nvSpPr>
          <p:cNvPr id="3" name="Подзаголовок 2"/>
          <p:cNvSpPr>
            <a:spLocks noGrp="1"/>
          </p:cNvSpPr>
          <p:nvPr>
            <p:ph type="subTitle" idx="1"/>
          </p:nvPr>
        </p:nvSpPr>
        <p:spPr>
          <a:xfrm>
            <a:off x="714348" y="3571876"/>
            <a:ext cx="8062912" cy="1752600"/>
          </a:xfrm>
        </p:spPr>
        <p:txBody>
          <a:bodyPr>
            <a:normAutofit/>
          </a:bodyPr>
          <a:lstStyle/>
          <a:p>
            <a:r>
              <a:rPr lang="ru-RU" sz="3600" dirty="0" smtClean="0"/>
              <a:t>Положительная оценка педагогов</a:t>
            </a:r>
          </a:p>
          <a:p>
            <a:endParaRPr lang="ru-RU" sz="3600" dirty="0" smtClean="0"/>
          </a:p>
          <a:p>
            <a:r>
              <a:rPr lang="ru-RU" sz="3600" dirty="0" smtClean="0"/>
              <a:t>Афанасьева Т.Л. </a:t>
            </a:r>
          </a:p>
          <a:p>
            <a:endParaRPr lang="ru-RU" sz="3600" dirty="0"/>
          </a:p>
        </p:txBody>
      </p:sp>
      <p:pic>
        <p:nvPicPr>
          <p:cNvPr id="2050" name="Picture 2" descr="C:\Program Files\Microsoft Office\MEDIA\CAGCAT10\j0196374.wmf"/>
          <p:cNvPicPr>
            <a:picLocks noChangeAspect="1" noChangeArrowheads="1"/>
          </p:cNvPicPr>
          <p:nvPr/>
        </p:nvPicPr>
        <p:blipFill>
          <a:blip r:embed="rId2"/>
          <a:srcRect/>
          <a:stretch>
            <a:fillRect/>
          </a:stretch>
        </p:blipFill>
        <p:spPr bwMode="auto">
          <a:xfrm>
            <a:off x="857224" y="4572008"/>
            <a:ext cx="1724558" cy="181051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Н.Д. Гальская</a:t>
            </a:r>
            <a:endParaRPr lang="ru-RU" dirty="0"/>
          </a:p>
        </p:txBody>
      </p:sp>
      <p:sp>
        <p:nvSpPr>
          <p:cNvPr id="3" name="Содержимое 2"/>
          <p:cNvSpPr>
            <a:spLocks noGrp="1"/>
          </p:cNvSpPr>
          <p:nvPr>
            <p:ph idx="1"/>
          </p:nvPr>
        </p:nvSpPr>
        <p:spPr/>
        <p:txBody>
          <a:bodyPr/>
          <a:lstStyle/>
          <a:p>
            <a:r>
              <a:rPr lang="ru-RU" dirty="0" smtClean="0"/>
              <a:t>5. Игра - свобода самораскрытия, саморазвития с опорой на подсознание, разум и творчество.</a:t>
            </a:r>
          </a:p>
          <a:p>
            <a:r>
              <a:rPr lang="ru-RU" dirty="0" smtClean="0"/>
              <a:t>6. Игра - главная сфера общения детей; в ней решаются проблемы межличностных отношений, приобретается опыт взаимоотношений людей.</a:t>
            </a:r>
          </a:p>
          <a:p>
            <a:endParaRPr lang="ru-RU" dirty="0"/>
          </a:p>
        </p:txBody>
      </p:sp>
      <p:pic>
        <p:nvPicPr>
          <p:cNvPr id="7170" name="Picture 2" descr="C:\Program Files\Microsoft Office\MEDIA\CAGCAT10\j0335112.wmf"/>
          <p:cNvPicPr>
            <a:picLocks noChangeAspect="1" noChangeArrowheads="1"/>
          </p:cNvPicPr>
          <p:nvPr/>
        </p:nvPicPr>
        <p:blipFill>
          <a:blip r:embed="rId2"/>
          <a:srcRect/>
          <a:stretch>
            <a:fillRect/>
          </a:stretch>
        </p:blipFill>
        <p:spPr bwMode="auto">
          <a:xfrm>
            <a:off x="5643570" y="357166"/>
            <a:ext cx="1538140" cy="1538140"/>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теория Э. Берна</a:t>
            </a:r>
            <a:endParaRPr lang="ru-RU" dirty="0"/>
          </a:p>
        </p:txBody>
      </p:sp>
      <p:sp>
        <p:nvSpPr>
          <p:cNvPr id="3" name="Содержимое 2"/>
          <p:cNvSpPr>
            <a:spLocks noGrp="1"/>
          </p:cNvSpPr>
          <p:nvPr>
            <p:ph idx="1"/>
          </p:nvPr>
        </p:nvSpPr>
        <p:spPr>
          <a:xfrm>
            <a:off x="214282" y="1571612"/>
            <a:ext cx="8472518" cy="4883196"/>
          </a:xfrm>
        </p:spPr>
        <p:txBody>
          <a:bodyPr>
            <a:normAutofit fontScale="85000" lnSpcReduction="20000"/>
          </a:bodyPr>
          <a:lstStyle/>
          <a:p>
            <a:r>
              <a:rPr lang="ru-RU" dirty="0" smtClean="0"/>
              <a:t>Игра по своей природе очень близка к реальным жизненным ситуациям, а иногда и неотделима от них . Игра благодаря дихотомии - вымышленной проблеме и реальным усилиям по ее разрешению - позволяет моделировать социокультурный контекст, проигрывать различные варианты поведения, корректировать и затем снова проигрывать. То, что в жизни трудно или совсем невозможно исправить (межкультурный конфликт или межкультурный шок), в игре можно проигрывать снова и снова, вырабатывая стратегии, необходимые для избегания данного конфликта.</a:t>
            </a:r>
          </a:p>
          <a:p>
            <a:endParaRPr lang="ru-RU" dirty="0"/>
          </a:p>
        </p:txBody>
      </p:sp>
      <p:pic>
        <p:nvPicPr>
          <p:cNvPr id="4" name="Рисунок 3" descr="strofa.gif"/>
          <p:cNvPicPr>
            <a:picLocks noChangeAspect="1"/>
          </p:cNvPicPr>
          <p:nvPr/>
        </p:nvPicPr>
        <p:blipFill>
          <a:blip r:embed="rId2"/>
          <a:stretch>
            <a:fillRect/>
          </a:stretch>
        </p:blipFill>
        <p:spPr>
          <a:xfrm>
            <a:off x="7143768" y="214290"/>
            <a:ext cx="1428760" cy="1378919"/>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5572164" cy="6286544"/>
          </a:xfrm>
        </p:spPr>
        <p:txBody>
          <a:bodyPr>
            <a:normAutofit fontScale="85000" lnSpcReduction="20000"/>
          </a:bodyPr>
          <a:lstStyle/>
          <a:p>
            <a:r>
              <a:rPr lang="ru-RU" dirty="0" smtClean="0"/>
              <a:t>Как следует из определения О.Ю. Болтневой, «условная природа игры, использование драматических приемов - музыки, пения, костюмов - все это способствует формированию иллюзии реальности, того, чего не хватает в языковой аудитории. Возможность активно действовать в иллюзорной реальности способствует развитию различных групп навыков, в том числе и навыков межкультурной коммуникации».</a:t>
            </a:r>
            <a:endParaRPr lang="ru-RU" dirty="0"/>
          </a:p>
        </p:txBody>
      </p:sp>
      <p:pic>
        <p:nvPicPr>
          <p:cNvPr id="8194" name="Picture 2" descr="D:\Развлечения\Фото\Слет\SANY0533.JPG"/>
          <p:cNvPicPr>
            <a:picLocks noChangeAspect="1" noChangeArrowheads="1"/>
          </p:cNvPicPr>
          <p:nvPr/>
        </p:nvPicPr>
        <p:blipFill>
          <a:blip r:embed="rId2" cstate="print"/>
          <a:srcRect/>
          <a:stretch>
            <a:fillRect/>
          </a:stretch>
        </p:blipFill>
        <p:spPr bwMode="auto">
          <a:xfrm flipH="1">
            <a:off x="5643570" y="428604"/>
            <a:ext cx="3333772" cy="250033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14290"/>
            <a:ext cx="5043494" cy="6240518"/>
          </a:xfrm>
        </p:spPr>
        <p:txBody>
          <a:bodyPr>
            <a:normAutofit fontScale="92500" lnSpcReduction="20000"/>
          </a:bodyPr>
          <a:lstStyle/>
          <a:p>
            <a:r>
              <a:rPr lang="ru-RU" dirty="0" smtClean="0"/>
              <a:t>По мнению С.Т. Занько, обучающие игры представляют собой синтез релаксопедических подходов (синтез барьеров, психологическое раскрепощение) и цепи имитационных проблемных ситуаций, в том числе конфликтных, в которых участники выполняют отведенные им социальные роли в соответствии с поставленными целями</a:t>
            </a:r>
            <a:endParaRPr lang="ru-RU" dirty="0"/>
          </a:p>
        </p:txBody>
      </p:sp>
      <p:pic>
        <p:nvPicPr>
          <p:cNvPr id="9218" name="Picture 2" descr="D:\Развлечения\Фото\Слет\SANY0531.JPG"/>
          <p:cNvPicPr>
            <a:picLocks noChangeAspect="1" noChangeArrowheads="1"/>
          </p:cNvPicPr>
          <p:nvPr/>
        </p:nvPicPr>
        <p:blipFill>
          <a:blip r:embed="rId2" cstate="print"/>
          <a:srcRect/>
          <a:stretch>
            <a:fillRect/>
          </a:stretch>
        </p:blipFill>
        <p:spPr bwMode="auto">
          <a:xfrm flipH="1">
            <a:off x="5143504" y="928670"/>
            <a:ext cx="3714776" cy="278608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2232812"/>
          </a:xfrm>
        </p:spPr>
        <p:txBody>
          <a:bodyPr/>
          <a:lstStyle/>
          <a:p>
            <a:pPr algn="r"/>
            <a:r>
              <a:rPr lang="ru-RU" i="1" dirty="0" smtClean="0">
                <a:latin typeface="Book Antiqua" pitchFamily="18" charset="0"/>
              </a:rPr>
              <a:t>“Скука - враг преподавания”.</a:t>
            </a:r>
            <a:br>
              <a:rPr lang="ru-RU" i="1" dirty="0" smtClean="0">
                <a:latin typeface="Book Antiqua" pitchFamily="18" charset="0"/>
              </a:rPr>
            </a:br>
            <a:r>
              <a:rPr lang="ru-RU" i="1" dirty="0" smtClean="0">
                <a:latin typeface="Book Antiqua" pitchFamily="18" charset="0"/>
              </a:rPr>
              <a:t>Герберт</a:t>
            </a:r>
            <a:r>
              <a:rPr lang="ru-RU" dirty="0" smtClean="0">
                <a:latin typeface="Book Antiqua" pitchFamily="18" charset="0"/>
              </a:rPr>
              <a:t> </a:t>
            </a:r>
            <a:endParaRPr lang="ru-RU" dirty="0">
              <a:latin typeface="Book Antiqua" pitchFamily="18" charset="0"/>
            </a:endParaRPr>
          </a:p>
        </p:txBody>
      </p:sp>
      <p:sp>
        <p:nvSpPr>
          <p:cNvPr id="3" name="Содержимое 2"/>
          <p:cNvSpPr>
            <a:spLocks noGrp="1"/>
          </p:cNvSpPr>
          <p:nvPr>
            <p:ph idx="1"/>
          </p:nvPr>
        </p:nvSpPr>
        <p:spPr>
          <a:xfrm>
            <a:off x="285720" y="2143092"/>
            <a:ext cx="8715436" cy="4714908"/>
          </a:xfrm>
        </p:spPr>
        <p:txBody>
          <a:bodyPr>
            <a:normAutofit/>
          </a:bodyPr>
          <a:lstStyle/>
          <a:p>
            <a:r>
              <a:rPr lang="ru-RU" sz="4000" dirty="0" smtClean="0"/>
              <a:t>Говоря словами профессора В.П. Кузовлева: “Там где система, там результат”. </a:t>
            </a:r>
          </a:p>
        </p:txBody>
      </p:sp>
      <p:pic>
        <p:nvPicPr>
          <p:cNvPr id="1026" name="Picture 2" descr="C:\Program Files\Microsoft Office\MEDIA\CAGCAT10\j0217698.wmf"/>
          <p:cNvPicPr>
            <a:picLocks noChangeAspect="1" noChangeArrowheads="1"/>
          </p:cNvPicPr>
          <p:nvPr/>
        </p:nvPicPr>
        <p:blipFill>
          <a:blip r:embed="rId2"/>
          <a:srcRect/>
          <a:stretch>
            <a:fillRect/>
          </a:stretch>
        </p:blipFill>
        <p:spPr bwMode="auto">
          <a:xfrm>
            <a:off x="214282" y="357166"/>
            <a:ext cx="1695393" cy="164305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i="1" dirty="0" smtClean="0">
                <a:latin typeface="Constantia" pitchFamily="18" charset="0"/>
              </a:rPr>
              <a:t>В.П. Кузовлев</a:t>
            </a:r>
            <a:endParaRPr lang="ru-RU" i="1" dirty="0">
              <a:latin typeface="Constantia" pitchFamily="18" charset="0"/>
            </a:endParaRPr>
          </a:p>
        </p:txBody>
      </p:sp>
      <p:sp>
        <p:nvSpPr>
          <p:cNvPr id="3" name="Содержимое 2"/>
          <p:cNvSpPr>
            <a:spLocks noGrp="1"/>
          </p:cNvSpPr>
          <p:nvPr>
            <p:ph idx="1"/>
          </p:nvPr>
        </p:nvSpPr>
        <p:spPr/>
        <p:txBody>
          <a:bodyPr>
            <a:normAutofit/>
          </a:bodyPr>
          <a:lstStyle/>
          <a:p>
            <a:r>
              <a:rPr lang="ru-RU" sz="4000" i="1" dirty="0" smtClean="0">
                <a:latin typeface="Book Antiqua" pitchFamily="18" charset="0"/>
              </a:rPr>
              <a:t>Прием ролевой игры и дополнительно предлагаемые задания помогают облегчить процесс обучения.</a:t>
            </a:r>
          </a:p>
          <a:p>
            <a:endParaRPr lang="ru-RU" sz="4000" i="1" dirty="0">
              <a:latin typeface="Book Antiqua" pitchFamily="18" charset="0"/>
            </a:endParaRPr>
          </a:p>
        </p:txBody>
      </p:sp>
      <p:pic>
        <p:nvPicPr>
          <p:cNvPr id="3074" name="Picture 2" descr="C:\Program Files\Microsoft Office\MEDIA\CAGCAT10\j0195384.wmf"/>
          <p:cNvPicPr>
            <a:picLocks noChangeAspect="1" noChangeArrowheads="1"/>
          </p:cNvPicPr>
          <p:nvPr/>
        </p:nvPicPr>
        <p:blipFill>
          <a:blip r:embed="rId2"/>
          <a:srcRect/>
          <a:stretch>
            <a:fillRect/>
          </a:stretch>
        </p:blipFill>
        <p:spPr bwMode="auto">
          <a:xfrm>
            <a:off x="5715008" y="4071942"/>
            <a:ext cx="2367386" cy="241680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Кедрова Алевтина Сергеевна</a:t>
            </a:r>
            <a:endParaRPr lang="ru-RU" sz="3600" dirty="0"/>
          </a:p>
        </p:txBody>
      </p:sp>
      <p:sp>
        <p:nvSpPr>
          <p:cNvPr id="3" name="Содержимое 2"/>
          <p:cNvSpPr>
            <a:spLocks noGrp="1"/>
          </p:cNvSpPr>
          <p:nvPr>
            <p:ph idx="1"/>
          </p:nvPr>
        </p:nvSpPr>
        <p:spPr>
          <a:xfrm>
            <a:off x="457200" y="1882808"/>
            <a:ext cx="8229600" cy="4975192"/>
          </a:xfrm>
        </p:spPr>
        <p:txBody>
          <a:bodyPr>
            <a:normAutofit fontScale="85000" lnSpcReduction="20000"/>
          </a:bodyPr>
          <a:lstStyle/>
          <a:p>
            <a:pPr marL="578358" indent="-514350">
              <a:buFont typeface="Wingdings" pitchFamily="2" charset="2"/>
              <a:buChar char="v"/>
            </a:pPr>
            <a:r>
              <a:rPr lang="ru-RU" dirty="0" smtClean="0"/>
              <a:t>Игра, являясь главным видом деятельности ребенка, позволяет сделать коммуникативно-ценными практически любые языковые единицы.</a:t>
            </a:r>
          </a:p>
          <a:p>
            <a:pPr marL="578358" indent="-514350">
              <a:buFont typeface="Wingdings" pitchFamily="2" charset="2"/>
              <a:buChar char="v"/>
            </a:pPr>
            <a:r>
              <a:rPr lang="ru-RU" dirty="0" smtClean="0"/>
              <a:t>Занимательные, игровые элементы позволяют преодолеть большинство трудностей, связанных с условным характером иноязычного общения и усилить положительное воздействие иностранных языков на становление личности. Кроме того, обилие игровых ситуаций, сказочных сюжетов призвано создать на уроках атмосферу радости, раскованности и непосредственности</a:t>
            </a: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Кедрова Алевтина Сергеевна</a:t>
            </a:r>
            <a:endParaRPr lang="ru-RU" sz="3600" dirty="0"/>
          </a:p>
        </p:txBody>
      </p:sp>
      <p:sp>
        <p:nvSpPr>
          <p:cNvPr id="3" name="Содержимое 2"/>
          <p:cNvSpPr>
            <a:spLocks noGrp="1"/>
          </p:cNvSpPr>
          <p:nvPr>
            <p:ph idx="1"/>
          </p:nvPr>
        </p:nvSpPr>
        <p:spPr>
          <a:xfrm>
            <a:off x="214282" y="1428736"/>
            <a:ext cx="8715436" cy="5429264"/>
          </a:xfrm>
        </p:spPr>
        <p:txBody>
          <a:bodyPr>
            <a:normAutofit fontScale="85000" lnSpcReduction="20000"/>
          </a:bodyPr>
          <a:lstStyle/>
          <a:p>
            <a:pPr>
              <a:buFont typeface="Wingdings" pitchFamily="2" charset="2"/>
              <a:buChar char="v"/>
            </a:pPr>
            <a:r>
              <a:rPr lang="ru-RU" dirty="0" smtClean="0"/>
              <a:t>Все это дает возможность в раннем возрасте оптимально сочетать коммуникативные потребности и возможности их выражения на иностранном языке детьми данного возраста. Это позволяет избежать одного существенного противоречия, которое постоянно возникает при более позднем начале обучения этому предмету между коммуникативными потребностями обучаемого (желание узнать много) и ограниченным языковым опытом (незнание, как это много выразить малым количеством лексики).</a:t>
            </a:r>
          </a:p>
          <a:p>
            <a:pPr>
              <a:buFont typeface="Wingdings" pitchFamily="2" charset="2"/>
              <a:buChar char="v"/>
            </a:pPr>
            <a:r>
              <a:rPr lang="ru-RU" dirty="0" smtClean="0"/>
              <a:t>Усиление коммуникативной направленности обучения осуществляется за счет введения сказочных персонажей, использования большого количества ролевых игр.</a:t>
            </a:r>
          </a:p>
          <a:p>
            <a:pPr marL="578358" indent="-514350">
              <a:buFont typeface="Wingdings" pitchFamily="2" charset="2"/>
              <a:buChar char="v"/>
            </a:pPr>
            <a:endParaRPr lang="ru-RU" dirty="0"/>
          </a:p>
        </p:txBody>
      </p:sp>
      <p:pic>
        <p:nvPicPr>
          <p:cNvPr id="4" name="Рисунок 3" descr="study77.gif"/>
          <p:cNvPicPr>
            <a:picLocks noChangeAspect="1"/>
          </p:cNvPicPr>
          <p:nvPr/>
        </p:nvPicPr>
        <p:blipFill>
          <a:blip r:embed="rId2"/>
          <a:stretch>
            <a:fillRect/>
          </a:stretch>
        </p:blipFill>
        <p:spPr>
          <a:xfrm>
            <a:off x="142844" y="500042"/>
            <a:ext cx="819150" cy="7905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5" name="Рисунок 4" descr="study77.gif"/>
          <p:cNvPicPr>
            <a:picLocks noChangeAspect="1"/>
          </p:cNvPicPr>
          <p:nvPr/>
        </p:nvPicPr>
        <p:blipFill>
          <a:blip r:embed="rId2"/>
          <a:stretch>
            <a:fillRect/>
          </a:stretch>
        </p:blipFill>
        <p:spPr>
          <a:xfrm>
            <a:off x="8001024" y="500042"/>
            <a:ext cx="819150" cy="79057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t>Кедрова Алевтина Сергеевна</a:t>
            </a:r>
            <a:endParaRPr lang="ru-RU" sz="3600" dirty="0"/>
          </a:p>
        </p:txBody>
      </p:sp>
      <p:sp>
        <p:nvSpPr>
          <p:cNvPr id="3" name="Содержимое 2"/>
          <p:cNvSpPr>
            <a:spLocks noGrp="1"/>
          </p:cNvSpPr>
          <p:nvPr>
            <p:ph idx="1"/>
          </p:nvPr>
        </p:nvSpPr>
        <p:spPr>
          <a:xfrm>
            <a:off x="500034" y="1428712"/>
            <a:ext cx="8401080" cy="5429288"/>
          </a:xfrm>
        </p:spPr>
        <p:txBody>
          <a:bodyPr>
            <a:normAutofit fontScale="85000" lnSpcReduction="20000"/>
          </a:bodyPr>
          <a:lstStyle/>
          <a:p>
            <a:pPr>
              <a:buFont typeface="Wingdings" pitchFamily="2" charset="2"/>
              <a:buChar char="v"/>
            </a:pPr>
            <a:r>
              <a:rPr lang="ru-RU" dirty="0" smtClean="0"/>
              <a:t>Идея поиска какого-то одного, универсального метода, способного решить весь комплекс учебных задач, является утопичной. Необходимо разработать не отдельные методы обучения, но их систему, органически вписав ее в традиционную систему обучения.</a:t>
            </a:r>
          </a:p>
          <a:p>
            <a:pPr>
              <a:buFont typeface="Wingdings" pitchFamily="2" charset="2"/>
              <a:buChar char="v"/>
            </a:pPr>
            <a:r>
              <a:rPr lang="ru-RU" dirty="0" smtClean="0"/>
              <a:t>Игра не противостоит традиционному типу обучения, не противоречит современным педагогическим теориям и в будущем может стать одной из форм интегрированного обучения, в котором должны объединиться все типы обучения, все лучшее, что было, есть и будет в теории и технологии обучения в условиях модернизации образования.</a:t>
            </a:r>
          </a:p>
          <a:p>
            <a:pPr>
              <a:buFont typeface="Wingdings" pitchFamily="2" charset="2"/>
              <a:buChar char="v"/>
            </a:pPr>
            <a:endParaRPr lang="ru-RU" dirty="0"/>
          </a:p>
        </p:txBody>
      </p:sp>
      <p:pic>
        <p:nvPicPr>
          <p:cNvPr id="4" name="Рисунок 3" descr="igrex.gif"/>
          <p:cNvPicPr>
            <a:picLocks noChangeAspect="1"/>
          </p:cNvPicPr>
          <p:nvPr/>
        </p:nvPicPr>
        <p:blipFill>
          <a:blip r:embed="rId2"/>
          <a:stretch>
            <a:fillRect/>
          </a:stretch>
        </p:blipFill>
        <p:spPr>
          <a:xfrm>
            <a:off x="142844" y="285728"/>
            <a:ext cx="819150" cy="7905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igrex.gif"/>
          <p:cNvPicPr>
            <a:picLocks noChangeAspect="1"/>
          </p:cNvPicPr>
          <p:nvPr/>
        </p:nvPicPr>
        <p:blipFill>
          <a:blip r:embed="rId2"/>
          <a:stretch>
            <a:fillRect/>
          </a:stretch>
        </p:blipFill>
        <p:spPr>
          <a:xfrm>
            <a:off x="8072462" y="285728"/>
            <a:ext cx="819150" cy="79057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Герберт</a:t>
            </a:r>
            <a:endParaRPr lang="ru-RU" dirty="0"/>
          </a:p>
        </p:txBody>
      </p:sp>
      <p:sp>
        <p:nvSpPr>
          <p:cNvPr id="3" name="Содержимое 2"/>
          <p:cNvSpPr>
            <a:spLocks noGrp="1"/>
          </p:cNvSpPr>
          <p:nvPr>
            <p:ph idx="1"/>
          </p:nvPr>
        </p:nvSpPr>
        <p:spPr/>
        <p:txBody>
          <a:bodyPr>
            <a:normAutofit fontScale="92500" lnSpcReduction="20000"/>
          </a:bodyPr>
          <a:lstStyle/>
          <a:p>
            <a:r>
              <a:rPr lang="ru-RU" dirty="0" smtClean="0"/>
              <a:t>интерес учащихся к занятиям, является одним из условий хорошей успеваемости. Неразрывная связь игры с жизнью позволяет, детям через ситуации, предметы, обсуждения, которые присутствуют в игре, получить опыт как речевой, так и социальный, который понадобится им в жизни. Общение, организованное на основе игрового сюжета, носит истинный характер, коммуникативность в данном случае настоящая.</a:t>
            </a:r>
          </a:p>
          <a:p>
            <a:endParaRPr lang="ru-RU" dirty="0"/>
          </a:p>
        </p:txBody>
      </p:sp>
      <p:pic>
        <p:nvPicPr>
          <p:cNvPr id="6146" name="Picture 2" descr="D:\Развлечения\Фото\Слет\SANY0529.JPG"/>
          <p:cNvPicPr>
            <a:picLocks noChangeAspect="1" noChangeArrowheads="1"/>
          </p:cNvPicPr>
          <p:nvPr/>
        </p:nvPicPr>
        <p:blipFill>
          <a:blip r:embed="rId2" cstate="print"/>
          <a:srcRect/>
          <a:stretch>
            <a:fillRect/>
          </a:stretch>
        </p:blipFill>
        <p:spPr bwMode="auto">
          <a:xfrm>
            <a:off x="6072198" y="142852"/>
            <a:ext cx="2452950" cy="1714512"/>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Н.Д. Гальская</a:t>
            </a:r>
            <a:endParaRPr lang="ru-RU" dirty="0"/>
          </a:p>
        </p:txBody>
      </p:sp>
      <p:sp>
        <p:nvSpPr>
          <p:cNvPr id="3" name="Содержимое 2"/>
          <p:cNvSpPr>
            <a:spLocks noGrp="1"/>
          </p:cNvSpPr>
          <p:nvPr>
            <p:ph idx="1"/>
          </p:nvPr>
        </p:nvSpPr>
        <p:spPr>
          <a:xfrm>
            <a:off x="457200" y="1785926"/>
            <a:ext cx="6900882" cy="5072074"/>
          </a:xfrm>
        </p:spPr>
        <p:txBody>
          <a:bodyPr>
            <a:normAutofit fontScale="92500"/>
          </a:bodyPr>
          <a:lstStyle/>
          <a:p>
            <a:r>
              <a:rPr lang="ru-RU" dirty="0" smtClean="0"/>
              <a:t>1. Игра выступает самостоятельным видом развивающей деятельности детей разных возрастов. </a:t>
            </a:r>
          </a:p>
          <a:p>
            <a:r>
              <a:rPr lang="ru-RU" dirty="0" smtClean="0"/>
              <a:t>2. Игра детей есть самое свободная форма их деятельности, которая осознается, изучается окружающий мир, открывается широкий простор для личного творчества, активности самопознания, самовыражения.</a:t>
            </a:r>
          </a:p>
          <a:p>
            <a:endParaRPr lang="ru-RU" dirty="0"/>
          </a:p>
        </p:txBody>
      </p:sp>
      <p:pic>
        <p:nvPicPr>
          <p:cNvPr id="4098" name="Picture 2" descr="D:\Развлечения\Фото\КАРТИНКИ\фон32.jpg"/>
          <p:cNvPicPr>
            <a:picLocks noChangeAspect="1" noChangeArrowheads="1"/>
          </p:cNvPicPr>
          <p:nvPr/>
        </p:nvPicPr>
        <p:blipFill>
          <a:blip r:embed="rId2"/>
          <a:srcRect/>
          <a:stretch>
            <a:fillRect/>
          </a:stretch>
        </p:blipFill>
        <p:spPr bwMode="auto">
          <a:xfrm>
            <a:off x="5715008" y="285728"/>
            <a:ext cx="3185884" cy="221457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Н.Д. Гальская</a:t>
            </a:r>
            <a:endParaRPr lang="ru-RU" dirty="0"/>
          </a:p>
        </p:txBody>
      </p:sp>
      <p:sp>
        <p:nvSpPr>
          <p:cNvPr id="3" name="Содержимое 2"/>
          <p:cNvSpPr>
            <a:spLocks noGrp="1"/>
          </p:cNvSpPr>
          <p:nvPr>
            <p:ph idx="1"/>
          </p:nvPr>
        </p:nvSpPr>
        <p:spPr>
          <a:xfrm>
            <a:off x="0" y="1714488"/>
            <a:ext cx="5715008" cy="5143512"/>
          </a:xfrm>
        </p:spPr>
        <p:txBody>
          <a:bodyPr>
            <a:normAutofit fontScale="85000" lnSpcReduction="20000"/>
          </a:bodyPr>
          <a:lstStyle/>
          <a:p>
            <a:r>
              <a:rPr lang="ru-RU" dirty="0" smtClean="0"/>
              <a:t>3. Игра - первая ступень деятельности ребенка, изначальная школа его поведения, нормативная и равноправная деятельность младших школьников, подростков, юношества, меняющих свои цели по мере взросления учащихся.</a:t>
            </a:r>
          </a:p>
          <a:p>
            <a:r>
              <a:rPr lang="ru-RU" dirty="0" smtClean="0"/>
              <a:t>4. Игра есть практика развития. Дети играют, потому что развиваются, и развиваются, потому что играют. </a:t>
            </a:r>
          </a:p>
          <a:p>
            <a:pPr>
              <a:buNone/>
            </a:pPr>
            <a:endParaRPr lang="ru-RU" dirty="0" smtClean="0"/>
          </a:p>
          <a:p>
            <a:endParaRPr lang="ru-RU" dirty="0"/>
          </a:p>
        </p:txBody>
      </p:sp>
      <p:pic>
        <p:nvPicPr>
          <p:cNvPr id="5123" name="Picture 3" descr="D:\Развлечения\Фото\Слет\SANY0497.JPG"/>
          <p:cNvPicPr>
            <a:picLocks noChangeAspect="1" noChangeArrowheads="1"/>
          </p:cNvPicPr>
          <p:nvPr/>
        </p:nvPicPr>
        <p:blipFill>
          <a:blip r:embed="rId2" cstate="print"/>
          <a:srcRect/>
          <a:stretch>
            <a:fillRect/>
          </a:stretch>
        </p:blipFill>
        <p:spPr bwMode="auto">
          <a:xfrm rot="11539270" flipH="1" flipV="1">
            <a:off x="5239223" y="693431"/>
            <a:ext cx="3571546" cy="267866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49</TotalTime>
  <Words>682</Words>
  <Application>Microsoft Office PowerPoint</Application>
  <PresentationFormat>Экран (4:3)</PresentationFormat>
  <Paragraphs>32</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Яркая</vt:lpstr>
      <vt:lpstr>Игровые технологии в процессе преподавания иностранных языков </vt:lpstr>
      <vt:lpstr>“Скука - враг преподавания”. Герберт </vt:lpstr>
      <vt:lpstr>В.П. Кузовлев</vt:lpstr>
      <vt:lpstr>Кедрова Алевтина Сергеевна</vt:lpstr>
      <vt:lpstr>Кедрова Алевтина Сергеевна</vt:lpstr>
      <vt:lpstr>Кедрова Алевтина Сергеевна</vt:lpstr>
      <vt:lpstr>Герберт</vt:lpstr>
      <vt:lpstr>Н.Д. Гальская</vt:lpstr>
      <vt:lpstr>Н.Д. Гальская</vt:lpstr>
      <vt:lpstr>Н.Д. Гальская</vt:lpstr>
      <vt:lpstr>теория Э. Берна</vt:lpstr>
      <vt:lpstr>Слайд 12</vt:lpstr>
      <vt:lpstr>Слайд 13</vt:lpstr>
    </vt:vector>
  </TitlesOfParts>
  <Company>Reanimator Extreme Edition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Игровые технологии в процессе преподавания иностранных языков </dc:title>
  <dc:creator>Аленочка</dc:creator>
  <cp:lastModifiedBy>Аленочка</cp:lastModifiedBy>
  <cp:revision>7</cp:revision>
  <dcterms:created xsi:type="dcterms:W3CDTF">2010-02-20T18:15:24Z</dcterms:created>
  <dcterms:modified xsi:type="dcterms:W3CDTF">2010-02-24T16:56:38Z</dcterms:modified>
</cp:coreProperties>
</file>