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79" r:id="rId2"/>
    <p:sldId id="257" r:id="rId3"/>
    <p:sldId id="283" r:id="rId4"/>
    <p:sldId id="285" r:id="rId5"/>
    <p:sldId id="287" r:id="rId6"/>
    <p:sldId id="291" r:id="rId7"/>
    <p:sldId id="293" r:id="rId8"/>
    <p:sldId id="305" r:id="rId9"/>
    <p:sldId id="295" r:id="rId10"/>
    <p:sldId id="300" r:id="rId11"/>
    <p:sldId id="298" r:id="rId12"/>
    <p:sldId id="289" r:id="rId13"/>
    <p:sldId id="303" r:id="rId14"/>
  </p:sldIdLst>
  <p:sldSz cx="10872788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4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D5F4FF"/>
    <a:srgbClr val="FFF5D9"/>
    <a:srgbClr val="9BE5FF"/>
    <a:srgbClr val="14C229"/>
    <a:srgbClr val="33CC33"/>
    <a:srgbClr val="CC0099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18" autoAdjust="0"/>
    <p:restoredTop sz="94671" autoAdjust="0"/>
  </p:normalViewPr>
  <p:slideViewPr>
    <p:cSldViewPr>
      <p:cViewPr varScale="1">
        <p:scale>
          <a:sx n="70" d="100"/>
          <a:sy n="70" d="100"/>
        </p:scale>
        <p:origin x="972" y="72"/>
      </p:cViewPr>
      <p:guideLst>
        <p:guide orient="horz" pos="2160"/>
        <p:guide pos="34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9099" y="1122363"/>
            <a:ext cx="8154591" cy="2387600"/>
          </a:xfrm>
        </p:spPr>
        <p:txBody>
          <a:bodyPr anchor="b"/>
          <a:lstStyle>
            <a:lvl1pPr algn="ctr">
              <a:defRPr sz="535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9099" y="3602038"/>
            <a:ext cx="8154591" cy="1655762"/>
          </a:xfrm>
        </p:spPr>
        <p:txBody>
          <a:bodyPr/>
          <a:lstStyle>
            <a:lvl1pPr marL="0" indent="0" algn="ctr">
              <a:buNone/>
              <a:defRPr sz="2140"/>
            </a:lvl1pPr>
            <a:lvl2pPr marL="407731" indent="0" algn="ctr">
              <a:buNone/>
              <a:defRPr sz="1784"/>
            </a:lvl2pPr>
            <a:lvl3pPr marL="815462" indent="0" algn="ctr">
              <a:buNone/>
              <a:defRPr sz="1605"/>
            </a:lvl3pPr>
            <a:lvl4pPr marL="1223193" indent="0" algn="ctr">
              <a:buNone/>
              <a:defRPr sz="1427"/>
            </a:lvl4pPr>
            <a:lvl5pPr marL="1630924" indent="0" algn="ctr">
              <a:buNone/>
              <a:defRPr sz="1427"/>
            </a:lvl5pPr>
            <a:lvl6pPr marL="2038655" indent="0" algn="ctr">
              <a:buNone/>
              <a:defRPr sz="1427"/>
            </a:lvl6pPr>
            <a:lvl7pPr marL="2446386" indent="0" algn="ctr">
              <a:buNone/>
              <a:defRPr sz="1427"/>
            </a:lvl7pPr>
            <a:lvl8pPr marL="2854117" indent="0" algn="ctr">
              <a:buNone/>
              <a:defRPr sz="1427"/>
            </a:lvl8pPr>
            <a:lvl9pPr marL="3261848" indent="0" algn="ctr">
              <a:buNone/>
              <a:defRPr sz="1427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9820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214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839" y="365125"/>
            <a:ext cx="234444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7504" y="365125"/>
            <a:ext cx="68974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650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085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841" y="1709739"/>
            <a:ext cx="9377780" cy="2852737"/>
          </a:xfrm>
        </p:spPr>
        <p:txBody>
          <a:bodyPr anchor="b"/>
          <a:lstStyle>
            <a:lvl1pPr>
              <a:defRPr sz="535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1841" y="4589464"/>
            <a:ext cx="9377780" cy="1500187"/>
          </a:xfrm>
        </p:spPr>
        <p:txBody>
          <a:bodyPr/>
          <a:lstStyle>
            <a:lvl1pPr marL="0" indent="0">
              <a:buNone/>
              <a:defRPr sz="2140">
                <a:solidFill>
                  <a:schemeClr val="tx1">
                    <a:tint val="75000"/>
                  </a:schemeClr>
                </a:solidFill>
              </a:defRPr>
            </a:lvl1pPr>
            <a:lvl2pPr marL="407731" indent="0">
              <a:buNone/>
              <a:defRPr sz="1784">
                <a:solidFill>
                  <a:schemeClr val="tx1">
                    <a:tint val="75000"/>
                  </a:schemeClr>
                </a:solidFill>
              </a:defRPr>
            </a:lvl2pPr>
            <a:lvl3pPr marL="815462" indent="0">
              <a:buNone/>
              <a:defRPr sz="1605">
                <a:solidFill>
                  <a:schemeClr val="tx1">
                    <a:tint val="75000"/>
                  </a:schemeClr>
                </a:solidFill>
              </a:defRPr>
            </a:lvl3pPr>
            <a:lvl4pPr marL="1223193" indent="0">
              <a:buNone/>
              <a:defRPr sz="1427">
                <a:solidFill>
                  <a:schemeClr val="tx1">
                    <a:tint val="75000"/>
                  </a:schemeClr>
                </a:solidFill>
              </a:defRPr>
            </a:lvl4pPr>
            <a:lvl5pPr marL="1630924" indent="0">
              <a:buNone/>
              <a:defRPr sz="1427">
                <a:solidFill>
                  <a:schemeClr val="tx1">
                    <a:tint val="75000"/>
                  </a:schemeClr>
                </a:solidFill>
              </a:defRPr>
            </a:lvl5pPr>
            <a:lvl6pPr marL="2038655" indent="0">
              <a:buNone/>
              <a:defRPr sz="1427">
                <a:solidFill>
                  <a:schemeClr val="tx1">
                    <a:tint val="75000"/>
                  </a:schemeClr>
                </a:solidFill>
              </a:defRPr>
            </a:lvl6pPr>
            <a:lvl7pPr marL="2446386" indent="0">
              <a:buNone/>
              <a:defRPr sz="1427">
                <a:solidFill>
                  <a:schemeClr val="tx1">
                    <a:tint val="75000"/>
                  </a:schemeClr>
                </a:solidFill>
              </a:defRPr>
            </a:lvl7pPr>
            <a:lvl8pPr marL="2854117" indent="0">
              <a:buNone/>
              <a:defRPr sz="1427">
                <a:solidFill>
                  <a:schemeClr val="tx1">
                    <a:tint val="75000"/>
                  </a:schemeClr>
                </a:solidFill>
              </a:defRPr>
            </a:lvl8pPr>
            <a:lvl9pPr marL="3261848" indent="0">
              <a:buNone/>
              <a:defRPr sz="14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7264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7504" y="1825625"/>
            <a:ext cx="4620935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04349" y="1825625"/>
            <a:ext cx="4620935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02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8920" y="365126"/>
            <a:ext cx="937778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8921" y="1681163"/>
            <a:ext cx="4599699" cy="823912"/>
          </a:xfrm>
        </p:spPr>
        <p:txBody>
          <a:bodyPr anchor="b"/>
          <a:lstStyle>
            <a:lvl1pPr marL="0" indent="0">
              <a:buNone/>
              <a:defRPr sz="2140" b="1"/>
            </a:lvl1pPr>
            <a:lvl2pPr marL="407731" indent="0">
              <a:buNone/>
              <a:defRPr sz="1784" b="1"/>
            </a:lvl2pPr>
            <a:lvl3pPr marL="815462" indent="0">
              <a:buNone/>
              <a:defRPr sz="1605" b="1"/>
            </a:lvl3pPr>
            <a:lvl4pPr marL="1223193" indent="0">
              <a:buNone/>
              <a:defRPr sz="1427" b="1"/>
            </a:lvl4pPr>
            <a:lvl5pPr marL="1630924" indent="0">
              <a:buNone/>
              <a:defRPr sz="1427" b="1"/>
            </a:lvl5pPr>
            <a:lvl6pPr marL="2038655" indent="0">
              <a:buNone/>
              <a:defRPr sz="1427" b="1"/>
            </a:lvl6pPr>
            <a:lvl7pPr marL="2446386" indent="0">
              <a:buNone/>
              <a:defRPr sz="1427" b="1"/>
            </a:lvl7pPr>
            <a:lvl8pPr marL="2854117" indent="0">
              <a:buNone/>
              <a:defRPr sz="1427" b="1"/>
            </a:lvl8pPr>
            <a:lvl9pPr marL="3261848" indent="0">
              <a:buNone/>
              <a:defRPr sz="1427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48921" y="2505075"/>
            <a:ext cx="4599699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4349" y="1681163"/>
            <a:ext cx="4622351" cy="823912"/>
          </a:xfrm>
        </p:spPr>
        <p:txBody>
          <a:bodyPr anchor="b"/>
          <a:lstStyle>
            <a:lvl1pPr marL="0" indent="0">
              <a:buNone/>
              <a:defRPr sz="2140" b="1"/>
            </a:lvl1pPr>
            <a:lvl2pPr marL="407731" indent="0">
              <a:buNone/>
              <a:defRPr sz="1784" b="1"/>
            </a:lvl2pPr>
            <a:lvl3pPr marL="815462" indent="0">
              <a:buNone/>
              <a:defRPr sz="1605" b="1"/>
            </a:lvl3pPr>
            <a:lvl4pPr marL="1223193" indent="0">
              <a:buNone/>
              <a:defRPr sz="1427" b="1"/>
            </a:lvl4pPr>
            <a:lvl5pPr marL="1630924" indent="0">
              <a:buNone/>
              <a:defRPr sz="1427" b="1"/>
            </a:lvl5pPr>
            <a:lvl6pPr marL="2038655" indent="0">
              <a:buNone/>
              <a:defRPr sz="1427" b="1"/>
            </a:lvl6pPr>
            <a:lvl7pPr marL="2446386" indent="0">
              <a:buNone/>
              <a:defRPr sz="1427" b="1"/>
            </a:lvl7pPr>
            <a:lvl8pPr marL="2854117" indent="0">
              <a:buNone/>
              <a:defRPr sz="1427" b="1"/>
            </a:lvl8pPr>
            <a:lvl9pPr marL="3261848" indent="0">
              <a:buNone/>
              <a:defRPr sz="1427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504349" y="2505075"/>
            <a:ext cx="462235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54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9636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690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8921" y="457200"/>
            <a:ext cx="3506757" cy="1600200"/>
          </a:xfrm>
        </p:spPr>
        <p:txBody>
          <a:bodyPr anchor="b"/>
          <a:lstStyle>
            <a:lvl1pPr>
              <a:defRPr sz="2854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2351" y="987426"/>
            <a:ext cx="5504349" cy="4873625"/>
          </a:xfrm>
        </p:spPr>
        <p:txBody>
          <a:bodyPr/>
          <a:lstStyle>
            <a:lvl1pPr>
              <a:defRPr sz="2854"/>
            </a:lvl1pPr>
            <a:lvl2pPr>
              <a:defRPr sz="2497"/>
            </a:lvl2pPr>
            <a:lvl3pPr>
              <a:defRPr sz="2140"/>
            </a:lvl3pPr>
            <a:lvl4pPr>
              <a:defRPr sz="1784"/>
            </a:lvl4pPr>
            <a:lvl5pPr>
              <a:defRPr sz="1784"/>
            </a:lvl5pPr>
            <a:lvl6pPr>
              <a:defRPr sz="1784"/>
            </a:lvl6pPr>
            <a:lvl7pPr>
              <a:defRPr sz="1784"/>
            </a:lvl7pPr>
            <a:lvl8pPr>
              <a:defRPr sz="1784"/>
            </a:lvl8pPr>
            <a:lvl9pPr>
              <a:defRPr sz="178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8921" y="2057400"/>
            <a:ext cx="3506757" cy="3811588"/>
          </a:xfrm>
        </p:spPr>
        <p:txBody>
          <a:bodyPr/>
          <a:lstStyle>
            <a:lvl1pPr marL="0" indent="0">
              <a:buNone/>
              <a:defRPr sz="1427"/>
            </a:lvl1pPr>
            <a:lvl2pPr marL="407731" indent="0">
              <a:buNone/>
              <a:defRPr sz="1249"/>
            </a:lvl2pPr>
            <a:lvl3pPr marL="815462" indent="0">
              <a:buNone/>
              <a:defRPr sz="1070"/>
            </a:lvl3pPr>
            <a:lvl4pPr marL="1223193" indent="0">
              <a:buNone/>
              <a:defRPr sz="892"/>
            </a:lvl4pPr>
            <a:lvl5pPr marL="1630924" indent="0">
              <a:buNone/>
              <a:defRPr sz="892"/>
            </a:lvl5pPr>
            <a:lvl6pPr marL="2038655" indent="0">
              <a:buNone/>
              <a:defRPr sz="892"/>
            </a:lvl6pPr>
            <a:lvl7pPr marL="2446386" indent="0">
              <a:buNone/>
              <a:defRPr sz="892"/>
            </a:lvl7pPr>
            <a:lvl8pPr marL="2854117" indent="0">
              <a:buNone/>
              <a:defRPr sz="892"/>
            </a:lvl8pPr>
            <a:lvl9pPr marL="3261848" indent="0">
              <a:buNone/>
              <a:defRPr sz="89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407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8921" y="457200"/>
            <a:ext cx="3506757" cy="1600200"/>
          </a:xfrm>
        </p:spPr>
        <p:txBody>
          <a:bodyPr anchor="b"/>
          <a:lstStyle>
            <a:lvl1pPr>
              <a:defRPr sz="2854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22351" y="987426"/>
            <a:ext cx="5504349" cy="4873625"/>
          </a:xfrm>
        </p:spPr>
        <p:txBody>
          <a:bodyPr/>
          <a:lstStyle>
            <a:lvl1pPr marL="0" indent="0">
              <a:buNone/>
              <a:defRPr sz="2854"/>
            </a:lvl1pPr>
            <a:lvl2pPr marL="407731" indent="0">
              <a:buNone/>
              <a:defRPr sz="2497"/>
            </a:lvl2pPr>
            <a:lvl3pPr marL="815462" indent="0">
              <a:buNone/>
              <a:defRPr sz="2140"/>
            </a:lvl3pPr>
            <a:lvl4pPr marL="1223193" indent="0">
              <a:buNone/>
              <a:defRPr sz="1784"/>
            </a:lvl4pPr>
            <a:lvl5pPr marL="1630924" indent="0">
              <a:buNone/>
              <a:defRPr sz="1784"/>
            </a:lvl5pPr>
            <a:lvl6pPr marL="2038655" indent="0">
              <a:buNone/>
              <a:defRPr sz="1784"/>
            </a:lvl6pPr>
            <a:lvl7pPr marL="2446386" indent="0">
              <a:buNone/>
              <a:defRPr sz="1784"/>
            </a:lvl7pPr>
            <a:lvl8pPr marL="2854117" indent="0">
              <a:buNone/>
              <a:defRPr sz="1784"/>
            </a:lvl8pPr>
            <a:lvl9pPr marL="3261848" indent="0">
              <a:buNone/>
              <a:defRPr sz="1784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8921" y="2057400"/>
            <a:ext cx="3506757" cy="3811588"/>
          </a:xfrm>
        </p:spPr>
        <p:txBody>
          <a:bodyPr/>
          <a:lstStyle>
            <a:lvl1pPr marL="0" indent="0">
              <a:buNone/>
              <a:defRPr sz="1427"/>
            </a:lvl1pPr>
            <a:lvl2pPr marL="407731" indent="0">
              <a:buNone/>
              <a:defRPr sz="1249"/>
            </a:lvl2pPr>
            <a:lvl3pPr marL="815462" indent="0">
              <a:buNone/>
              <a:defRPr sz="1070"/>
            </a:lvl3pPr>
            <a:lvl4pPr marL="1223193" indent="0">
              <a:buNone/>
              <a:defRPr sz="892"/>
            </a:lvl4pPr>
            <a:lvl5pPr marL="1630924" indent="0">
              <a:buNone/>
              <a:defRPr sz="892"/>
            </a:lvl5pPr>
            <a:lvl6pPr marL="2038655" indent="0">
              <a:buNone/>
              <a:defRPr sz="892"/>
            </a:lvl6pPr>
            <a:lvl7pPr marL="2446386" indent="0">
              <a:buNone/>
              <a:defRPr sz="892"/>
            </a:lvl7pPr>
            <a:lvl8pPr marL="2854117" indent="0">
              <a:buNone/>
              <a:defRPr sz="892"/>
            </a:lvl8pPr>
            <a:lvl9pPr marL="3261848" indent="0">
              <a:buNone/>
              <a:defRPr sz="89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6576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504" y="365126"/>
            <a:ext cx="937778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7504" y="1825625"/>
            <a:ext cx="937778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47504" y="6356351"/>
            <a:ext cx="2446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01611" y="6356351"/>
            <a:ext cx="36695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78907" y="6356351"/>
            <a:ext cx="2446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95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815462" rtl="0" eaLnBrk="1" latinLnBrk="0" hangingPunct="1">
        <a:lnSpc>
          <a:spcPct val="90000"/>
        </a:lnSpc>
        <a:spcBef>
          <a:spcPct val="0"/>
        </a:spcBef>
        <a:buNone/>
        <a:defRPr sz="39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3865" indent="-203865" algn="l" defTabSz="815462" rtl="0" eaLnBrk="1" latinLnBrk="0" hangingPunct="1">
        <a:lnSpc>
          <a:spcPct val="90000"/>
        </a:lnSpc>
        <a:spcBef>
          <a:spcPts val="892"/>
        </a:spcBef>
        <a:buFont typeface="Arial" panose="020B0604020202020204" pitchFamily="34" charset="0"/>
        <a:buChar char="•"/>
        <a:defRPr sz="2497" kern="1200">
          <a:solidFill>
            <a:schemeClr val="tx1"/>
          </a:solidFill>
          <a:latin typeface="+mn-lt"/>
          <a:ea typeface="+mn-ea"/>
          <a:cs typeface="+mn-cs"/>
        </a:defRPr>
      </a:lvl1pPr>
      <a:lvl2pPr marL="611596" indent="-203865" algn="l" defTabSz="815462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2140" kern="1200">
          <a:solidFill>
            <a:schemeClr val="tx1"/>
          </a:solidFill>
          <a:latin typeface="+mn-lt"/>
          <a:ea typeface="+mn-ea"/>
          <a:cs typeface="+mn-cs"/>
        </a:defRPr>
      </a:lvl2pPr>
      <a:lvl3pPr marL="1019327" indent="-203865" algn="l" defTabSz="815462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784" kern="1200">
          <a:solidFill>
            <a:schemeClr val="tx1"/>
          </a:solidFill>
          <a:latin typeface="+mn-lt"/>
          <a:ea typeface="+mn-ea"/>
          <a:cs typeface="+mn-cs"/>
        </a:defRPr>
      </a:lvl3pPr>
      <a:lvl4pPr marL="1427058" indent="-203865" algn="l" defTabSz="815462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4pPr>
      <a:lvl5pPr marL="1834789" indent="-203865" algn="l" defTabSz="815462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5pPr>
      <a:lvl6pPr marL="2242520" indent="-203865" algn="l" defTabSz="815462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6pPr>
      <a:lvl7pPr marL="2650251" indent="-203865" algn="l" defTabSz="815462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7pPr>
      <a:lvl8pPr marL="3057982" indent="-203865" algn="l" defTabSz="815462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8pPr>
      <a:lvl9pPr marL="3465713" indent="-203865" algn="l" defTabSz="815462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15462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1pPr>
      <a:lvl2pPr marL="407731" algn="l" defTabSz="815462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2pPr>
      <a:lvl3pPr marL="815462" algn="l" defTabSz="815462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3pPr>
      <a:lvl4pPr marL="1223193" algn="l" defTabSz="815462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4pPr>
      <a:lvl5pPr marL="1630924" algn="l" defTabSz="815462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5pPr>
      <a:lvl6pPr marL="2038655" algn="l" defTabSz="815462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6pPr>
      <a:lvl7pPr marL="2446386" algn="l" defTabSz="815462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7pPr>
      <a:lvl8pPr marL="2854117" algn="l" defTabSz="815462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8pPr>
      <a:lvl9pPr marL="3261848" algn="l" defTabSz="815462" rtl="0" eaLnBrk="1" latinLnBrk="0" hangingPunct="1">
        <a:defRPr sz="16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0210" y="1052736"/>
            <a:ext cx="6984776" cy="2952328"/>
          </a:xfrm>
        </p:spPr>
        <p:txBody>
          <a:bodyPr>
            <a:noAutofit/>
          </a:bodyPr>
          <a:lstStyle/>
          <a:p>
            <a:pPr algn="ctr"/>
            <a:r>
              <a:rPr lang="ru-RU" sz="5000" dirty="0" smtClean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Отчёт об итогах проектной деятельности на тему:</a:t>
            </a:r>
            <a:br>
              <a:rPr lang="ru-RU" sz="5000" dirty="0" smtClean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5000" dirty="0" smtClean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«Кормушки для птиц»</a:t>
            </a:r>
            <a:endParaRPr lang="ru-RU" sz="5000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482" y="5229200"/>
            <a:ext cx="4338730" cy="1440160"/>
          </a:xfrm>
        </p:spPr>
        <p:txBody>
          <a:bodyPr>
            <a:normAutofit fontScale="77500" lnSpcReduction="20000"/>
          </a:bodyPr>
          <a:lstStyle/>
          <a:p>
            <a:pPr marR="0" lvl="0">
              <a:spcBef>
                <a:spcPct val="0"/>
              </a:spcBef>
              <a:buClrTx/>
              <a:buSzTx/>
              <a:defRPr/>
            </a:pP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МАОУ детский сад «Ладушки»№ 210</a:t>
            </a:r>
          </a:p>
          <a:p>
            <a:pPr marR="0" lvl="0">
              <a:spcBef>
                <a:spcPct val="0"/>
              </a:spcBef>
              <a:buClrTx/>
              <a:buSzTx/>
              <a:defRPr/>
            </a:pP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воспитатель </a:t>
            </a:r>
            <a:r>
              <a:rPr lang="ru-RU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группы </a:t>
            </a: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171</a:t>
            </a:r>
            <a:endParaRPr lang="ru-RU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R="0" lvl="0">
              <a:spcBef>
                <a:spcPct val="0"/>
              </a:spcBef>
              <a:buClrTx/>
              <a:buSzTx/>
              <a:defRPr/>
            </a:pPr>
            <a:r>
              <a:rPr lang="ru-RU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«Лапушки»</a:t>
            </a:r>
            <a:endParaRPr lang="ru-RU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R="0" lvl="0">
              <a:spcBef>
                <a:spcPct val="0"/>
              </a:spcBef>
              <a:buClrTx/>
              <a:buSzTx/>
              <a:defRPr/>
            </a:pP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Молодова Любовь </a:t>
            </a: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Викторовна</a:t>
            </a:r>
            <a:endParaRPr lang="ru-RU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54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922" y="404664"/>
            <a:ext cx="8640960" cy="68761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Пищевые предпочтения городских птиц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9" name="Picture 2" descr="https://ds05.infourok.ru/uploads/ex/0cff/000934be-d9657ed3/hello_html_m7d0ca12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82" y="1340768"/>
            <a:ext cx="9092952" cy="513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85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858" y="188640"/>
            <a:ext cx="9785509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Заключительный этап</a:t>
            </a:r>
            <a:endParaRPr lang="ru-RU" sz="4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850" y="1340768"/>
            <a:ext cx="9785509" cy="4248472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</a:pPr>
            <a:r>
              <a:rPr lang="ru-RU" sz="28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Выбор места, </a:t>
            </a:r>
            <a:r>
              <a:rPr lang="ru-RU" sz="2800" dirty="0">
                <a:solidFill>
                  <a:srgbClr val="7030A0"/>
                </a:solidFill>
                <a:latin typeface="Arial" pitchFamily="34" charset="0"/>
                <a:cs typeface="Alef" panose="00000500000000000000" pitchFamily="2" charset="-79"/>
              </a:rPr>
              <a:t>у</a:t>
            </a:r>
            <a:r>
              <a:rPr lang="ru-RU" sz="28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</a:t>
            </a:r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lef" panose="00000500000000000000" pitchFamily="2" charset="-79"/>
              </a:rPr>
              <a:t>новка </a:t>
            </a:r>
            <a:r>
              <a:rPr lang="ru-RU" sz="28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созданных </a:t>
            </a:r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кормушек на территории детского сада, заполнение кормом.</a:t>
            </a:r>
            <a:endParaRPr lang="ru-RU" sz="2800" dirty="0" smtClean="0"/>
          </a:p>
          <a:p>
            <a:pPr marL="0" indent="0" algn="just">
              <a:spcBef>
                <a:spcPts val="0"/>
              </a:spcBef>
            </a:pPr>
            <a:r>
              <a:rPr lang="ru-RU" sz="28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Фотоконкурс</a:t>
            </a:r>
            <a:r>
              <a:rPr lang="ru-RU" sz="2800" dirty="0">
                <a:solidFill>
                  <a:srgbClr val="7030A0"/>
                </a:solidFill>
              </a:rPr>
              <a:t> </a:t>
            </a:r>
            <a:r>
              <a:rPr lang="ru-RU" sz="28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«На моей кормушке</a:t>
            </a:r>
            <a:r>
              <a:rPr lang="ru-RU" sz="2800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28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</a:pPr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Выставка –рисунков о птицах.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</a:pPr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Составить </a:t>
            </a:r>
            <a:r>
              <a:rPr lang="ru-RU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8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амятку в папку –передвижку "Как </a:t>
            </a:r>
            <a:r>
              <a:rPr lang="ru-RU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подкармливать </a:t>
            </a:r>
            <a:r>
              <a:rPr lang="ru-RU" sz="28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птиц».</a:t>
            </a:r>
            <a:endParaRPr lang="ru-RU" sz="28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</a:pPr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Провести опрос </a:t>
            </a:r>
            <a:r>
              <a:rPr lang="ru-RU" sz="28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родителей с целью выявления их мнения о проведенной </a:t>
            </a:r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работе</a:t>
            </a:r>
            <a:r>
              <a:rPr lang="ru-RU" sz="28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28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</a:pPr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Проведение </a:t>
            </a:r>
            <a:r>
              <a:rPr lang="ru-RU" sz="28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итогов с детьми о проведенной проектной деятельности. </a:t>
            </a:r>
          </a:p>
          <a:p>
            <a:pPr marL="0" indent="0" algn="just">
              <a:spcBef>
                <a:spcPts val="0"/>
              </a:spcBef>
            </a:pPr>
            <a:r>
              <a:rPr lang="ru-RU" sz="28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Награждение всех участников проекта.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</a:pP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Picture 2" descr="https://my-book-shop.ru/image/product/3/34788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4786" y="5229200"/>
            <a:ext cx="1608411" cy="144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58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1631" y="620688"/>
            <a:ext cx="9785509" cy="9361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Результат деятельности детей и родителей </a:t>
            </a:r>
            <a:endParaRPr lang="ru-RU" sz="4000" b="1" dirty="0">
              <a:solidFill>
                <a:schemeClr val="accent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s://ic.pics.livejournal.com/lacr1ma/13481860/123242/123242_8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42" y="1916832"/>
            <a:ext cx="3096344" cy="206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thumbs.dreamstime.com/b/%D0%B2%D0%BE%D1%80%D0%BE%D0%B1%D1%8C%D0%B8-2-%D1%84%D0%B8%D0%B4%D0%B5%D1%80%D0%B0-504682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7" r="11663" b="12284"/>
          <a:stretch/>
        </p:blipFill>
        <p:spPr bwMode="auto">
          <a:xfrm>
            <a:off x="7308602" y="4293096"/>
            <a:ext cx="2808312" cy="206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s://golyanovo.mos.ru/upload/medialibrary/76a/ptitsy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6" t="14458" r="9260" b="8598"/>
          <a:stretch/>
        </p:blipFill>
        <p:spPr bwMode="auto">
          <a:xfrm>
            <a:off x="3780210" y="2082016"/>
            <a:ext cx="3312368" cy="214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https://tushino-juzhnoe.mos.ru/upload/medialibrary/375/yutu-upr-kormushk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642" y="1988840"/>
            <a:ext cx="2304256" cy="196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http://eco.atomgoroda.ru/content/news/1569601697-43303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7" t="7354" r="7135"/>
          <a:stretch/>
        </p:blipFill>
        <p:spPr bwMode="auto">
          <a:xfrm>
            <a:off x="467842" y="4221088"/>
            <a:ext cx="3024336" cy="221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http://1g.ivklass.ru/wp-content/uploads/sites/2/nggallery/%D0%9D%D0%B0%D1%88%D0%B8-%D0%BA%D0%BE%D1%80%D0%BC%D1%83%D1%88%D0%BA%D0%B8/01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234" y="4365104"/>
            <a:ext cx="2880859" cy="192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1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954" y="548680"/>
            <a:ext cx="7929250" cy="16753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http://ruzacbs.ru/sites/default/files/inline/images/kor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114" y="2348880"/>
            <a:ext cx="489654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08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850" y="620688"/>
            <a:ext cx="9505056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Проблема </a:t>
            </a:r>
            <a:r>
              <a:rPr lang="ru-RU" sz="27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7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детей недостаточно знаний о том, как </a:t>
            </a:r>
            <a:r>
              <a:rPr lang="ru-RU" sz="27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помочь городским птицам в холодное время года, как создать экологически безопасные кормушки.</a:t>
            </a:r>
            <a:br>
              <a:rPr lang="ru-RU" sz="27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Актуальность проекта </a:t>
            </a:r>
            <a:endParaRPr lang="ru-RU" sz="4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834" y="1916832"/>
            <a:ext cx="10081120" cy="295232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3200" dirty="0">
                <a:solidFill>
                  <a:srgbClr val="0070C0"/>
                </a:solidFill>
              </a:rPr>
              <a:t>формирование начал экологической культуры. 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>
                <a:solidFill>
                  <a:srgbClr val="0070C0"/>
                </a:solidFill>
              </a:rPr>
              <a:t>О</a:t>
            </a:r>
            <a:r>
              <a:rPr lang="ru-RU" sz="3200" dirty="0" smtClean="0">
                <a:solidFill>
                  <a:srgbClr val="0070C0"/>
                </a:solidFill>
              </a:rPr>
              <a:t>чень </a:t>
            </a:r>
            <a:r>
              <a:rPr lang="ru-RU" sz="3200" dirty="0">
                <a:solidFill>
                  <a:srgbClr val="0070C0"/>
                </a:solidFill>
              </a:rPr>
              <a:t>важно разбудить в детях интерес к живой природе, воспитывать любовь к ней, научить беречь окружающий мир</a:t>
            </a:r>
            <a:r>
              <a:rPr lang="ru-RU" sz="3200" dirty="0" smtClean="0">
                <a:solidFill>
                  <a:srgbClr val="0070C0"/>
                </a:solidFill>
              </a:rPr>
              <a:t>.</a:t>
            </a:r>
          </a:p>
          <a:p>
            <a:pPr marL="0" indent="0" algn="ctr">
              <a:buNone/>
            </a:pPr>
            <a:endParaRPr lang="ru-RU" sz="32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u-RU" sz="3200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Проблемный вопрос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«Как и чем мы можем помочь городским птицам зимой?» </a:t>
            </a:r>
            <a:endParaRPr lang="ru-RU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my-book-shop.ru/image/product/3/34788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6794" y="5157192"/>
            <a:ext cx="1608411" cy="144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21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40" y="704088"/>
            <a:ext cx="9785509" cy="78069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Цель проекта </a:t>
            </a:r>
            <a:endParaRPr lang="ru-RU" sz="4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640" y="1700808"/>
            <a:ext cx="9785509" cy="4623792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Создание кормушек для зимующих </a:t>
            </a:r>
            <a:r>
              <a:rPr lang="ru-RU" sz="40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птиц из </a:t>
            </a:r>
            <a: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экологически </a:t>
            </a:r>
            <a:r>
              <a:rPr lang="ru-RU" sz="40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безопасных материалов </a:t>
            </a:r>
            <a:endParaRPr lang="ru-RU" sz="4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Участники проекта</a:t>
            </a:r>
          </a:p>
          <a:p>
            <a:pPr algn="just"/>
            <a: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Дети, родители, воспитатели</a:t>
            </a:r>
          </a:p>
          <a:p>
            <a:pPr marL="0" indent="0" algn="ctr">
              <a:buNone/>
            </a:pPr>
            <a:endParaRPr lang="ru-RU" sz="3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s://my-book-shop.ru/image/product/3/34788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6794" y="5157192"/>
            <a:ext cx="1608411" cy="144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5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94" y="0"/>
            <a:ext cx="10476954" cy="72008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Задачи  участников образовательного процесса</a:t>
            </a:r>
            <a:endParaRPr lang="ru-RU" sz="3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7446653"/>
              </p:ext>
            </p:extLst>
          </p:nvPr>
        </p:nvGraphicFramePr>
        <p:xfrm>
          <a:off x="251818" y="980728"/>
          <a:ext cx="10393216" cy="4155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2119"/>
                <a:gridCol w="3230324"/>
                <a:gridCol w="3370773"/>
              </a:tblGrid>
              <a:tr h="360040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дети</a:t>
                      </a: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bg2">
                            <a:lumMod val="75000"/>
                          </a:schemeClr>
                        </a:buClr>
                        <a:buFont typeface="Symbol"/>
                        <a:buChar char=""/>
                      </a:pP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Найти </a:t>
                      </a:r>
                      <a:r>
                        <a:rPr lang="ru-RU" sz="1800" b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совместно с родителями информацию о 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особенностях городских птиц и рационе их питания. </a:t>
                      </a: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bg2">
                            <a:lumMod val="75000"/>
                          </a:schemeClr>
                        </a:buClr>
                        <a:buFont typeface="Symbol"/>
                        <a:buChar char=""/>
                      </a:pP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Найти </a:t>
                      </a:r>
                      <a:r>
                        <a:rPr lang="ru-RU" sz="1800" b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информацию о 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экологически</a:t>
                      </a:r>
                      <a:r>
                        <a:rPr lang="ru-RU" sz="1800" b="0" baseline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безопасном материале, для изготовлении кормушки.</a:t>
                      </a: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bg2">
                            <a:lumMod val="75000"/>
                          </a:schemeClr>
                        </a:buClr>
                        <a:buFont typeface="Symbol"/>
                        <a:buChar char=""/>
                      </a:pPr>
                      <a:r>
                        <a:rPr lang="ru-RU" sz="1800" b="0" baseline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Рассмотреть</a:t>
                      </a:r>
                      <a:r>
                        <a:rPr lang="ru-RU" sz="1800" b="0" baseline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картинки разных видов кормушек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и выбрать схему</a:t>
                      </a:r>
                      <a:r>
                        <a:rPr lang="ru-RU" sz="1800" b="0" baseline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создания.</a:t>
                      </a:r>
                      <a:endParaRPr lang="ru-RU" sz="1800" b="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bg2">
                            <a:lumMod val="75000"/>
                          </a:schemeClr>
                        </a:buClr>
                        <a:buFont typeface="Symbol"/>
                        <a:buChar char=""/>
                      </a:pPr>
                      <a:r>
                        <a:rPr lang="ru-RU" sz="1800" b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Сделать совместно с 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родителями кормушки.</a:t>
                      </a:r>
                      <a:endParaRPr lang="ru-RU" sz="1800" b="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14300" marR="114300" marT="0" marB="0">
                    <a:lnL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4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родители</a:t>
                      </a:r>
                      <a:r>
                        <a:rPr lang="ru-RU" sz="180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bg2">
                            <a:lumMod val="75000"/>
                          </a:schemeClr>
                        </a:buClr>
                        <a:buFont typeface="Symbol"/>
                        <a:buChar char=""/>
                      </a:pPr>
                      <a:r>
                        <a:rPr lang="ru-RU" sz="1800" b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Принять участие в поиске информации 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 городских птицах, их </a:t>
                      </a:r>
                      <a:r>
                        <a:rPr lang="ru-RU" sz="1800" b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жизни 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и</a:t>
                      </a:r>
                      <a:r>
                        <a:rPr lang="ru-RU" sz="1800" b="0" baseline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пищевых предпочтениях.</a:t>
                      </a:r>
                      <a:endParaRPr lang="ru-RU" sz="1800" b="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bg2">
                            <a:lumMod val="75000"/>
                          </a:schemeClr>
                        </a:buClr>
                        <a:buFont typeface="Symbol"/>
                        <a:buChar char=""/>
                      </a:pP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Подобрать инструменты и экологический</a:t>
                      </a:r>
                      <a:r>
                        <a:rPr lang="ru-RU" sz="1800" b="0" baseline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безопасный и надёжный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материал </a:t>
                      </a:r>
                      <a:r>
                        <a:rPr lang="ru-RU" sz="1800" b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для 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строительства кормушек.</a:t>
                      </a:r>
                      <a:endParaRPr lang="ru-RU" sz="1800" b="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bg2">
                            <a:lumMod val="75000"/>
                          </a:schemeClr>
                        </a:buClr>
                        <a:buFont typeface="Symbol"/>
                        <a:buChar char=""/>
                      </a:pP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Помочь зафиксировать результат эксперимента.</a:t>
                      </a:r>
                      <a:endParaRPr lang="ru-RU" sz="1800" b="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14300" marR="114300" marT="0" marB="0">
                    <a:lnL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4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педагоги</a:t>
                      </a:r>
                      <a:endParaRPr lang="ru-RU" sz="1800" b="1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bg2">
                            <a:lumMod val="90000"/>
                          </a:schemeClr>
                        </a:buClr>
                        <a:buFont typeface="Symbol"/>
                        <a:buChar char=""/>
                      </a:pPr>
                      <a:r>
                        <a:rPr lang="ru-RU" sz="1800" b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Познакомить детей и родителей с проектом и этапами его 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реализации</a:t>
                      </a:r>
                      <a:endParaRPr lang="ru-RU" sz="1800" b="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bg2">
                            <a:lumMod val="90000"/>
                          </a:schemeClr>
                        </a:buClr>
                        <a:buFont typeface="Symbol"/>
                        <a:buChar char=""/>
                      </a:pPr>
                      <a:r>
                        <a:rPr lang="ru-RU" sz="1800" b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Создать благоприятные условия для взаимодействия детей и родителей в процессе проектной деятельности по созданию кормушек для 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городских</a:t>
                      </a:r>
                      <a:r>
                        <a:rPr lang="ru-RU" sz="1800" b="0" baseline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птиц.</a:t>
                      </a:r>
                      <a:endParaRPr lang="ru-RU" sz="1800" b="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bg2">
                            <a:lumMod val="90000"/>
                          </a:schemeClr>
                        </a:buClr>
                        <a:buFont typeface="Symbol"/>
                        <a:buChar char=""/>
                      </a:pP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Обсуждение с детьми  </a:t>
                      </a:r>
                      <a:r>
                        <a:rPr lang="ru-RU" sz="1800" b="0" dirty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найденной </a:t>
                      </a:r>
                      <a:r>
                        <a:rPr lang="ru-RU" sz="1800" b="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информации.</a:t>
                      </a:r>
                    </a:p>
                    <a:p>
                      <a:pPr marL="0" lv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Clr>
                          <a:schemeClr val="bg2">
                            <a:lumMod val="90000"/>
                          </a:schemeClr>
                        </a:buClr>
                        <a:buFont typeface="Symbol"/>
                        <a:buChar char=""/>
                      </a:pPr>
                      <a:r>
                        <a:rPr kumimoji="0" lang="ru-RU" sz="1800" b="0" kern="1200" dirty="0" smtClean="0"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Организовать наблюдение за птицами на прогулке.</a:t>
                      </a:r>
                      <a:endParaRPr lang="ru-RU" sz="1800" b="0" dirty="0">
                        <a:solidFill>
                          <a:srgbClr val="0070C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14300" marR="114300" marT="0" marB="0">
                    <a:lnL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4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 descr="https://my-book-shop.ru/image/product/3/34788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0810" y="5301208"/>
            <a:ext cx="1608411" cy="144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25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994" y="836712"/>
            <a:ext cx="7488832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Продукт проекта</a:t>
            </a:r>
            <a:endParaRPr lang="ru-RU" sz="44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866" y="1628800"/>
            <a:ext cx="9217024" cy="26642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Кормушка- это экологически безопасное, долговечное  приспособление, для кормления и наблюдения за птицами.</a:t>
            </a:r>
            <a:endParaRPr lang="ru-RU" sz="3600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8" name="Picture 10" descr="https://my-book-shop.ru/image/product/3/34788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746" y="4883562"/>
            <a:ext cx="1880441" cy="169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57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6" y="-243408"/>
            <a:ext cx="9785509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Этапы работы над проектом</a:t>
            </a:r>
            <a:endParaRPr lang="ru-RU" sz="4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802" y="836712"/>
            <a:ext cx="10513168" cy="4032448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Подготовительный </a:t>
            </a:r>
            <a:r>
              <a:rPr lang="ru-RU" sz="32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этап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2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Входят в проблемную ситуацию принимают задачи. </a:t>
            </a:r>
            <a:endParaRPr lang="ru-RU" sz="22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Составление </a:t>
            </a:r>
            <a:r>
              <a:rPr lang="ru-RU" sz="22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плана проектной деятельности совместно с детьми</a:t>
            </a:r>
            <a:r>
              <a:rPr lang="ru-RU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Подготовка </a:t>
            </a:r>
            <a:r>
              <a:rPr lang="ru-RU" sz="22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материалов для реализации </a:t>
            </a:r>
            <a:r>
              <a:rPr lang="ru-RU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проекта</a:t>
            </a:r>
          </a:p>
          <a:p>
            <a:r>
              <a:rPr lang="ru-RU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Ознакомление родителей с планом и особенностями проектной деятельности</a:t>
            </a:r>
            <a:r>
              <a:rPr lang="ru-RU" sz="2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Основной этап-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продукта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проекта- кормушки из экологически безопасного материала, из подбор кормов с учётом пищевых предпочтений птиц, фиксация результатов 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Заключительный</a:t>
            </a:r>
            <a:r>
              <a:rPr lang="ru-RU" sz="3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этап-демонстрация продукта проекта, установка кормушек, наполнение кормом, наблюдение, подведение </a:t>
            </a:r>
            <a:r>
              <a:rPr lang="ru-RU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итогов.</a:t>
            </a:r>
            <a:endParaRPr lang="ru-RU" sz="20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s://my-book-shop.ru/image/product/3/34788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754" y="4941168"/>
            <a:ext cx="1824435" cy="164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27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842" y="260648"/>
            <a:ext cx="9785509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Подготовительный этап</a:t>
            </a:r>
            <a:endParaRPr lang="ru-RU" sz="4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850" y="1268760"/>
            <a:ext cx="9785509" cy="52565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Беседа </a:t>
            </a:r>
            <a:r>
              <a:rPr lang="ru-RU" sz="32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 тему: «Птицы </a:t>
            </a:r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нашем городе».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Просмотр </a:t>
            </a:r>
            <a:r>
              <a:rPr lang="ru-RU" sz="32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иллюстраций: </a:t>
            </a:r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«Городские Птицы»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Раскрашивание </a:t>
            </a:r>
            <a:r>
              <a:rPr lang="ru-RU" sz="32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силуэтов </a:t>
            </a:r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городских птиц.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Чтение художественной </a:t>
            </a:r>
            <a:r>
              <a:rPr lang="ru-RU" sz="3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литературы: Л.Н.Толстой «Воробей на часах</a:t>
            </a:r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Экскурсии, наблюдения.</a:t>
            </a:r>
            <a:endParaRPr lang="ru-RU" sz="3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5" name="Picture 10" descr="https://my-book-shop.ru/image/product/3/34788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738" y="4883562"/>
            <a:ext cx="1880441" cy="169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31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874" y="188640"/>
            <a:ext cx="9785509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Основной этап проекта</a:t>
            </a:r>
            <a:endParaRPr lang="ru-RU" sz="4400" b="1" dirty="0">
              <a:solidFill>
                <a:schemeClr val="accent5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8065861"/>
              </p:ext>
            </p:extLst>
          </p:nvPr>
        </p:nvGraphicFramePr>
        <p:xfrm>
          <a:off x="179810" y="1124744"/>
          <a:ext cx="10585176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9542"/>
                <a:gridCol w="3180996"/>
                <a:gridCol w="3024638"/>
              </a:tblGrid>
              <a:tr h="3960440"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bg2">
                            <a:lumMod val="75000"/>
                          </a:schemeClr>
                        </a:buClr>
                        <a:buFont typeface="Arial" pitchFamily="34" charset="0"/>
                        <a:buNone/>
                      </a:pPr>
                      <a:r>
                        <a:rPr kumimoji="0" lang="ru-RU" sz="1800" b="1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Деятельность детей</a:t>
                      </a:r>
                    </a:p>
                    <a:p>
                      <a:pPr marL="0" indent="0" algn="just">
                        <a:buClr>
                          <a:schemeClr val="bg2">
                            <a:lumMod val="75000"/>
                          </a:schemeClr>
                        </a:buClr>
                        <a:buFont typeface="Arial" pitchFamily="34" charset="0"/>
                        <a:buNone/>
                      </a:pPr>
                      <a:r>
                        <a:rPr kumimoji="0" lang="ru-RU" sz="1800" b="0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-Дети совместно с родителями выполняют эскиз кормушки, делают экологическое обоснование  материала,</a:t>
                      </a:r>
                      <a:r>
                        <a:rPr kumimoji="0" lang="ru-RU" sz="1800" b="0" kern="1200" baseline="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0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выбирают</a:t>
                      </a:r>
                      <a:r>
                        <a:rPr kumimoji="0" lang="ru-RU" sz="1800" b="0" kern="1200" baseline="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0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корм для птиц.</a:t>
                      </a:r>
                    </a:p>
                    <a:p>
                      <a:pPr marL="0" indent="0" algn="just">
                        <a:buClr>
                          <a:schemeClr val="bg2">
                            <a:lumMod val="75000"/>
                          </a:schemeClr>
                        </a:buClr>
                        <a:buFont typeface="Arial" pitchFamily="34" charset="0"/>
                        <a:buNone/>
                      </a:pPr>
                      <a:r>
                        <a:rPr kumimoji="0" lang="ru-RU" sz="1800" b="0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-Принимают участие в создании кормушки, её</a:t>
                      </a:r>
                      <a:r>
                        <a:rPr kumimoji="0" lang="ru-RU" sz="1800" b="0" kern="1200" baseline="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оформлении, заполнением кормом.</a:t>
                      </a:r>
                      <a:endParaRPr kumimoji="0" lang="ru-RU" sz="1800" b="0" kern="1200" dirty="0" smtClean="0">
                        <a:solidFill>
                          <a:schemeClr val="accent5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indent="0" algn="just">
                        <a:buClr>
                          <a:schemeClr val="bg2">
                            <a:lumMod val="75000"/>
                          </a:schemeClr>
                        </a:buClr>
                        <a:buFont typeface="Arial" pitchFamily="34" charset="0"/>
                        <a:buNone/>
                      </a:pPr>
                      <a:r>
                        <a:rPr kumimoji="0" lang="ru-RU" sz="1800" b="0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kumimoji="0" lang="ru-RU" sz="1800" b="0" kern="1200" baseline="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Готовые кормушки вы</a:t>
                      </a:r>
                      <a:r>
                        <a:rPr kumimoji="0" lang="ru-RU" sz="1800" b="0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вешивают на улице и наблюдают за тем, как птицы, реагируют на неё. В процессе наблюдения, дети фиксируют результат  наблюдения.</a:t>
                      </a:r>
                    </a:p>
                    <a:p>
                      <a:pPr marL="285750" indent="-285750">
                        <a:buClr>
                          <a:schemeClr val="bg2">
                            <a:lumMod val="75000"/>
                          </a:schemeClr>
                        </a:buClr>
                        <a:buFont typeface="Arial" pitchFamily="34" charset="0"/>
                        <a:buChar char="•"/>
                      </a:pPr>
                      <a:endParaRPr lang="ru-RU" sz="1800" b="0" dirty="0">
                        <a:solidFill>
                          <a:schemeClr val="accent5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Деятельность</a:t>
                      </a:r>
                      <a:r>
                        <a:rPr kumimoji="0" lang="ru-RU" sz="1800" b="0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родителей</a:t>
                      </a:r>
                    </a:p>
                    <a:p>
                      <a:pPr algn="ctr"/>
                      <a:endParaRPr kumimoji="0" lang="ru-RU" sz="1800" b="1" kern="1200" dirty="0" smtClean="0">
                        <a:solidFill>
                          <a:schemeClr val="accent5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just" defTabSz="8154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-Выбрать материал и инструменты для</a:t>
                      </a:r>
                      <a:r>
                        <a:rPr kumimoji="0" lang="ru-RU" sz="1800" b="0" kern="1200" baseline="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работы.</a:t>
                      </a:r>
                      <a:r>
                        <a:rPr kumimoji="0" lang="ru-RU" sz="1800" b="0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создают макет кормушки совместно с детьми.</a:t>
                      </a:r>
                    </a:p>
                    <a:p>
                      <a:pPr marL="0" marR="0" indent="0" algn="just" defTabSz="8154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-провести сборку и отделку кормушки.</a:t>
                      </a:r>
                    </a:p>
                    <a:p>
                      <a:pPr algn="just"/>
                      <a:r>
                        <a:rPr kumimoji="0" lang="ru-RU" sz="1800" b="0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-В процессе наблюдения, помогают детям фиксировать результат.</a:t>
                      </a:r>
                      <a:endParaRPr lang="ru-RU" sz="1605" b="0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4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5"/>
                          </a:solidFill>
                          <a:latin typeface="Arial" pitchFamily="34" charset="0"/>
                          <a:cs typeface="Arial" pitchFamily="34" charset="0"/>
                        </a:rPr>
                        <a:t>Деятельность педагогов</a:t>
                      </a:r>
                    </a:p>
                    <a:p>
                      <a:endParaRPr lang="ru-RU" dirty="0" smtClean="0">
                        <a:solidFill>
                          <a:schemeClr val="accent5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kumimoji="0" lang="ru-RU" sz="1800" b="0" kern="1200" dirty="0" smtClean="0">
                          <a:solidFill>
                            <a:schemeClr val="accent5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-Помогают в создании макетов кормушек</a:t>
                      </a:r>
                    </a:p>
                    <a:p>
                      <a:r>
                        <a:rPr lang="ru-RU" sz="1800" b="0" dirty="0" smtClean="0">
                          <a:solidFill>
                            <a:schemeClr val="accent5"/>
                          </a:solidFill>
                          <a:latin typeface="Arial" pitchFamily="34" charset="0"/>
                          <a:cs typeface="Arial" pitchFamily="34" charset="0"/>
                        </a:rPr>
                        <a:t>-Предлагают</a:t>
                      </a:r>
                      <a:r>
                        <a:rPr lang="ru-RU" sz="1800" b="0" baseline="0" dirty="0" smtClean="0">
                          <a:solidFill>
                            <a:schemeClr val="accent5"/>
                          </a:solidFill>
                          <a:latin typeface="Arial" pitchFamily="34" charset="0"/>
                          <a:cs typeface="Arial" pitchFamily="34" charset="0"/>
                        </a:rPr>
                        <a:t> схемы постройки кормушек</a:t>
                      </a:r>
                    </a:p>
                    <a:p>
                      <a:r>
                        <a:rPr lang="ru-RU" sz="1800" b="0" baseline="0" dirty="0" smtClean="0">
                          <a:solidFill>
                            <a:schemeClr val="accent5"/>
                          </a:solidFill>
                          <a:latin typeface="Arial" pitchFamily="34" charset="0"/>
                          <a:cs typeface="Arial" pitchFamily="34" charset="0"/>
                        </a:rPr>
                        <a:t>-Помогают при стройке кормушек.</a:t>
                      </a:r>
                      <a:endParaRPr lang="ru-RU" sz="1800" b="0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4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 descr="https://my-book-shop.ru/image/product/3/34788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6794" y="5229200"/>
            <a:ext cx="1608411" cy="144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55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858" y="332656"/>
            <a:ext cx="9785509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Карта наблюдения</a:t>
            </a:r>
            <a:br>
              <a:rPr lang="ru-RU" sz="4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материал </a:t>
            </a:r>
            <a:r>
              <a:rPr lang="ru-RU" sz="4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ru-RU" sz="2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экологичность                    прочночть</a:t>
            </a:r>
            <a:endParaRPr lang="ru-RU" sz="2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6" name="Picture 4" descr="https://thumbs.dreamstime.com/b/%D0%B4%D0%B5%D1%80%D0%B5%D0%B2%D1%8F%D0%BD%D0%BD%D1%8B%D0%B9-%D0%BE%D0%B3%D0%BE%D1%82%D0%B8%D0%BF-%D0%BE%D0%BC%D0%B0-%D0%B4%D0%BE%D0%BC-eco-%D0%B2%D0%B5%D0%BA%D1%82%D0%BE%D1%80%D0%B0-%D1%80%D0%B5%D0%B2%D0%B5%D1%81%D0%B8%D0%BD%D0%B0-820673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362" y="2564904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thumbs.dreamstime.com/b/%D0%B7%D0%B0%D0%B4%D0%BD%D0%B8%D0%B9-%D0%B7%D0%BD%D0%B0%D1%87%D0%BE%D0%BA-%D0%B2%D0%B5%D0%BA%D1%82%D0%BE%D1%80%D0%B0-%D1%81%D0%B2%D1%8F%D0%B7%D0%B8-%D0%B8%D0%B7%D0%BE%D0%BB%D0%B8%D1%80%D0%BE%D0%B2%D0%B0%D0%BB-%D0%BA%D0%BE%D1%82%D0%BE%D1%80%D1%8B%D0%B9-%D0%BC%D0%BE%D0%B6%D0%B5%D1%82-%D0%BB%D0%B5%D0%B3%D0%BA%D0%BE-%D0%B4%D0%BE%D1%80%D0%B0%D0%B1%D0%BE%D1%82%D0%B0%D1%82%D1%8C-147585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762" y="2636912"/>
            <a:ext cx="1556981" cy="1638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s://a.allegroimg.com/original/03cc1e/b7d405b043ef80e4e656fd98aec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18" y="2132856"/>
            <a:ext cx="3240360" cy="235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12" descr="https://pngimage.net/wp-content/uploads/2018/06/%D1%81%D1%82%D1%80%D0%B5%D0%BB%D0%BA%D0%B0-%D0%B2%D0%B5%D0%BA%D1%82%D0%BE%D1%80-png-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202" y="278092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s://pngimage.net/wp-content/uploads/2018/06/%D1%81%D1%82%D1%80%D0%B5%D0%BB%D0%BA%D0%B0-%D0%B2%D0%B5%D0%BA%D1%82%D0%BE%D1%80-png-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586" y="2852936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44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1456</TotalTime>
  <Words>476</Words>
  <Application>Microsoft Office PowerPoint</Application>
  <PresentationFormat>Произвольный</PresentationFormat>
  <Paragraphs>76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Alef</vt:lpstr>
      <vt:lpstr>Arial</vt:lpstr>
      <vt:lpstr>Calibri</vt:lpstr>
      <vt:lpstr>Calibri Light</vt:lpstr>
      <vt:lpstr>Symbol</vt:lpstr>
      <vt:lpstr>Тема Office</vt:lpstr>
      <vt:lpstr>Отчёт об итогах проектной деятельности на тему: «Кормушки для птиц»</vt:lpstr>
      <vt:lpstr> Проблема У детей недостаточно знаний о том, как помочь городским птицам в холодное время года, как создать экологически безопасные кормушки.  Актуальность проекта </vt:lpstr>
      <vt:lpstr>Цель проекта </vt:lpstr>
      <vt:lpstr>Задачи  участников образовательного процесса</vt:lpstr>
      <vt:lpstr>Продукт проекта</vt:lpstr>
      <vt:lpstr>Этапы работы над проектом</vt:lpstr>
      <vt:lpstr>Подготовительный этап</vt:lpstr>
      <vt:lpstr>Основной этап проекта</vt:lpstr>
      <vt:lpstr>Карта наблюдения материал                 экологичность                    прочночть</vt:lpstr>
      <vt:lpstr>Пищевые предпочтения городских птиц</vt:lpstr>
      <vt:lpstr>Заключительный этап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об итогах проектной деятельности на тему: «Кормушки для птиц»</dc:title>
  <dc:creator>Жанна</dc:creator>
  <cp:lastModifiedBy>RePack by Diakov</cp:lastModifiedBy>
  <cp:revision>129</cp:revision>
  <dcterms:created xsi:type="dcterms:W3CDTF">2020-05-12T13:07:58Z</dcterms:created>
  <dcterms:modified xsi:type="dcterms:W3CDTF">2020-05-16T16:56:34Z</dcterms:modified>
</cp:coreProperties>
</file>