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5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2715-C314-46F5-98B0-6763750C7789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74E7-7A1F-4623-A313-8B0E7EB2C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2715-C314-46F5-98B0-6763750C7789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74E7-7A1F-4623-A313-8B0E7EB2C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2715-C314-46F5-98B0-6763750C7789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74E7-7A1F-4623-A313-8B0E7EB2C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2715-C314-46F5-98B0-6763750C7789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74E7-7A1F-4623-A313-8B0E7EB2C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2_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2715-C314-46F5-98B0-6763750C7789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74E7-7A1F-4623-A313-8B0E7EB2C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3_Пусто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552715-C314-46F5-98B0-6763750C7789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5C74E7-7A1F-4623-A313-8B0E7EB2C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552715-C314-46F5-98B0-6763750C7789}" type="datetimeFigureOut">
              <a:rPr lang="ru-RU" smtClean="0"/>
              <a:pPr/>
              <a:t>31.03.2016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5C74E7-7A1F-4623-A313-8B0E7EB2C67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60" r:id="rId4"/>
    <p:sldLayoutId id="2147483661" r:id="rId5"/>
    <p:sldLayoutId id="2147483662" r:id="rId6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2.jp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 bwMode="auto">
          <a:xfrm>
            <a:off x="1857356" y="2214554"/>
            <a:ext cx="7286644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/>
            <a:endParaRPr lang="ru-RU" sz="2400" dirty="0"/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 bwMode="auto">
          <a:xfrm>
            <a:off x="2627784" y="5229200"/>
            <a:ext cx="6858016" cy="10880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ru-RU" sz="2800" b="1" i="0" u="none" strike="noStrike" kern="1200" cap="none" spc="0" normalizeH="0" baseline="0" noProof="0" dirty="0" smtClean="0">
              <a:ln>
                <a:noFill/>
              </a:ln>
              <a:solidFill>
                <a:srgbClr val="265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lang="ru-RU" sz="2800" b="1" noProof="0" dirty="0" smtClean="0">
                <a:solidFill>
                  <a:srgbClr val="265F00"/>
                </a:solidFill>
              </a:rPr>
              <a:t>Учитель-логопед: Бродило Е.Б.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265F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779912" y="1052735"/>
            <a:ext cx="51755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«Фразеологизмы»</a:t>
            </a:r>
            <a:endParaRPr lang="ru-RU" sz="48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2492896"/>
            <a:ext cx="4380174" cy="258437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1124744"/>
            <a:ext cx="44190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Замените фразеологические обороты</a:t>
            </a:r>
          </a:p>
          <a:p>
            <a:r>
              <a:rPr lang="ru-RU" sz="2000" b="1" dirty="0"/>
              <a:t>с</a:t>
            </a:r>
            <a:r>
              <a:rPr lang="ru-RU" sz="2000" b="1" dirty="0" smtClean="0"/>
              <a:t>ловами-синонимами.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52456" y="2564904"/>
            <a:ext cx="361425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1. В час по чайной ложке.</a:t>
            </a:r>
          </a:p>
          <a:p>
            <a:r>
              <a:rPr lang="ru-RU" sz="2400" b="1" dirty="0" smtClean="0"/>
              <a:t>2. Рукой подать.</a:t>
            </a:r>
          </a:p>
          <a:p>
            <a:r>
              <a:rPr lang="ru-RU" sz="2400" b="1" dirty="0" smtClean="0"/>
              <a:t>3. Повесить нос</a:t>
            </a:r>
          </a:p>
          <a:p>
            <a:r>
              <a:rPr lang="ru-RU" sz="2400" b="1" dirty="0" smtClean="0"/>
              <a:t>4. Раз, два и обчёлся.</a:t>
            </a:r>
          </a:p>
          <a:p>
            <a:r>
              <a:rPr lang="ru-RU" sz="2400" b="1" dirty="0" smtClean="0"/>
              <a:t>5. Куры не клюют.</a:t>
            </a:r>
          </a:p>
          <a:p>
            <a:r>
              <a:rPr lang="ru-RU" sz="2400" b="1" dirty="0" smtClean="0"/>
              <a:t>6. Кожа да кости.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35400025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79613" y="476672"/>
            <a:ext cx="616373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Прочитайте рассказ про мальчика Диму. Найдите все</a:t>
            </a:r>
          </a:p>
          <a:p>
            <a:r>
              <a:rPr lang="ru-RU" sz="2000" b="1" dirty="0"/>
              <a:t>ф</a:t>
            </a:r>
            <a:r>
              <a:rPr lang="ru-RU" sz="2000" b="1" dirty="0" smtClean="0"/>
              <a:t>разеологические обороты.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48798" y="1383159"/>
            <a:ext cx="9082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  Это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270544" y="1383159"/>
            <a:ext cx="3802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8514" y="1230444"/>
            <a:ext cx="1450202" cy="7457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355976" y="1383158"/>
            <a:ext cx="23439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26144" y="2373467"/>
            <a:ext cx="322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863" y="1781251"/>
            <a:ext cx="1151925" cy="73786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26145" y="2519114"/>
            <a:ext cx="31469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А на уроках у</a:t>
            </a:r>
            <a:endParaRPr lang="ru-RU" sz="2400" b="1" dirty="0"/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863" y="2441717"/>
            <a:ext cx="1064642" cy="616461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791165" y="2519113"/>
            <a:ext cx="1759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м</a:t>
            </a:r>
            <a:r>
              <a:rPr lang="ru-RU" sz="2400" b="1" dirty="0" smtClean="0"/>
              <a:t>олчит, как</a:t>
            </a:r>
            <a:endParaRPr lang="ru-RU" sz="2400" b="1" dirty="0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7340" y="2441718"/>
            <a:ext cx="1104206" cy="64282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980976" y="1383157"/>
            <a:ext cx="3740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з</a:t>
            </a:r>
            <a:r>
              <a:rPr lang="ru-RU" sz="2400" b="1" dirty="0" smtClean="0"/>
              <a:t>овут его Дима-зоопарк. А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724745" y="1976161"/>
            <a:ext cx="58926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п</a:t>
            </a:r>
            <a:r>
              <a:rPr lang="ru-RU" sz="2400" b="1" dirty="0" smtClean="0"/>
              <a:t>очему</a:t>
            </a:r>
            <a:r>
              <a:rPr lang="en-US" sz="2400" b="1" dirty="0" smtClean="0"/>
              <a:t>?</a:t>
            </a:r>
            <a:r>
              <a:rPr lang="ru-RU" sz="2400" b="1" dirty="0" smtClean="0"/>
              <a:t> На переменах он задирается, как</a:t>
            </a:r>
            <a:endParaRPr lang="ru-RU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7834788" y="1976161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.</a:t>
            </a:r>
            <a:endParaRPr lang="ru-RU" sz="24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6617384" y="2622877"/>
            <a:ext cx="17736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. Зато дома</a:t>
            </a:r>
            <a:endParaRPr lang="ru-RU" sz="24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645263" y="3153771"/>
            <a:ext cx="33843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на бабушку рычит, как</a:t>
            </a:r>
            <a:endParaRPr lang="ru-RU" sz="2400" b="1" dirty="0"/>
          </a:p>
        </p:txBody>
      </p:sp>
      <p:pic>
        <p:nvPicPr>
          <p:cNvPr id="24" name="Рисунок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1962" y="3033620"/>
            <a:ext cx="1302941" cy="701968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456" y="3615435"/>
            <a:ext cx="1413783" cy="728491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2187129" y="3748847"/>
            <a:ext cx="39778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. А перед папой дрожит, как</a:t>
            </a:r>
            <a:endParaRPr lang="ru-RU" sz="2400" b="1" dirty="0"/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269" y="3568723"/>
            <a:ext cx="1026653" cy="775203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264902" y="3153769"/>
            <a:ext cx="28363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. С сестрой Олей он</a:t>
            </a:r>
            <a:endParaRPr lang="ru-RU" sz="2400" b="1" dirty="0"/>
          </a:p>
        </p:txBody>
      </p:sp>
      <p:sp>
        <p:nvSpPr>
          <p:cNvPr id="40" name="TextBox 39"/>
          <p:cNvSpPr txBox="1"/>
          <p:nvPr/>
        </p:nvSpPr>
        <p:spPr>
          <a:xfrm>
            <a:off x="7156979" y="3725491"/>
            <a:ext cx="694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. Но</a:t>
            </a:r>
            <a:endParaRPr lang="ru-RU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759181" y="4457832"/>
            <a:ext cx="41945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в</a:t>
            </a:r>
            <a:r>
              <a:rPr lang="ru-RU" sz="2400" b="1" dirty="0" smtClean="0"/>
              <a:t>округ мамы Дима ходит, как</a:t>
            </a:r>
            <a:endParaRPr lang="ru-RU" sz="2400" b="1" dirty="0"/>
          </a:p>
        </p:txBody>
      </p:sp>
      <p:pic>
        <p:nvPicPr>
          <p:cNvPr id="42" name="Рисунок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7651" y="4299031"/>
            <a:ext cx="1163980" cy="786153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6060377" y="4457831"/>
            <a:ext cx="1841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. Потому что</a:t>
            </a:r>
            <a:endParaRPr lang="ru-RU" sz="2400" b="1" dirty="0"/>
          </a:p>
        </p:txBody>
      </p:sp>
      <p:sp>
        <p:nvSpPr>
          <p:cNvPr id="46" name="TextBox 45"/>
          <p:cNvSpPr txBox="1"/>
          <p:nvPr/>
        </p:nvSpPr>
        <p:spPr>
          <a:xfrm>
            <a:off x="688108" y="5256781"/>
            <a:ext cx="28035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/>
              <a:t>м</a:t>
            </a:r>
            <a:r>
              <a:rPr lang="ru-RU" sz="2400" b="1" dirty="0" smtClean="0"/>
              <a:t>ама покупает ему</a:t>
            </a:r>
            <a:endParaRPr lang="ru-RU" sz="2400" b="1" dirty="0"/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209" y="5150197"/>
            <a:ext cx="2116499" cy="806897"/>
          </a:xfrm>
          <a:prstGeom prst="rect">
            <a:avLst/>
          </a:prstGeom>
        </p:spPr>
      </p:pic>
      <p:sp>
        <p:nvSpPr>
          <p:cNvPr id="51" name="TextBox 50"/>
          <p:cNvSpPr txBox="1"/>
          <p:nvPr/>
        </p:nvSpPr>
        <p:spPr>
          <a:xfrm>
            <a:off x="5622708" y="5256781"/>
            <a:ext cx="2664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9675" y="1230444"/>
            <a:ext cx="480389" cy="745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8876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26115" y="1124744"/>
            <a:ext cx="46991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Прочитайте. Найдите фразеологические</a:t>
            </a:r>
          </a:p>
          <a:p>
            <a:r>
              <a:rPr lang="ru-RU" sz="2000" b="1" dirty="0"/>
              <a:t>о</a:t>
            </a:r>
            <a:r>
              <a:rPr lang="ru-RU" sz="2000" b="1" dirty="0" smtClean="0"/>
              <a:t>бороты, связанные с «головой».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226987" y="2636912"/>
            <a:ext cx="719196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   -Спору нет-горячая голова! Но уж если мы с ним</a:t>
            </a:r>
          </a:p>
          <a:p>
            <a:r>
              <a:rPr lang="ru-RU" sz="2400" b="1" dirty="0"/>
              <a:t>н</a:t>
            </a:r>
            <a:r>
              <a:rPr lang="ru-RU" sz="2400" b="1" dirty="0" smtClean="0"/>
              <a:t>а свою голову сошлись, то теперь отвечаем за его </a:t>
            </a:r>
          </a:p>
          <a:p>
            <a:r>
              <a:rPr lang="ru-RU" sz="2400" b="1" dirty="0"/>
              <a:t>п</a:t>
            </a:r>
            <a:r>
              <a:rPr lang="ru-RU" sz="2400" b="1" dirty="0" smtClean="0"/>
              <a:t>оведение головой. Я ещё не знаю, что мы должны</a:t>
            </a:r>
          </a:p>
          <a:p>
            <a:r>
              <a:rPr lang="ru-RU" sz="2400" b="1" dirty="0"/>
              <a:t>с</a:t>
            </a:r>
            <a:r>
              <a:rPr lang="ru-RU" sz="2400" b="1" dirty="0" smtClean="0"/>
              <a:t>делать в первую голову (у меня голова идёт</a:t>
            </a:r>
          </a:p>
          <a:p>
            <a:r>
              <a:rPr lang="ru-RU" sz="2400" b="1" dirty="0"/>
              <a:t>к</a:t>
            </a:r>
            <a:r>
              <a:rPr lang="ru-RU" sz="2400" b="1" dirty="0" smtClean="0"/>
              <a:t>ругом), но думаю, что голову вешать не стоит.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6138282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1840" y="516101"/>
            <a:ext cx="32403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«Доскажите словечко».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699792" y="1052736"/>
            <a:ext cx="4371646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Дружнее этих двух ребят</a:t>
            </a:r>
          </a:p>
          <a:p>
            <a:r>
              <a:rPr lang="ru-RU" sz="2400" b="1" dirty="0" smtClean="0"/>
              <a:t>На свете не найдешь.</a:t>
            </a:r>
          </a:p>
          <a:p>
            <a:r>
              <a:rPr lang="ru-RU" sz="2400" b="1" dirty="0" smtClean="0"/>
              <a:t>О них обычно говорят:</a:t>
            </a:r>
          </a:p>
          <a:p>
            <a:r>
              <a:rPr lang="ru-RU" sz="2400" b="1" dirty="0" smtClean="0"/>
              <a:t>Водой …..</a:t>
            </a:r>
          </a:p>
          <a:p>
            <a:endParaRPr lang="ru-RU" sz="2400" b="1" dirty="0"/>
          </a:p>
          <a:p>
            <a:r>
              <a:rPr lang="ru-RU" sz="2400" b="1" dirty="0" smtClean="0"/>
              <a:t>Товарищ твой просит украдкой</a:t>
            </a:r>
          </a:p>
          <a:p>
            <a:r>
              <a:rPr lang="ru-RU" sz="2400" b="1" dirty="0" smtClean="0"/>
              <a:t>Ответы списать из тетрадки.</a:t>
            </a:r>
          </a:p>
          <a:p>
            <a:r>
              <a:rPr lang="ru-RU" sz="2400" b="1" dirty="0" smtClean="0"/>
              <a:t>Не надо! Ведь этим ты другу</a:t>
            </a:r>
          </a:p>
          <a:p>
            <a:r>
              <a:rPr lang="ru-RU" sz="2400" b="1" dirty="0" smtClean="0"/>
              <a:t>Окажешь …..</a:t>
            </a:r>
          </a:p>
          <a:p>
            <a:endParaRPr lang="ru-RU" sz="2400" b="1" dirty="0"/>
          </a:p>
          <a:p>
            <a:r>
              <a:rPr lang="ru-RU" sz="2400" b="1" dirty="0" smtClean="0"/>
              <a:t>Мы исходили городок</a:t>
            </a:r>
          </a:p>
          <a:p>
            <a:r>
              <a:rPr lang="ru-RU" sz="2400" b="1" dirty="0" smtClean="0"/>
              <a:t>Буквально вдоль и …..</a:t>
            </a:r>
          </a:p>
          <a:p>
            <a:r>
              <a:rPr lang="ru-RU" sz="2400" b="1" dirty="0" smtClean="0"/>
              <a:t>И так устали мы в дороге,</a:t>
            </a:r>
          </a:p>
          <a:p>
            <a:r>
              <a:rPr lang="ru-RU" sz="2400" b="1" dirty="0" smtClean="0"/>
              <a:t>Что еле …..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2171868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4" y="1340768"/>
            <a:ext cx="624600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b="1" dirty="0" smtClean="0"/>
              <a:t>МОЛОДЦЫ!!!</a:t>
            </a:r>
            <a:endParaRPr lang="ru-RU" sz="80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852936"/>
            <a:ext cx="3528392" cy="3019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5526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01353" y="2060847"/>
            <a:ext cx="7083414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Фразеологизмы-устойчивые</a:t>
            </a:r>
          </a:p>
          <a:p>
            <a:r>
              <a:rPr lang="ru-RU" sz="4000" b="1" dirty="0"/>
              <a:t>с</a:t>
            </a:r>
            <a:r>
              <a:rPr lang="ru-RU" sz="4000" b="1" dirty="0" smtClean="0"/>
              <a:t>очетания слов, равные по</a:t>
            </a:r>
          </a:p>
          <a:p>
            <a:r>
              <a:rPr lang="ru-RU" sz="4000" b="1" dirty="0"/>
              <a:t>з</a:t>
            </a:r>
            <a:r>
              <a:rPr lang="ru-RU" sz="4000" b="1" dirty="0" smtClean="0"/>
              <a:t>начению либо одному слову, </a:t>
            </a:r>
          </a:p>
          <a:p>
            <a:r>
              <a:rPr lang="ru-RU" sz="4000" b="1" dirty="0"/>
              <a:t>л</a:t>
            </a:r>
            <a:r>
              <a:rPr lang="ru-RU" sz="4000" b="1" dirty="0" smtClean="0"/>
              <a:t>ибо целому предложению.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610196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4288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919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3509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5709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96014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9720"/>
            <a:ext cx="788120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«Рисунки-подсказки». Какие фразеологизмы мы употребляем, когда</a:t>
            </a:r>
          </a:p>
          <a:p>
            <a:r>
              <a:rPr lang="ru-RU" sz="2000" b="1" dirty="0"/>
              <a:t>г</a:t>
            </a:r>
            <a:r>
              <a:rPr lang="ru-RU" sz="2000" b="1" dirty="0" smtClean="0"/>
              <a:t>оворим: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01748"/>
            <a:ext cx="669674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1. Об очень большой тесноте в помещении.</a:t>
            </a:r>
          </a:p>
          <a:p>
            <a:r>
              <a:rPr lang="ru-RU" sz="2400" b="1" dirty="0" smtClean="0"/>
              <a:t>2. О первых признаках проявления чего-нибудь</a:t>
            </a:r>
          </a:p>
          <a:p>
            <a:r>
              <a:rPr lang="ru-RU" sz="2400" b="1" dirty="0"/>
              <a:t>х</a:t>
            </a:r>
            <a:r>
              <a:rPr lang="ru-RU" sz="2400" b="1" dirty="0" smtClean="0"/>
              <a:t>орошего, радостного.</a:t>
            </a:r>
          </a:p>
          <a:p>
            <a:r>
              <a:rPr lang="ru-RU" sz="2400" b="1" dirty="0" smtClean="0"/>
              <a:t>3. Об удачливом, счастливом человеке.</a:t>
            </a:r>
          </a:p>
          <a:p>
            <a:r>
              <a:rPr lang="ru-RU" sz="2400" b="1" dirty="0" smtClean="0"/>
              <a:t>4. О состоянии тоски, тревоги, беспокойства.</a:t>
            </a:r>
          </a:p>
          <a:p>
            <a:r>
              <a:rPr lang="ru-RU" sz="2400" b="1" dirty="0" smtClean="0"/>
              <a:t>5. О забывчивости, плохой памяти.</a:t>
            </a:r>
          </a:p>
          <a:p>
            <a:r>
              <a:rPr lang="ru-RU" sz="2400" b="1" dirty="0" smtClean="0"/>
              <a:t>6. О том, кто потерпел неудачу, оказался в неловком, смешном положении.</a:t>
            </a:r>
            <a:endParaRPr lang="ru-RU" sz="2400" b="1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40" y="860522"/>
            <a:ext cx="1002492" cy="6541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40" y="1509513"/>
            <a:ext cx="981460" cy="7920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40" y="2385181"/>
            <a:ext cx="981460" cy="1080121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40" y="3561155"/>
            <a:ext cx="981460" cy="864096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40" y="4454811"/>
            <a:ext cx="981460" cy="93610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7940" y="5433811"/>
            <a:ext cx="981460" cy="956207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1453774" y="4897788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                       Слова для справок: </a:t>
            </a:r>
          </a:p>
          <a:p>
            <a:r>
              <a:rPr lang="ru-RU" b="1" dirty="0" smtClean="0"/>
              <a:t>1. На душе кошки скребут. 2. Сел в галошу.</a:t>
            </a:r>
          </a:p>
          <a:p>
            <a:r>
              <a:rPr lang="ru-RU" b="1" dirty="0" smtClean="0"/>
              <a:t>3. Голова как решето. 4. Яблоку негде упасть.</a:t>
            </a:r>
          </a:p>
          <a:p>
            <a:r>
              <a:rPr lang="ru-RU" b="1" dirty="0" smtClean="0"/>
              <a:t>5. Первая ласточка. 6. В рубашке родился.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83345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90287" y="794652"/>
            <a:ext cx="108818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Что это</a:t>
            </a:r>
            <a:r>
              <a:rPr lang="en-US" sz="2000" b="1" dirty="0" smtClean="0"/>
              <a:t>?</a:t>
            </a:r>
            <a:endParaRPr lang="ru-RU" sz="2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899592" y="1385601"/>
            <a:ext cx="7637988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1. Его вешают, приходя в уныние; его задирают, </a:t>
            </a:r>
          </a:p>
          <a:p>
            <a:r>
              <a:rPr lang="ru-RU" sz="2400" b="1" dirty="0"/>
              <a:t>з</a:t>
            </a:r>
            <a:r>
              <a:rPr lang="ru-RU" sz="2400" b="1" dirty="0" smtClean="0"/>
              <a:t>азнаваясь; его всюду суют, вмешиваясь не в своё</a:t>
            </a:r>
          </a:p>
          <a:p>
            <a:r>
              <a:rPr lang="ru-RU" sz="2400" b="1" dirty="0"/>
              <a:t>д</a:t>
            </a:r>
            <a:r>
              <a:rPr lang="ru-RU" sz="2400" b="1" dirty="0" smtClean="0"/>
              <a:t>ело.</a:t>
            </a:r>
          </a:p>
          <a:p>
            <a:r>
              <a:rPr lang="ru-RU" sz="2400" b="1" dirty="0" smtClean="0"/>
              <a:t>2. Не цветы, а вянут; не ладоши, а ими хлопают,</a:t>
            </a:r>
          </a:p>
          <a:p>
            <a:r>
              <a:rPr lang="ru-RU" sz="2400" b="1" dirty="0"/>
              <a:t>е</a:t>
            </a:r>
            <a:r>
              <a:rPr lang="ru-RU" sz="2400" b="1" dirty="0" smtClean="0"/>
              <a:t>сли чего-то не понимают; не бельё, а их развешивают</a:t>
            </a:r>
          </a:p>
          <a:p>
            <a:r>
              <a:rPr lang="ru-RU" sz="2400" b="1" dirty="0"/>
              <a:t>ч</a:t>
            </a:r>
            <a:r>
              <a:rPr lang="ru-RU" sz="2400" b="1" dirty="0" smtClean="0"/>
              <a:t>резмерно доверчивые люди.</a:t>
            </a:r>
          </a:p>
          <a:p>
            <a:r>
              <a:rPr lang="ru-RU" sz="2400" b="1" dirty="0" smtClean="0"/>
              <a:t>3. Он в голове у легкомысленного, несерьёзного</a:t>
            </a:r>
          </a:p>
          <a:p>
            <a:r>
              <a:rPr lang="ru-RU" sz="2400" b="1" dirty="0"/>
              <a:t>ч</a:t>
            </a:r>
            <a:r>
              <a:rPr lang="ru-RU" sz="2400" b="1" dirty="0" smtClean="0"/>
              <a:t>еловека; его советуют искать в поле, когда кто-нибудь</a:t>
            </a:r>
          </a:p>
          <a:p>
            <a:r>
              <a:rPr lang="ru-RU" sz="2400" b="1" dirty="0"/>
              <a:t>б</a:t>
            </a:r>
            <a:r>
              <a:rPr lang="ru-RU" sz="2400" b="1" dirty="0" smtClean="0"/>
              <a:t>есследно исчез; на него бросают слова и деньги, кто</a:t>
            </a:r>
          </a:p>
          <a:p>
            <a:r>
              <a:rPr lang="ru-RU" sz="2400" b="1" dirty="0"/>
              <a:t>и</a:t>
            </a:r>
            <a:r>
              <a:rPr lang="ru-RU" sz="2400" b="1" dirty="0" smtClean="0"/>
              <a:t>х не ценит.</a:t>
            </a:r>
            <a:endParaRPr lang="ru-RU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774370" y="5572472"/>
            <a:ext cx="3888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Слова для справок: уши, ветер, нос.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01301508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268</TotalTime>
  <Words>475</Words>
  <Application>Microsoft Office PowerPoint</Application>
  <PresentationFormat>Экран (4:3)</PresentationFormat>
  <Paragraphs>83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Helga</dc:creator>
  <cp:lastModifiedBy>1</cp:lastModifiedBy>
  <cp:revision>44</cp:revision>
  <dcterms:created xsi:type="dcterms:W3CDTF">2015-03-10T19:11:41Z</dcterms:created>
  <dcterms:modified xsi:type="dcterms:W3CDTF">2016-03-31T18:36:17Z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