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notesMasterIdLst>
    <p:notesMasterId r:id="rId22"/>
  </p:notesMasterIdLst>
  <p:sldIdLst>
    <p:sldId id="287" r:id="rId2"/>
    <p:sldId id="262" r:id="rId3"/>
    <p:sldId id="275" r:id="rId4"/>
    <p:sldId id="258" r:id="rId5"/>
    <p:sldId id="273" r:id="rId6"/>
    <p:sldId id="259" r:id="rId7"/>
    <p:sldId id="276" r:id="rId8"/>
    <p:sldId id="279" r:id="rId9"/>
    <p:sldId id="284" r:id="rId10"/>
    <p:sldId id="278" r:id="rId11"/>
    <p:sldId id="280" r:id="rId12"/>
    <p:sldId id="266" r:id="rId13"/>
    <p:sldId id="283" r:id="rId14"/>
    <p:sldId id="264" r:id="rId15"/>
    <p:sldId id="285" r:id="rId16"/>
    <p:sldId id="263" r:id="rId17"/>
    <p:sldId id="269" r:id="rId18"/>
    <p:sldId id="286" r:id="rId19"/>
    <p:sldId id="282" r:id="rId20"/>
    <p:sldId id="272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CCFF99"/>
    <a:srgbClr val="FFCC99"/>
    <a:srgbClr val="66CCFF"/>
    <a:srgbClr val="E7B7E4"/>
    <a:srgbClr val="A49AE2"/>
    <a:srgbClr val="000000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21" autoAdjust="0"/>
  </p:normalViewPr>
  <p:slideViewPr>
    <p:cSldViewPr>
      <p:cViewPr>
        <p:scale>
          <a:sx n="110" d="100"/>
          <a:sy n="110" d="100"/>
        </p:scale>
        <p:origin x="-798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A84CCF9-3113-4ADC-B05E-7A5724F914C2}" type="datetimeFigureOut">
              <a:rPr lang="ru-RU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F0D41CE-A9DC-4501-8198-481EB785C8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9120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A62349-1BAF-49C1-8E83-81DF42676443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3C894-C908-4868-8778-D5600C269C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35AEC3-6456-4E40-AAFA-94644038112D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5AAC36-3351-4A97-880C-558D90C3B6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B7367E-CDC9-4541-AB0B-D0C34D7A139F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69063E-1BD1-4810-B328-1EAE02DA30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C098EB-FD69-442A-83D7-F847D7DD0E55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ACCFC-9A70-4AF1-9224-696DF7441A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0BF3D5-0C57-4F56-8757-F321582B3420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3E970C-1E9A-4387-85DD-4331500E05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E1BFCD-B875-4836-AD7D-133E661FD6A5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261FF1-874F-4C1C-A005-287E0B519F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1F9B07-1266-4785-B9D4-34FBA6593966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B1296D-03C9-472F-BD7C-10727D944A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9A5E0B-4C3D-4B95-872C-530E894E858B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6BF476-169B-4668-8652-03AE528129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9479CA-E033-471E-ADFD-C0E50C91D3CD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A42A91-01EA-4850-8AA2-934CF231825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017BEB-ACB4-498A-B14C-64C07FFA2293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1917B4-960B-4F87-9552-464983996E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ACC1C6-77F6-4778-AA59-B93777E3EE5E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C2E7D5-20BF-40FC-80C6-2167EB5572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2EE4CB29-525A-4979-920E-8F01AE6DBFA1}" type="datetimeFigureOut">
              <a:rPr lang="ru-RU" smtClean="0"/>
              <a:pPr>
                <a:defRPr/>
              </a:pPr>
              <a:t>30.08.2020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256F9FD5-DFDC-41CF-839E-AE4AF3CF5D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emf"/><Relationship Id="rId4" Type="http://schemas.openxmlformats.org/officeDocument/2006/relationships/oleObject" Target="../embeddings/Microsoft_Excel_97-2003_Worksheet1.xls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188640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</a:rPr>
              <a:t>Использование ИКТ на уроках физической культуры  в условиях ФГОС в начальной школе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1772816"/>
            <a:ext cx="41044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 err="1" smtClean="0">
                <a:solidFill>
                  <a:schemeClr val="tx1">
                    <a:lumMod val="10000"/>
                  </a:schemeClr>
                </a:solidFill>
              </a:rPr>
              <a:t>Горяинов</a:t>
            </a:r>
            <a:r>
              <a:rPr lang="ru-RU" sz="2000" dirty="0" smtClean="0">
                <a:solidFill>
                  <a:schemeClr val="tx1">
                    <a:lumMod val="10000"/>
                  </a:schemeClr>
                </a:solidFill>
              </a:rPr>
              <a:t> Александр Сергеевич</a:t>
            </a:r>
          </a:p>
          <a:p>
            <a:pPr algn="ctr">
              <a:defRPr/>
            </a:pPr>
            <a:r>
              <a:rPr lang="ru-RU" sz="2000" dirty="0" smtClean="0">
                <a:solidFill>
                  <a:schemeClr val="tx1">
                    <a:lumMod val="10000"/>
                  </a:schemeClr>
                </a:solidFill>
              </a:rPr>
              <a:t>учитель физической культуры МБОУ СШ №68 </a:t>
            </a:r>
            <a:r>
              <a:rPr lang="ru-RU" sz="2000" dirty="0" smtClean="0">
                <a:solidFill>
                  <a:srgbClr val="000000"/>
                </a:solidFill>
              </a:rPr>
              <a:t>  </a:t>
            </a:r>
            <a:endParaRPr lang="ru-RU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3050"/>
            <a:ext cx="8682038" cy="1143000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E7B7E4"/>
                </a:solidFill>
                <a:effectLst/>
              </a:rPr>
              <a:t>Формы использования ИКТ</a:t>
            </a:r>
            <a:br>
              <a:rPr lang="ru-RU" sz="3200" b="1" i="1" dirty="0" smtClean="0">
                <a:solidFill>
                  <a:srgbClr val="E7B7E4"/>
                </a:solidFill>
                <a:effectLst/>
              </a:rPr>
            </a:br>
            <a:r>
              <a:rPr lang="ru-RU" sz="2400" dirty="0" smtClean="0">
                <a:effectLst/>
              </a:rPr>
              <a:t>	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1800" dirty="0" smtClean="0">
                <a:effectLst/>
              </a:rPr>
              <a:t>		Здесь учебная программа представлена в виде плакатов, где определенное двигательное действие разбито на фазы.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>
                <a:effectLst/>
              </a:rPr>
              <a:t>	Это помогает учителю указать на правильность выполнения и предвосхитить неправильное выполнение и травмы.</a:t>
            </a:r>
          </a:p>
          <a:p>
            <a:pPr>
              <a:buFont typeface="Wingdings" pitchFamily="2" charset="2"/>
              <a:buNone/>
            </a:pPr>
            <a:endParaRPr lang="ru-RU" sz="1800" dirty="0" smtClean="0">
              <a:effectLst/>
            </a:endParaRPr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622675"/>
            <a:ext cx="7812087" cy="323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3050"/>
            <a:ext cx="8964613" cy="1143000"/>
          </a:xfrm>
        </p:spPr>
        <p:txBody>
          <a:bodyPr/>
          <a:lstStyle/>
          <a:p>
            <a:pPr>
              <a:defRPr/>
            </a:pPr>
            <a:r>
              <a:rPr lang="ru-RU" sz="3200" b="1" i="1" dirty="0" smtClean="0">
                <a:solidFill>
                  <a:srgbClr val="E7B7E4"/>
                </a:solidFill>
                <a:effectLst/>
              </a:rPr>
              <a:t>Формы использования ИКТ</a:t>
            </a:r>
            <a:br>
              <a:rPr lang="ru-RU" sz="3200" b="1" i="1" dirty="0" smtClean="0">
                <a:solidFill>
                  <a:srgbClr val="E7B7E4"/>
                </a:solidFill>
                <a:effectLst/>
              </a:rPr>
            </a:br>
            <a:endParaRPr lang="ru-RU" sz="3200" b="1" dirty="0" smtClean="0">
              <a:latin typeface="Verdana" pitchFamily="34" charset="0"/>
            </a:endParaRPr>
          </a:p>
        </p:txBody>
      </p:sp>
      <p:sp>
        <p:nvSpPr>
          <p:cNvPr id="24578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800" dirty="0" smtClean="0">
                <a:effectLst/>
              </a:rPr>
              <a:t>Демонстрационные программы:</a:t>
            </a:r>
            <a:r>
              <a:rPr lang="ru-RU" sz="2800" dirty="0" smtClean="0">
                <a:solidFill>
                  <a:srgbClr val="C00000"/>
                </a:solidFill>
                <a:effectLst/>
              </a:rPr>
              <a:t> </a:t>
            </a:r>
            <a:r>
              <a:rPr lang="ru-RU" sz="2800" dirty="0" smtClean="0">
                <a:effectLst/>
              </a:rPr>
              <a:t>для наглядной демонстрации (картины, фотографии, видеофрагменты, плакаты)</a:t>
            </a:r>
          </a:p>
          <a:p>
            <a:pPr>
              <a:buFont typeface="Wingdings" pitchFamily="2" charset="2"/>
              <a:buNone/>
            </a:pPr>
            <a:endParaRPr lang="ru-RU" sz="2800" dirty="0" smtClean="0">
              <a:effectLst/>
            </a:endParaRPr>
          </a:p>
        </p:txBody>
      </p:sp>
      <p:pic>
        <p:nvPicPr>
          <p:cNvPr id="24579" name="Picture 2" descr="C:\Users\1\Pictures\4303_html_m4e02785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4005263"/>
            <a:ext cx="4071937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3" cstate="print">
            <a:lum bright="-54000" contrast="78000"/>
          </a:blip>
          <a:srcRect/>
          <a:stretch>
            <a:fillRect/>
          </a:stretch>
        </p:blipFill>
        <p:spPr bwMode="auto">
          <a:xfrm>
            <a:off x="4787900" y="4005263"/>
            <a:ext cx="3929063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49275"/>
            <a:ext cx="9144000" cy="431800"/>
          </a:xfrm>
        </p:spPr>
        <p:txBody>
          <a:bodyPr anchorCtr="0"/>
          <a:lstStyle/>
          <a:p>
            <a:pPr>
              <a:spcBef>
                <a:spcPct val="20000"/>
              </a:spcBef>
              <a:buClr>
                <a:schemeClr val="tx2"/>
              </a:buClr>
              <a:buSzPct val="115000"/>
            </a:pPr>
            <a:r>
              <a:rPr lang="ru-RU" sz="3200" b="1" i="1" dirty="0" smtClean="0">
                <a:solidFill>
                  <a:srgbClr val="E7B7E4"/>
                </a:solidFill>
              </a:rPr>
              <a:t>Формы использования ИКТ</a:t>
            </a:r>
            <a:endParaRPr lang="ru-RU" sz="3200" b="1" i="1" dirty="0">
              <a:solidFill>
                <a:srgbClr val="E7B7E4"/>
              </a:solidFill>
            </a:endParaRP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1700213"/>
            <a:ext cx="8569325" cy="4968875"/>
          </a:xfrm>
          <a:noFill/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effectLst/>
              </a:rPr>
              <a:t>Учебные программы:</a:t>
            </a:r>
            <a:r>
              <a:rPr lang="ru-RU" sz="2800" smtClean="0">
                <a:solidFill>
                  <a:srgbClr val="C00000"/>
                </a:solidFill>
                <a:effectLst/>
              </a:rPr>
              <a:t> </a:t>
            </a:r>
            <a:r>
              <a:rPr lang="ru-RU" sz="2800" smtClean="0">
                <a:effectLst/>
              </a:rPr>
              <a:t>используются  в основном для объяснения нового материала</a:t>
            </a: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endParaRPr lang="ru-RU" sz="2800" smtClean="0">
              <a:effectLst/>
            </a:endParaRP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endParaRPr lang="ru-RU" sz="2800" smtClean="0">
              <a:effectLst/>
            </a:endParaRPr>
          </a:p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endParaRPr lang="ru-RU" sz="2800" smtClean="0">
              <a:effectLst/>
            </a:endParaRP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endParaRPr lang="ru-RU" sz="2000" smtClean="0">
              <a:effectLst/>
            </a:endParaRP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endParaRPr lang="ru-RU" sz="2000" smtClean="0">
              <a:effectLst/>
            </a:endParaRP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>
                <a:effectLst/>
              </a:rPr>
              <a:t>Применение компьютерных технологий возможно на  всех этапах урока.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>
                <a:effectLst/>
              </a:rPr>
              <a:t>Когда с помощью видеоряда, звука и текста школьник получает представление об изучаемом двигательном действии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>
                <a:effectLst/>
              </a:rPr>
              <a:t>Когда учитель может откорректировать и отследить закрепленные знания. На помощь придет компьютерный контроль.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endParaRPr lang="ru-RU" sz="2000" smtClean="0">
              <a:effectLst/>
            </a:endParaRPr>
          </a:p>
        </p:txBody>
      </p:sp>
      <p:pic>
        <p:nvPicPr>
          <p:cNvPr id="25603" name="Picture 4" descr="IMG_0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2636838"/>
            <a:ext cx="614362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368425"/>
          </a:xfrm>
        </p:spPr>
        <p:txBody>
          <a:bodyPr/>
          <a:lstStyle/>
          <a:p>
            <a:pPr>
              <a:defRPr/>
            </a:pPr>
            <a:r>
              <a:rPr lang="ru-RU" sz="3200" b="1" i="1" dirty="0" smtClean="0">
                <a:solidFill>
                  <a:schemeClr val="folHlink"/>
                </a:solidFill>
              </a:rPr>
              <a:t>Использование ИКТ на уроке физкультуры</a:t>
            </a:r>
            <a:br>
              <a:rPr lang="ru-RU" sz="3200" b="1" i="1" dirty="0" smtClean="0">
                <a:solidFill>
                  <a:schemeClr val="folHlink"/>
                </a:solidFill>
              </a:rPr>
            </a:br>
            <a:endParaRPr lang="ru-RU" sz="3200" b="1" dirty="0" smtClean="0">
              <a:latin typeface="Verdana" pitchFamily="34" charset="0"/>
            </a:endParaRPr>
          </a:p>
        </p:txBody>
      </p:sp>
      <p:sp>
        <p:nvSpPr>
          <p:cNvPr id="26627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2268538" y="1916113"/>
            <a:ext cx="2051050" cy="1298575"/>
          </a:xfrm>
          <a:solidFill>
            <a:schemeClr val="tx2"/>
          </a:solidFill>
          <a:ln>
            <a:solidFill>
              <a:schemeClr val="tx1"/>
            </a:solidFill>
          </a:ln>
        </p:spPr>
        <p:txBody>
          <a:bodyPr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1600" smtClean="0">
              <a:solidFill>
                <a:srgbClr val="3C3852"/>
              </a:solidFill>
              <a:effectLst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1600" smtClean="0">
                <a:solidFill>
                  <a:srgbClr val="3C3852"/>
                </a:solidFill>
                <a:effectLst/>
              </a:rPr>
              <a:t>Теоретические</a:t>
            </a:r>
            <a:r>
              <a:rPr lang="ru-RU" sz="1600" smtClean="0">
                <a:effectLst/>
              </a:rPr>
              <a:t> </a:t>
            </a:r>
            <a:r>
              <a:rPr lang="ru-RU" sz="1600" smtClean="0">
                <a:solidFill>
                  <a:srgbClr val="3C3852"/>
                </a:solidFill>
                <a:effectLst/>
              </a:rPr>
              <a:t>знания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ru-RU" sz="1600" smtClean="0">
              <a:solidFill>
                <a:srgbClr val="3C3852"/>
              </a:solidFill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000" smtClean="0">
              <a:effectLst/>
            </a:endParaRPr>
          </a:p>
        </p:txBody>
      </p:sp>
      <p:sp>
        <p:nvSpPr>
          <p:cNvPr id="26626" name="Rectangle 4"/>
          <p:cNvSpPr>
            <a:spLocks noChangeArrowheads="1"/>
          </p:cNvSpPr>
          <p:nvPr/>
        </p:nvSpPr>
        <p:spPr bwMode="auto">
          <a:xfrm>
            <a:off x="3492500" y="3357563"/>
            <a:ext cx="2159000" cy="1008062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600" dirty="0">
              <a:solidFill>
                <a:srgbClr val="3C3852"/>
              </a:solidFill>
            </a:endParaRPr>
          </a:p>
          <a:p>
            <a:pPr algn="ctr"/>
            <a:r>
              <a:rPr lang="ru-RU" sz="1800" b="1" i="1" dirty="0">
                <a:solidFill>
                  <a:schemeClr val="folHlink"/>
                </a:solidFill>
              </a:rPr>
              <a:t>Использование ИКТ на уроке физкультуры</a:t>
            </a:r>
          </a:p>
          <a:p>
            <a:pPr algn="ctr"/>
            <a:endParaRPr lang="ru-RU" sz="1800" b="1" i="1" dirty="0">
              <a:solidFill>
                <a:schemeClr val="folHlink"/>
              </a:solidFill>
            </a:endParaRPr>
          </a:p>
        </p:txBody>
      </p:sp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4643438" y="1916113"/>
            <a:ext cx="2232025" cy="1296987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600">
                <a:solidFill>
                  <a:srgbClr val="3C3852"/>
                </a:solidFill>
              </a:rPr>
              <a:t>Техника безопасности по видам программного материала</a:t>
            </a:r>
          </a:p>
          <a:p>
            <a:pPr algn="ctr"/>
            <a:endParaRPr lang="ru-RU" sz="1600"/>
          </a:p>
        </p:txBody>
      </p:sp>
      <p:sp>
        <p:nvSpPr>
          <p:cNvPr id="26629" name="Rectangle 7"/>
          <p:cNvSpPr>
            <a:spLocks noChangeArrowheads="1"/>
          </p:cNvSpPr>
          <p:nvPr/>
        </p:nvSpPr>
        <p:spPr bwMode="auto">
          <a:xfrm>
            <a:off x="1042988" y="3284538"/>
            <a:ext cx="2159000" cy="1584325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600">
              <a:solidFill>
                <a:srgbClr val="3C3852"/>
              </a:solidFill>
            </a:endParaRPr>
          </a:p>
          <a:p>
            <a:pPr algn="ctr"/>
            <a:r>
              <a:rPr lang="ru-RU" sz="1600">
                <a:solidFill>
                  <a:srgbClr val="3C3852"/>
                </a:solidFill>
              </a:rPr>
              <a:t>Виды программного материала:</a:t>
            </a:r>
          </a:p>
          <a:p>
            <a:pPr algn="ctr"/>
            <a:r>
              <a:rPr lang="ru-RU" sz="1600">
                <a:solidFill>
                  <a:srgbClr val="3C3852"/>
                </a:solidFill>
              </a:rPr>
              <a:t>Лёгкая атлетика</a:t>
            </a:r>
          </a:p>
          <a:p>
            <a:pPr algn="ctr"/>
            <a:r>
              <a:rPr lang="ru-RU" sz="1600">
                <a:solidFill>
                  <a:srgbClr val="3C3852"/>
                </a:solidFill>
              </a:rPr>
              <a:t>Спортигры</a:t>
            </a:r>
          </a:p>
          <a:p>
            <a:pPr algn="ctr"/>
            <a:r>
              <a:rPr lang="ru-RU" sz="1600">
                <a:solidFill>
                  <a:srgbClr val="3C3852"/>
                </a:solidFill>
              </a:rPr>
              <a:t>Гимнастика</a:t>
            </a:r>
          </a:p>
          <a:p>
            <a:pPr algn="ctr"/>
            <a:r>
              <a:rPr lang="ru-RU" sz="1600">
                <a:solidFill>
                  <a:srgbClr val="3C3852"/>
                </a:solidFill>
              </a:rPr>
              <a:t>Лыжная подготовка</a:t>
            </a:r>
          </a:p>
          <a:p>
            <a:pPr algn="ctr"/>
            <a:endParaRPr lang="ru-RU"/>
          </a:p>
        </p:txBody>
      </p:sp>
      <p:sp>
        <p:nvSpPr>
          <p:cNvPr id="26630" name="Rectangle 8"/>
          <p:cNvSpPr>
            <a:spLocks noChangeArrowheads="1"/>
          </p:cNvSpPr>
          <p:nvPr/>
        </p:nvSpPr>
        <p:spPr bwMode="auto">
          <a:xfrm>
            <a:off x="3492500" y="4581525"/>
            <a:ext cx="2159000" cy="1008063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600">
              <a:solidFill>
                <a:srgbClr val="3C3852"/>
              </a:solidFill>
            </a:endParaRPr>
          </a:p>
          <a:p>
            <a:pPr algn="ctr"/>
            <a:r>
              <a:rPr lang="ru-RU" sz="1600">
                <a:solidFill>
                  <a:srgbClr val="3C3852"/>
                </a:solidFill>
              </a:rPr>
              <a:t>Правила спортивных игр (просмотр видеороликов)</a:t>
            </a:r>
          </a:p>
          <a:p>
            <a:pPr algn="ctr"/>
            <a:endParaRPr lang="ru-RU" sz="1600"/>
          </a:p>
        </p:txBody>
      </p:sp>
      <p:sp>
        <p:nvSpPr>
          <p:cNvPr id="26631" name="Rectangle 9"/>
          <p:cNvSpPr>
            <a:spLocks noChangeArrowheads="1"/>
          </p:cNvSpPr>
          <p:nvPr/>
        </p:nvSpPr>
        <p:spPr bwMode="auto">
          <a:xfrm>
            <a:off x="5867400" y="3357563"/>
            <a:ext cx="2159000" cy="1223962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800">
                <a:solidFill>
                  <a:srgbClr val="3C3852"/>
                </a:solidFill>
              </a:rPr>
              <a:t>Контроль знаний (тесты)</a:t>
            </a:r>
          </a:p>
          <a:p>
            <a:pPr algn="ctr"/>
            <a:endParaRPr lang="ru-RU" sz="1800"/>
          </a:p>
        </p:txBody>
      </p:sp>
      <p:pic>
        <p:nvPicPr>
          <p:cNvPr id="26632" name="Picture 11" descr="_DSC04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16475"/>
            <a:ext cx="3062288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12" descr="_DSC04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5562600"/>
            <a:ext cx="19431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13" descr="_DSC04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508500"/>
            <a:ext cx="2557463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14" descr="_DSC042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588" y="1773238"/>
            <a:ext cx="227012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15" descr="_DSC043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1773238"/>
            <a:ext cx="2198687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3050"/>
            <a:ext cx="8226425" cy="1143000"/>
          </a:xfrm>
        </p:spPr>
        <p:txBody>
          <a:bodyPr anchorCtr="0">
            <a:normAutofit fontScale="9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5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/>
            </a:r>
            <a:br>
              <a:rPr lang="ru-RU" sz="25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</a:br>
            <a:r>
              <a:rPr lang="ru-RU" sz="3200" b="1" i="1" dirty="0" smtClean="0">
                <a:solidFill>
                  <a:srgbClr val="66CCFF"/>
                </a:solidFill>
                <a:effectLst/>
                <a:latin typeface="Times New Roman" pitchFamily="18" charset="0"/>
              </a:rPr>
              <a:t>Результатами использования интерактивной доски на уроках </a:t>
            </a:r>
            <a:br>
              <a:rPr lang="ru-RU" sz="3200" b="1" i="1" dirty="0" smtClean="0">
                <a:solidFill>
                  <a:srgbClr val="66CCFF"/>
                </a:solidFill>
                <a:effectLst/>
                <a:latin typeface="Times New Roman" pitchFamily="18" charset="0"/>
              </a:rPr>
            </a:br>
            <a:r>
              <a:rPr lang="ru-RU" sz="3200" b="1" i="1" dirty="0" smtClean="0">
                <a:solidFill>
                  <a:srgbClr val="66CCFF"/>
                </a:solidFill>
                <a:effectLst/>
                <a:latin typeface="Times New Roman" pitchFamily="18" charset="0"/>
              </a:rPr>
              <a:t>физкультуры является</a:t>
            </a:r>
            <a:r>
              <a:rPr lang="en-US" sz="3200" b="1" i="1" dirty="0" smtClean="0">
                <a:solidFill>
                  <a:srgbClr val="66CCFF"/>
                </a:solidFill>
                <a:effectLst/>
                <a:latin typeface="Times New Roman" pitchFamily="18" charset="0"/>
              </a:rPr>
              <a:t>:</a:t>
            </a:r>
            <a:r>
              <a:rPr lang="ru-RU" sz="3200" b="1" i="1" dirty="0" smtClean="0">
                <a:solidFill>
                  <a:srgbClr val="66CCFF"/>
                </a:solidFill>
                <a:effectLst/>
                <a:latin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66CCFF"/>
                </a:solidFill>
                <a:effectLst/>
                <a:latin typeface="Times New Roman" pitchFamily="18" charset="0"/>
              </a:rPr>
            </a:br>
            <a:endParaRPr lang="ru-RU" sz="2000" dirty="0" smtClean="0"/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7950" y="1700213"/>
            <a:ext cx="9036050" cy="4786312"/>
          </a:xfrm>
          <a:noFill/>
        </p:spPr>
        <p:txBody>
          <a:bodyPr wrap="none"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sz="2800" dirty="0" smtClean="0">
                <a:effectLst/>
              </a:rPr>
              <a:t>	</a:t>
            </a:r>
            <a:r>
              <a:rPr lang="ru-RU" sz="1800" dirty="0" smtClean="0">
                <a:effectLst/>
                <a:latin typeface="Times New Roman" pitchFamily="18" charset="0"/>
              </a:rPr>
              <a:t>в повышении уровня наглядности на уроке;</a:t>
            </a:r>
          </a:p>
          <a:p>
            <a:pPr>
              <a:lnSpc>
                <a:spcPct val="90000"/>
              </a:lnSpc>
            </a:pPr>
            <a:r>
              <a:rPr lang="ru-RU" sz="1800" dirty="0" smtClean="0">
                <a:effectLst/>
                <a:latin typeface="Times New Roman" pitchFamily="18" charset="0"/>
              </a:rPr>
              <a:t>в исключении неточного и некачественного показа учителем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err="1" smtClean="0">
                <a:effectLst/>
                <a:latin typeface="Times New Roman" pitchFamily="18" charset="0"/>
              </a:rPr>
              <a:t>сложнокоординационных</a:t>
            </a:r>
            <a:r>
              <a:rPr lang="ru-RU" sz="1800" dirty="0" smtClean="0">
                <a:effectLst/>
                <a:latin typeface="Times New Roman" pitchFamily="18" charset="0"/>
              </a:rPr>
              <a:t> физических упражнений, за счет возможности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effectLst/>
                <a:latin typeface="Times New Roman" pitchFamily="18" charset="0"/>
              </a:rPr>
              <a:t>использовать </a:t>
            </a:r>
            <a:r>
              <a:rPr lang="ru-RU" sz="1800" dirty="0" err="1" smtClean="0">
                <a:effectLst/>
                <a:latin typeface="Times New Roman" pitchFamily="18" charset="0"/>
              </a:rPr>
              <a:t>видеопоказ</a:t>
            </a:r>
            <a:r>
              <a:rPr lang="ru-RU" sz="1800" dirty="0" smtClean="0">
                <a:effectLst/>
                <a:latin typeface="Times New Roman" pitchFamily="18" charset="0"/>
              </a:rPr>
              <a:t> выполнения данных двигательных элементов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effectLst/>
                <a:latin typeface="Times New Roman" pitchFamily="18" charset="0"/>
              </a:rPr>
              <a:t>знаменитыми спортсменами или специалистами;</a:t>
            </a:r>
          </a:p>
          <a:p>
            <a:pPr>
              <a:lnSpc>
                <a:spcPct val="90000"/>
              </a:lnSpc>
            </a:pPr>
            <a:r>
              <a:rPr lang="ru-RU" sz="1800" dirty="0" smtClean="0">
                <a:effectLst/>
                <a:latin typeface="Times New Roman" pitchFamily="18" charset="0"/>
              </a:rPr>
              <a:t>в пропаганде здорового образа жизни посредством показа сюжетов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effectLst/>
                <a:latin typeface="Times New Roman" pitchFamily="18" charset="0"/>
              </a:rPr>
              <a:t>отражающих последствия вредных привычек человека, различных видов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effectLst/>
                <a:latin typeface="Times New Roman" pitchFamily="18" charset="0"/>
              </a:rPr>
              <a:t>зависимостей и др.;</a:t>
            </a:r>
          </a:p>
          <a:p>
            <a:pPr>
              <a:lnSpc>
                <a:spcPct val="90000"/>
              </a:lnSpc>
            </a:pPr>
            <a:r>
              <a:rPr lang="ru-RU" sz="1800" dirty="0" smtClean="0">
                <a:effectLst/>
                <a:latin typeface="Times New Roman" pitchFamily="18" charset="0"/>
              </a:rPr>
              <a:t>в популяризации различных видов спорта посредством показа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effectLst/>
                <a:latin typeface="Times New Roman" pitchFamily="18" charset="0"/>
              </a:rPr>
              <a:t>фрагментов спортивных соревнований, жизни знаменитых спортсменов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effectLst/>
                <a:latin typeface="Times New Roman" pitchFamily="18" charset="0"/>
              </a:rPr>
              <a:t>и др.;</a:t>
            </a:r>
          </a:p>
          <a:p>
            <a:pPr>
              <a:lnSpc>
                <a:spcPct val="90000"/>
              </a:lnSpc>
            </a:pPr>
            <a:r>
              <a:rPr lang="ru-RU" sz="1800" dirty="0" smtClean="0">
                <a:effectLst/>
                <a:latin typeface="Times New Roman" pitchFamily="18" charset="0"/>
              </a:rPr>
              <a:t>в расширении знаний учащихся об истории развития физкультуры и спорта и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effectLst/>
                <a:latin typeface="Times New Roman" pitchFamily="18" charset="0"/>
              </a:rPr>
              <a:t>его влиянии на человека;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800" dirty="0" smtClean="0"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E7B7E4"/>
                </a:solidFill>
                <a:effectLst/>
              </a:rPr>
              <a:t>Влияние ИКТ на ученика: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55613" y="2133600"/>
            <a:ext cx="8226425" cy="3962400"/>
          </a:xfrm>
        </p:spPr>
        <p:txBody>
          <a:bodyPr/>
          <a:lstStyle/>
          <a:p>
            <a:r>
              <a:rPr lang="ru-RU" sz="2400" dirty="0" smtClean="0">
                <a:effectLst/>
              </a:rPr>
              <a:t>способствует повышению    	познавательного интереса к предмету;</a:t>
            </a:r>
          </a:p>
          <a:p>
            <a:pPr>
              <a:buFont typeface="Wingdings" pitchFamily="2" charset="2"/>
              <a:buNone/>
            </a:pPr>
            <a:endParaRPr lang="ru-RU" sz="2400" dirty="0" smtClean="0">
              <a:effectLst/>
            </a:endParaRPr>
          </a:p>
          <a:p>
            <a:r>
              <a:rPr lang="ru-RU" sz="2400" dirty="0" smtClean="0">
                <a:effectLst/>
              </a:rPr>
              <a:t>   содействует росту успеваемости   	   		учащихся по предмету;</a:t>
            </a:r>
          </a:p>
          <a:p>
            <a:endParaRPr lang="ru-RU" sz="2400" dirty="0" smtClean="0">
              <a:effectLst/>
            </a:endParaRPr>
          </a:p>
          <a:p>
            <a:r>
              <a:rPr lang="ru-RU" sz="2400" dirty="0" smtClean="0">
                <a:effectLst/>
              </a:rPr>
              <a:t>  позволяет учащимся проявить себя в      	новой роли.</a:t>
            </a:r>
          </a:p>
          <a:p>
            <a:pPr>
              <a:buFont typeface="Wingdings" pitchFamily="2" charset="2"/>
              <a:buNone/>
            </a:pPr>
            <a:endParaRPr lang="ru-RU" sz="2400" dirty="0" smtClean="0">
              <a:solidFill>
                <a:srgbClr val="E7B7E4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3050"/>
            <a:ext cx="8226425" cy="1143000"/>
          </a:xfrm>
        </p:spPr>
        <p:txBody>
          <a:bodyPr anchorCtr="0">
            <a:normAutofit fontScale="90000"/>
          </a:bodyPr>
          <a:lstStyle/>
          <a:p>
            <a:pPr eaLnBrk="1" hangingPunct="1">
              <a:defRPr/>
            </a:pPr>
            <a:r>
              <a:rPr lang="ru-RU" sz="25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/>
            </a:r>
            <a:br>
              <a:rPr lang="ru-RU" sz="25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</a:br>
            <a:r>
              <a:rPr lang="ru-RU" sz="2800" b="1" dirty="0" smtClean="0">
                <a:solidFill>
                  <a:srgbClr val="2998A7"/>
                </a:solidFill>
              </a:rPr>
              <a:t>Методические рекомендации внедрения ИКТ</a:t>
            </a:r>
            <a:br>
              <a:rPr lang="ru-RU" sz="2800" b="1" dirty="0" smtClean="0">
                <a:solidFill>
                  <a:srgbClr val="2998A7"/>
                </a:solidFill>
              </a:rPr>
            </a:br>
            <a:endParaRPr lang="ru-RU" sz="2000" dirty="0" smtClean="0"/>
          </a:p>
        </p:txBody>
      </p:sp>
      <p:sp>
        <p:nvSpPr>
          <p:cNvPr id="29698" name="Rectangle 3"/>
          <p:cNvSpPr>
            <a:spLocks noChangeArrowheads="1"/>
          </p:cNvSpPr>
          <p:nvPr/>
        </p:nvSpPr>
        <p:spPr bwMode="auto">
          <a:xfrm>
            <a:off x="3348038" y="3141663"/>
            <a:ext cx="2087562" cy="935037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1"/>
                </a:solidFill>
              </a:rPr>
              <a:t>ИКТ на уроке</a:t>
            </a: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3276600" y="2133600"/>
            <a:ext cx="2662238" cy="71913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800">
                <a:solidFill>
                  <a:schemeClr val="bg1"/>
                </a:solidFill>
              </a:rPr>
              <a:t>При изложении нового материала</a:t>
            </a:r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6443663" y="2781300"/>
            <a:ext cx="2449512" cy="576263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800">
                <a:solidFill>
                  <a:schemeClr val="bg1"/>
                </a:solidFill>
              </a:rPr>
              <a:t>При закреплении</a:t>
            </a:r>
          </a:p>
        </p:txBody>
      </p:sp>
      <p:sp>
        <p:nvSpPr>
          <p:cNvPr id="29701" name="Rectangle 6"/>
          <p:cNvSpPr>
            <a:spLocks noChangeArrowheads="1"/>
          </p:cNvSpPr>
          <p:nvPr/>
        </p:nvSpPr>
        <p:spPr bwMode="auto">
          <a:xfrm>
            <a:off x="250825" y="4292600"/>
            <a:ext cx="2520950" cy="9366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800">
                <a:solidFill>
                  <a:schemeClr val="bg1"/>
                </a:solidFill>
              </a:rPr>
              <a:t>При подготовке к экзаменам, олимпиаде</a:t>
            </a:r>
          </a:p>
        </p:txBody>
      </p:sp>
      <p:sp>
        <p:nvSpPr>
          <p:cNvPr id="29702" name="Rectangle 8"/>
          <p:cNvSpPr>
            <a:spLocks noChangeArrowheads="1"/>
          </p:cNvSpPr>
          <p:nvPr/>
        </p:nvSpPr>
        <p:spPr bwMode="auto">
          <a:xfrm>
            <a:off x="6084888" y="4221163"/>
            <a:ext cx="2520950" cy="792162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800">
                <a:solidFill>
                  <a:schemeClr val="bg1"/>
                </a:solidFill>
              </a:rPr>
              <a:t>Для контроля знаний</a:t>
            </a:r>
          </a:p>
        </p:txBody>
      </p:sp>
      <p:sp>
        <p:nvSpPr>
          <p:cNvPr id="29703" name="Rectangle 9"/>
          <p:cNvSpPr>
            <a:spLocks noChangeArrowheads="1"/>
          </p:cNvSpPr>
          <p:nvPr/>
        </p:nvSpPr>
        <p:spPr bwMode="auto">
          <a:xfrm>
            <a:off x="3276600" y="5229225"/>
            <a:ext cx="2519363" cy="9366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800">
                <a:solidFill>
                  <a:schemeClr val="bg1"/>
                </a:solidFill>
              </a:rPr>
              <a:t>При выполнении домашнего задания</a:t>
            </a:r>
          </a:p>
        </p:txBody>
      </p:sp>
      <p:sp>
        <p:nvSpPr>
          <p:cNvPr id="29704" name="Line 10"/>
          <p:cNvSpPr>
            <a:spLocks noChangeShapeType="1"/>
          </p:cNvSpPr>
          <p:nvPr/>
        </p:nvSpPr>
        <p:spPr bwMode="auto">
          <a:xfrm flipH="1" flipV="1">
            <a:off x="2700338" y="3213100"/>
            <a:ext cx="647700" cy="360363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5" name="Line 11"/>
          <p:cNvSpPr>
            <a:spLocks noChangeShapeType="1"/>
          </p:cNvSpPr>
          <p:nvPr/>
        </p:nvSpPr>
        <p:spPr bwMode="auto">
          <a:xfrm flipH="1">
            <a:off x="2771775" y="4005263"/>
            <a:ext cx="576263" cy="360362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6" name="Line 12"/>
          <p:cNvSpPr>
            <a:spLocks noChangeShapeType="1"/>
          </p:cNvSpPr>
          <p:nvPr/>
        </p:nvSpPr>
        <p:spPr bwMode="auto">
          <a:xfrm>
            <a:off x="4427538" y="4076700"/>
            <a:ext cx="0" cy="1152525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7" name="Line 13"/>
          <p:cNvSpPr>
            <a:spLocks noChangeShapeType="1"/>
          </p:cNvSpPr>
          <p:nvPr/>
        </p:nvSpPr>
        <p:spPr bwMode="auto">
          <a:xfrm flipV="1">
            <a:off x="5435600" y="3213100"/>
            <a:ext cx="1008063" cy="287338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8" name="Line 14"/>
          <p:cNvSpPr>
            <a:spLocks noChangeShapeType="1"/>
          </p:cNvSpPr>
          <p:nvPr/>
        </p:nvSpPr>
        <p:spPr bwMode="auto">
          <a:xfrm>
            <a:off x="5435600" y="4076700"/>
            <a:ext cx="649288" cy="360363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09" name="Rectangle 15"/>
          <p:cNvSpPr>
            <a:spLocks noChangeArrowheads="1"/>
          </p:cNvSpPr>
          <p:nvPr/>
        </p:nvSpPr>
        <p:spPr bwMode="auto">
          <a:xfrm>
            <a:off x="0" y="2492375"/>
            <a:ext cx="2735263" cy="86518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800">
                <a:solidFill>
                  <a:schemeClr val="bg1"/>
                </a:solidFill>
              </a:rPr>
              <a:t>При работе с детьми группы «риска»</a:t>
            </a:r>
          </a:p>
        </p:txBody>
      </p:sp>
      <p:sp>
        <p:nvSpPr>
          <p:cNvPr id="29710" name="Line 16"/>
          <p:cNvSpPr>
            <a:spLocks noChangeShapeType="1"/>
          </p:cNvSpPr>
          <p:nvPr/>
        </p:nvSpPr>
        <p:spPr bwMode="auto">
          <a:xfrm flipH="1" flipV="1">
            <a:off x="2700338" y="3213100"/>
            <a:ext cx="647700" cy="360363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9711" name="Line 18"/>
          <p:cNvSpPr>
            <a:spLocks noChangeShapeType="1"/>
          </p:cNvSpPr>
          <p:nvPr/>
        </p:nvSpPr>
        <p:spPr bwMode="auto">
          <a:xfrm flipH="1" flipV="1">
            <a:off x="4356100" y="2852738"/>
            <a:ext cx="0" cy="288925"/>
          </a:xfrm>
          <a:prstGeom prst="line">
            <a:avLst/>
          </a:prstGeom>
          <a:noFill/>
          <a:ln w="9525">
            <a:solidFill>
              <a:srgbClr val="0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196975"/>
            <a:ext cx="8785225" cy="5661025"/>
          </a:xfrm>
        </p:spPr>
        <p:txBody>
          <a:bodyPr/>
          <a:lstStyle/>
          <a:p>
            <a:pPr eaLnBrk="1" hangingPunct="1">
              <a:lnSpc>
                <a:spcPct val="160000"/>
              </a:lnSpc>
              <a:buClr>
                <a:srgbClr val="0BD0D9"/>
              </a:buClr>
              <a:defRPr/>
            </a:pPr>
            <a:endParaRPr lang="ru-RU" sz="1400" b="1" i="1" dirty="0" smtClean="0">
              <a:solidFill>
                <a:srgbClr val="CCFF99"/>
              </a:solidFill>
              <a:latin typeface="Times New Roman" pitchFamily="18" charset="0"/>
            </a:endParaRPr>
          </a:p>
          <a:p>
            <a:pPr eaLnBrk="1" hangingPunct="1">
              <a:buClr>
                <a:srgbClr val="0BD0D9"/>
              </a:buClr>
              <a:defRPr/>
            </a:pPr>
            <a:r>
              <a:rPr lang="ru-RU" sz="700" dirty="0" smtClean="0">
                <a:latin typeface="Times New Roman" pitchFamily="18" charset="0"/>
              </a:rPr>
              <a:t>        </a:t>
            </a:r>
            <a:r>
              <a:rPr lang="ru-RU" sz="1400" b="1" i="1" dirty="0" smtClean="0">
                <a:solidFill>
                  <a:srgbClr val="66CCFF"/>
                </a:solidFill>
                <a:latin typeface="Times New Roman" pitchFamily="18" charset="0"/>
              </a:rPr>
              <a:t>Технические                                                                              Дидактические</a:t>
            </a:r>
          </a:p>
          <a:p>
            <a:pPr eaLnBrk="1" hangingPunct="1">
              <a:buClr>
                <a:srgbClr val="0BD0D9"/>
              </a:buClr>
              <a:defRPr/>
            </a:pPr>
            <a:r>
              <a:rPr lang="ru-RU" sz="1400" dirty="0" smtClean="0">
                <a:latin typeface="Times New Roman" pitchFamily="18" charset="0"/>
              </a:rPr>
              <a:t>   быстрота                                                                     создание эффекта присутствия                                    </a:t>
            </a:r>
          </a:p>
          <a:p>
            <a:pPr eaLnBrk="1" hangingPunct="1">
              <a:buClr>
                <a:srgbClr val="0BD0D9"/>
              </a:buClr>
              <a:defRPr/>
            </a:pPr>
            <a:r>
              <a:rPr lang="ru-RU" sz="1400" dirty="0" smtClean="0">
                <a:latin typeface="Times New Roman" pitchFamily="18" charset="0"/>
              </a:rPr>
              <a:t>                                                                                          («Я это видел!»)</a:t>
            </a:r>
          </a:p>
          <a:p>
            <a:pPr eaLnBrk="1" hangingPunct="1">
              <a:buClr>
                <a:srgbClr val="0BD0D9"/>
              </a:buClr>
              <a:defRPr/>
            </a:pPr>
            <a:r>
              <a:rPr lang="ru-RU" sz="1400" dirty="0" smtClean="0">
                <a:latin typeface="Times New Roman" pitchFamily="18" charset="0"/>
              </a:rPr>
              <a:t>      маневренность                                                       у учащихся появляется ощущение  </a:t>
            </a:r>
          </a:p>
          <a:p>
            <a:pPr eaLnBrk="1" hangingPunct="1">
              <a:buClr>
                <a:srgbClr val="0BD0D9"/>
              </a:buClr>
              <a:defRPr/>
            </a:pPr>
            <a:r>
              <a:rPr lang="ru-RU" sz="1400" dirty="0" smtClean="0">
                <a:latin typeface="Times New Roman" pitchFamily="18" charset="0"/>
              </a:rPr>
              <a:t>                                                                                           подлинности,</a:t>
            </a:r>
          </a:p>
          <a:p>
            <a:pPr eaLnBrk="1" hangingPunct="1">
              <a:buClr>
                <a:srgbClr val="0BD0D9"/>
              </a:buClr>
              <a:defRPr/>
            </a:pPr>
            <a:r>
              <a:rPr lang="ru-RU" sz="1400" dirty="0" smtClean="0">
                <a:latin typeface="Times New Roman" pitchFamily="18" charset="0"/>
              </a:rPr>
              <a:t>оперативность                                                        реальности событий, интерес,    </a:t>
            </a:r>
          </a:p>
          <a:p>
            <a:pPr eaLnBrk="1" hangingPunct="1">
              <a:buClr>
                <a:srgbClr val="0BD0D9"/>
              </a:buClr>
              <a:defRPr/>
            </a:pPr>
            <a:r>
              <a:rPr lang="ru-RU" sz="1400" dirty="0" smtClean="0">
                <a:latin typeface="Times New Roman" pitchFamily="18" charset="0"/>
              </a:rPr>
              <a:t>                                                                                                               желание узнать и </a:t>
            </a:r>
          </a:p>
          <a:p>
            <a:pPr eaLnBrk="1" hangingPunct="1">
              <a:buClr>
                <a:srgbClr val="0BD0D9"/>
              </a:buClr>
              <a:defRPr/>
            </a:pPr>
            <a:r>
              <a:rPr lang="ru-RU" sz="1400" dirty="0" smtClean="0">
                <a:latin typeface="Times New Roman" pitchFamily="18" charset="0"/>
              </a:rPr>
              <a:t>возможность просмотра видеороликов                                       увидеть больше</a:t>
            </a:r>
          </a:p>
          <a:p>
            <a:pPr eaLnBrk="1" hangingPunct="1">
              <a:buClr>
                <a:srgbClr val="0BD0D9"/>
              </a:buClr>
              <a:defRPr/>
            </a:pPr>
            <a:endParaRPr lang="ru-RU" sz="1400" dirty="0" smtClean="0">
              <a:solidFill>
                <a:srgbClr val="000000"/>
              </a:solidFill>
              <a:effectLst/>
              <a:latin typeface="Verdana" pitchFamily="34" charset="0"/>
              <a:cs typeface="Times New Roman" pitchFamily="18" charset="0"/>
            </a:endParaRPr>
          </a:p>
          <a:p>
            <a:pPr eaLnBrk="1" hangingPunct="1">
              <a:lnSpc>
                <a:spcPct val="160000"/>
              </a:lnSpc>
              <a:buClr>
                <a:srgbClr val="0BD0D9"/>
              </a:buClr>
              <a:defRPr/>
            </a:pPr>
            <a:endParaRPr lang="ru-RU" sz="900" dirty="0" smtClean="0">
              <a:solidFill>
                <a:srgbClr val="000000"/>
              </a:solidFill>
              <a:effectLst/>
              <a:latin typeface="Verdana" pitchFamily="34" charset="0"/>
              <a:cs typeface="Times New Roman" pitchFamily="18" charset="0"/>
            </a:endParaRPr>
          </a:p>
          <a:p>
            <a:pPr eaLnBrk="1" hangingPunct="1">
              <a:lnSpc>
                <a:spcPct val="160000"/>
              </a:lnSpc>
              <a:buClr>
                <a:srgbClr val="0BD0D9"/>
              </a:buClr>
              <a:defRPr/>
            </a:pPr>
            <a:endParaRPr lang="ru-RU" sz="900" dirty="0" smtClean="0">
              <a:solidFill>
                <a:srgbClr val="000000"/>
              </a:solidFill>
              <a:effectLst/>
              <a:latin typeface="Verdana" pitchFamily="34" charset="0"/>
              <a:cs typeface="Times New Roman" pitchFamily="18" charset="0"/>
            </a:endParaRPr>
          </a:p>
          <a:p>
            <a:pPr eaLnBrk="1" hangingPunct="1">
              <a:lnSpc>
                <a:spcPct val="160000"/>
              </a:lnSpc>
              <a:buClr>
                <a:srgbClr val="0BD0D9"/>
              </a:buClr>
              <a:defRPr/>
            </a:pPr>
            <a:endParaRPr lang="ru-RU" sz="900" dirty="0" smtClean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60000"/>
              </a:lnSpc>
              <a:buClr>
                <a:srgbClr val="0BD0D9"/>
              </a:buClr>
              <a:defRPr/>
            </a:pPr>
            <a:endParaRPr lang="ru-RU" sz="1000" dirty="0" smtClean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60000"/>
              </a:lnSpc>
              <a:buClr>
                <a:srgbClr val="0BD0D9"/>
              </a:buClr>
              <a:defRPr/>
            </a:pPr>
            <a:r>
              <a:rPr lang="ru-RU" sz="1600" dirty="0" smtClean="0"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компьютерная поддержка позволяет вывести современный урок на качественно новый уровень, повысить статус учителя, использовать различные виды деятельности на уроке, эффективно организовать контроль и учет знаний учащихся</a:t>
            </a: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1600" dirty="0" smtClean="0">
              <a:latin typeface="Times New Roman" pitchFamily="18" charset="0"/>
            </a:endParaRPr>
          </a:p>
        </p:txBody>
      </p:sp>
      <p:sp>
        <p:nvSpPr>
          <p:cNvPr id="24577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512168"/>
          </a:xfrm>
        </p:spPr>
        <p:txBody>
          <a:bodyPr anchor="ctr" anchorCtr="0"/>
          <a:lstStyle/>
          <a:p>
            <a:pPr eaLnBrk="1" hangingPunct="1">
              <a:defRPr/>
            </a:pPr>
            <a:r>
              <a:rPr lang="ru-RU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/>
            </a:r>
            <a:br>
              <a:rPr lang="ru-RU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</a:br>
            <a:r>
              <a:rPr lang="ru-RU" sz="3200" b="1" i="1" dirty="0" smtClean="0">
                <a:solidFill>
                  <a:srgbClr val="CCFF99"/>
                </a:solidFill>
                <a:latin typeface="Times New Roman" pitchFamily="18" charset="0"/>
              </a:rPr>
              <a:t>Достоинства ИКТ</a:t>
            </a:r>
            <a:br>
              <a:rPr lang="ru-RU" sz="3200" b="1" i="1" dirty="0" smtClean="0">
                <a:solidFill>
                  <a:srgbClr val="CCFF99"/>
                </a:solidFill>
                <a:latin typeface="Times New Roman" pitchFamily="18" charset="0"/>
              </a:rPr>
            </a:br>
            <a:endParaRPr lang="ru-RU" dirty="0" smtClean="0"/>
          </a:p>
        </p:txBody>
      </p:sp>
      <p:sp>
        <p:nvSpPr>
          <p:cNvPr id="32771" name="AutoShape 5"/>
          <p:cNvSpPr>
            <a:spLocks noChangeArrowheads="1"/>
          </p:cNvSpPr>
          <p:nvPr/>
        </p:nvSpPr>
        <p:spPr bwMode="auto">
          <a:xfrm>
            <a:off x="3995738" y="4149725"/>
            <a:ext cx="1512887" cy="1008063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5000"/>
              </a:lnSpc>
            </a:pPr>
            <a:endParaRPr lang="ru-RU">
              <a:solidFill>
                <a:srgbClr val="CC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8713787" cy="2448272"/>
          </a:xfrm>
        </p:spPr>
        <p:txBody>
          <a:bodyPr/>
          <a:lstStyle/>
          <a:p>
            <a:r>
              <a:rPr lang="ru-RU" sz="3200" dirty="0" smtClean="0">
                <a:effectLst/>
                <a:latin typeface="Times New Roman" pitchFamily="18" charset="0"/>
              </a:rPr>
              <a:t/>
            </a:r>
            <a:br>
              <a:rPr lang="ru-RU" sz="3200" dirty="0" smtClean="0">
                <a:effectLst/>
                <a:latin typeface="Times New Roman" pitchFamily="18" charset="0"/>
              </a:rPr>
            </a:br>
            <a: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</a:rPr>
              <a:t>Показатель качества обучающихся  теоретических знаний и двигательных  действий  по физической культуре:</a:t>
            </a:r>
            <a:br>
              <a:rPr lang="ru-RU" sz="32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ahoma" pitchFamily="34" charset="0"/>
              </a:rPr>
            </a:br>
            <a:endParaRPr lang="ru-RU" sz="3200" i="1" dirty="0" smtClean="0">
              <a:solidFill>
                <a:schemeClr val="accent1">
                  <a:lumMod val="40000"/>
                  <a:lumOff val="60000"/>
                </a:schemeClr>
              </a:solidFill>
              <a:effectLst/>
            </a:endParaRPr>
          </a:p>
        </p:txBody>
      </p:sp>
      <p:graphicFrame>
        <p:nvGraphicFramePr>
          <p:cNvPr id="39965" name="Диаграмма 5"/>
          <p:cNvGraphicFramePr>
            <a:graphicFrameLocks noGrp="1"/>
          </p:cNvGraphicFramePr>
          <p:nvPr>
            <p:ph sz="quarter" idx="13"/>
          </p:nvPr>
        </p:nvGraphicFramePr>
        <p:xfrm>
          <a:off x="1476375" y="3932238"/>
          <a:ext cx="5502275" cy="2379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7" name="Диаграмма" r:id="rId4" imgW="5000608" imgH="2162273" progId="Excel.Sheet.8">
                  <p:embed/>
                </p:oleObj>
              </mc:Choice>
              <mc:Fallback>
                <p:oleObj name="Диаграмма" r:id="rId4" imgW="5000608" imgH="2162273" progId="Excel.Sheet.8">
                  <p:embed/>
                  <p:pic>
                    <p:nvPicPr>
                      <p:cNvPr id="0" name="Диаграмма 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3932238"/>
                        <a:ext cx="5502275" cy="23796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68" name="TextBox 6"/>
          <p:cNvSpPr txBox="1">
            <a:spLocks noChangeArrowheads="1"/>
          </p:cNvSpPr>
          <p:nvPr/>
        </p:nvSpPr>
        <p:spPr bwMode="auto">
          <a:xfrm>
            <a:off x="3635375" y="4581525"/>
            <a:ext cx="7207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b="1">
                <a:solidFill>
                  <a:srgbClr val="000000"/>
                </a:solidFill>
                <a:latin typeface="Tahoma" pitchFamily="34" charset="0"/>
              </a:rPr>
              <a:t>87,4%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305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FFCC99"/>
                </a:solidFill>
              </a:rPr>
              <a:t>Адресная направленность: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endParaRPr lang="ru-RU" sz="3200" b="1" dirty="0" smtClean="0">
              <a:latin typeface="Verdana" pitchFamily="34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07950" y="1700213"/>
            <a:ext cx="9036050" cy="449738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1800" dirty="0" smtClean="0">
                <a:solidFill>
                  <a:srgbClr val="FFFFFF"/>
                </a:solidFill>
                <a:effectLst/>
                <a:latin typeface="Times New Roman" pitchFamily="18" charset="0"/>
              </a:rPr>
              <a:t>Хотите добиться эффективности и качества в обучении ,то используйте ИКТ </a:t>
            </a:r>
            <a:endParaRPr lang="ru-RU" sz="18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rgbClr val="FFCC99"/>
                </a:solidFill>
              </a:rPr>
              <a:t>Трудности и риски: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effectLst/>
                <a:latin typeface="Times New Roman" pitchFamily="18" charset="0"/>
              </a:rPr>
              <a:t>При недостаточной мотивации к работе учащиеся часто отвлекаются на игры,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effectLst/>
                <a:latin typeface="Times New Roman" pitchFamily="18" charset="0"/>
              </a:rPr>
              <a:t>музыку, проверку характеристик ПК и т.п.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effectLst/>
                <a:latin typeface="Times New Roman" pitchFamily="18" charset="0"/>
              </a:rPr>
              <a:t>Существует вероятность, что, увлекшись применением ИКТ на уроках, учитель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effectLst/>
                <a:latin typeface="Times New Roman" pitchFamily="18" charset="0"/>
              </a:rPr>
              <a:t>перейдет от развивающего обучения к наглядно-иллюстративным методам.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effectLst/>
                <a:latin typeface="Times New Roman" pitchFamily="18" charset="0"/>
              </a:rPr>
              <a:t>Нет компьютера в домашнем пользовании многих учащихся и учителей, время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effectLst/>
                <a:latin typeface="Times New Roman" pitchFamily="18" charset="0"/>
              </a:rPr>
              <a:t>самостоятельных занятий в компьютерных классах отведено далеко не во всех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effectLst/>
                <a:latin typeface="Times New Roman" pitchFamily="18" charset="0"/>
              </a:rPr>
              <a:t>школах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 smtClean="0">
                <a:effectLst/>
                <a:latin typeface="Times New Roman" pitchFamily="18" charset="0"/>
              </a:rPr>
              <a:t>Недостаточная компьютерная грамотность учителя</a:t>
            </a:r>
            <a:endParaRPr lang="ru-RU" sz="1800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800" dirty="0" smtClean="0">
              <a:solidFill>
                <a:srgbClr val="FFCC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i="1" dirty="0" smtClean="0">
                <a:latin typeface="Times New Roman" pitchFamily="18" charset="0"/>
              </a:rPr>
              <a:t>ТЕМА:</a:t>
            </a:r>
            <a:r>
              <a:rPr lang="ru-RU" sz="1800" dirty="0" smtClean="0">
                <a:latin typeface="Times New Roman" pitchFamily="18" charset="0"/>
              </a:rPr>
              <a:t>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>
                <a:latin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</a:rPr>
              <a:t>Использование ИКТ на уроках физической культуры  в условиях ФГОС в начальной школе</a:t>
            </a:r>
            <a:endParaRPr lang="en-US" sz="24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8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8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8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800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latin typeface="Helvetica Neue"/>
              </a:rPr>
              <a:t>Новые требования ФГОС одной из важнейших задач ставит: "Ориентировка младших школьников в информационных и коммуникативных технологиях (ИКТ) и формирование способности их грамотно применять (ИКТ-компетентность) являются важным элементом формирования универсальных учебных действий обучающихся на ступени начального общего образования, обеспечивающим его результативность.</a:t>
            </a:r>
            <a:endParaRPr lang="ru-RU" sz="2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dirty="0" smtClean="0">
              <a:latin typeface="Times New Roman" pitchFamily="18" charset="0"/>
            </a:endParaRP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1042988" y="4724400"/>
            <a:ext cx="721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3050"/>
            <a:ext cx="8226425" cy="1143000"/>
          </a:xfrm>
        </p:spPr>
        <p:txBody>
          <a:bodyPr anchorCtr="0">
            <a:normAutofit fontScale="90000"/>
          </a:bodyPr>
          <a:lstStyle/>
          <a:p>
            <a:pPr eaLnBrk="1" hangingPunct="1">
              <a:defRPr/>
            </a:pPr>
            <a:r>
              <a:rPr lang="ru-RU" sz="25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/>
            </a:r>
            <a:br>
              <a:rPr lang="ru-RU" sz="25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</a:br>
            <a:r>
              <a:rPr lang="ru-RU" sz="2000" b="1" dirty="0" smtClean="0">
                <a:latin typeface="Verdana" pitchFamily="34" charset="0"/>
              </a:rPr>
              <a:t>Литература</a:t>
            </a:r>
            <a:r>
              <a:rPr lang="ru-RU" sz="4000" b="1" dirty="0" smtClean="0">
                <a:latin typeface="Verdana" pitchFamily="34" charset="0"/>
              </a:rPr>
              <a:t> </a:t>
            </a:r>
            <a:br>
              <a:rPr lang="ru-RU" sz="4000" b="1" dirty="0" smtClean="0">
                <a:latin typeface="Verdana" pitchFamily="34" charset="0"/>
              </a:rPr>
            </a:br>
            <a:r>
              <a:rPr lang="ru-RU" sz="4000" b="1" dirty="0" smtClean="0">
                <a:latin typeface="Verdana" pitchFamily="34" charset="0"/>
              </a:rPr>
              <a:t/>
            </a:r>
            <a:br>
              <a:rPr lang="ru-RU" sz="4000" b="1" dirty="0" smtClean="0">
                <a:latin typeface="Verdana" pitchFamily="34" charset="0"/>
              </a:rPr>
            </a:br>
            <a:r>
              <a:rPr lang="ru-RU" sz="4000" b="1" dirty="0" smtClean="0">
                <a:latin typeface="Verdana" pitchFamily="34" charset="0"/>
              </a:rPr>
              <a:t/>
            </a:r>
            <a:br>
              <a:rPr lang="ru-RU" sz="4000" b="1" dirty="0" smtClean="0">
                <a:latin typeface="Verdana" pitchFamily="34" charset="0"/>
              </a:rPr>
            </a:br>
            <a:r>
              <a:rPr lang="ru-RU" sz="4000" b="1" dirty="0" smtClean="0">
                <a:latin typeface="Verdana" pitchFamily="34" charset="0"/>
              </a:rPr>
              <a:t/>
            </a:r>
            <a:br>
              <a:rPr lang="ru-RU" sz="4000" b="1" dirty="0" smtClean="0">
                <a:latin typeface="Verdana" pitchFamily="34" charset="0"/>
              </a:rPr>
            </a:br>
            <a:r>
              <a:rPr lang="ru-RU" sz="4000" b="1" dirty="0" smtClean="0">
                <a:latin typeface="Verdana" pitchFamily="34" charset="0"/>
              </a:rPr>
              <a:t/>
            </a:r>
            <a:br>
              <a:rPr lang="ru-RU" sz="4000" b="1" dirty="0" smtClean="0">
                <a:latin typeface="Verdana" pitchFamily="34" charset="0"/>
              </a:rPr>
            </a:br>
            <a:r>
              <a:rPr lang="ru-RU" sz="3200" b="1" dirty="0" smtClean="0">
                <a:latin typeface="Verdana" pitchFamily="34" charset="0"/>
              </a:rPr>
              <a:t>Литература</a:t>
            </a:r>
            <a:r>
              <a:rPr lang="ru-RU" sz="4000" b="1" dirty="0" smtClean="0">
                <a:latin typeface="Verdana" pitchFamily="34" charset="0"/>
              </a:rPr>
              <a:t/>
            </a:r>
            <a:br>
              <a:rPr lang="ru-RU" sz="4000" b="1" dirty="0" smtClean="0">
                <a:latin typeface="Verdana" pitchFamily="34" charset="0"/>
              </a:rPr>
            </a:br>
            <a:r>
              <a:rPr lang="ru-RU" sz="4000" b="1" dirty="0" smtClean="0">
                <a:latin typeface="Verdana" pitchFamily="34" charset="0"/>
              </a:rPr>
              <a:t/>
            </a:r>
            <a:br>
              <a:rPr lang="ru-RU" sz="4000" b="1" dirty="0" smtClean="0">
                <a:latin typeface="Verdana" pitchFamily="34" charset="0"/>
              </a:rPr>
            </a:br>
            <a:r>
              <a:rPr lang="ru-RU" sz="4000" b="1" dirty="0" smtClean="0">
                <a:latin typeface="Verdana" pitchFamily="34" charset="0"/>
              </a:rPr>
              <a:t/>
            </a:r>
            <a:br>
              <a:rPr lang="ru-RU" sz="4000" b="1" dirty="0" smtClean="0">
                <a:latin typeface="Verdana" pitchFamily="34" charset="0"/>
              </a:rPr>
            </a:br>
            <a:r>
              <a:rPr lang="ru-RU" sz="1800" b="1" dirty="0" smtClean="0">
                <a:latin typeface="Times New Roman" pitchFamily="18" charset="0"/>
              </a:rPr>
              <a:t>«Педагогические технологии на основе информационно-</a:t>
            </a:r>
            <a:br>
              <a:rPr lang="ru-RU" sz="1800" b="1" dirty="0" smtClean="0">
                <a:latin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</a:rPr>
              <a:t>коммуникативных средств» </a:t>
            </a:r>
            <a:r>
              <a:rPr lang="ru-RU" sz="1800" b="1" dirty="0" err="1" smtClean="0">
                <a:latin typeface="Times New Roman" pitchFamily="18" charset="0"/>
              </a:rPr>
              <a:t>Г.К.Селевко</a:t>
            </a:r>
            <a:r>
              <a:rPr lang="ru-RU" sz="4000" b="1" dirty="0" smtClean="0">
                <a:latin typeface="Verdana" pitchFamily="34" charset="0"/>
              </a:rPr>
              <a:t> </a:t>
            </a:r>
            <a:br>
              <a:rPr lang="ru-RU" sz="4000" b="1" dirty="0" smtClean="0">
                <a:latin typeface="Verdana" pitchFamily="34" charset="0"/>
              </a:rPr>
            </a:br>
            <a:r>
              <a:rPr lang="ru-RU" sz="1800" b="1" dirty="0" err="1" smtClean="0">
                <a:latin typeface="Times New Roman" pitchFamily="18" charset="0"/>
              </a:rPr>
              <a:t>Селевко</a:t>
            </a:r>
            <a:r>
              <a:rPr lang="ru-RU" sz="1800" b="1" dirty="0" smtClean="0">
                <a:latin typeface="Times New Roman" pitchFamily="18" charset="0"/>
              </a:rPr>
              <a:t> Г.К. « Современные образовательные технологии» М.1999г. </a:t>
            </a:r>
            <a:br>
              <a:rPr lang="ru-RU" sz="1800" b="1" dirty="0" smtClean="0">
                <a:latin typeface="Times New Roman" pitchFamily="18" charset="0"/>
              </a:rPr>
            </a:br>
            <a:r>
              <a:rPr lang="ru-RU" sz="1800" b="1" dirty="0" err="1" smtClean="0">
                <a:latin typeface="Times New Roman" pitchFamily="18" charset="0"/>
              </a:rPr>
              <a:t>Лехтина</a:t>
            </a:r>
            <a:r>
              <a:rPr lang="ru-RU" sz="1800" b="1" dirty="0" smtClean="0">
                <a:latin typeface="Times New Roman" pitchFamily="18" charset="0"/>
              </a:rPr>
              <a:t> Л.П. Модели педагогических информационно-коммуникационных технологий (электронный ресурс) </a:t>
            </a:r>
            <a:br>
              <a:rPr lang="ru-RU" sz="1800" b="1" dirty="0" smtClean="0">
                <a:latin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</a:rPr>
              <a:t>«ИТО – Ростов -2010» Дядюшкина Т.С. «Использование информационных технологий на уроках физической культуры»</a:t>
            </a:r>
            <a:r>
              <a:rPr lang="ru-RU" dirty="0" smtClean="0">
                <a:effectLst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642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u="sng" dirty="0" smtClean="0">
                <a:solidFill>
                  <a:srgbClr val="E7B7E4"/>
                </a:solidFill>
                <a:effectLst/>
              </a:rPr>
              <a:t>Научно-исследовательские условия:</a:t>
            </a:r>
            <a:br>
              <a:rPr lang="ru-RU" sz="3200" u="sng" dirty="0" smtClean="0">
                <a:solidFill>
                  <a:srgbClr val="E7B7E4"/>
                </a:solidFill>
                <a:effectLst/>
              </a:rPr>
            </a:br>
            <a:endParaRPr lang="ru-RU" sz="3200" b="1" dirty="0">
              <a:latin typeface="Verdana" pitchFamily="34" charset="0"/>
            </a:endParaRPr>
          </a:p>
        </p:txBody>
      </p:sp>
      <p:sp>
        <p:nvSpPr>
          <p:cNvPr id="99331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381000" indent="-3810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 smtClean="0">
                <a:effectLst/>
              </a:rPr>
              <a:t>Изучение:</a:t>
            </a:r>
          </a:p>
          <a:p>
            <a:pPr marL="381000" indent="-3810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chemeClr val="tx2"/>
                </a:solidFill>
                <a:effectLst/>
              </a:rPr>
              <a:t>-</a:t>
            </a:r>
            <a:r>
              <a:rPr lang="ru-RU" sz="1600" dirty="0" smtClean="0">
                <a:effectLst/>
              </a:rPr>
              <a:t>     </a:t>
            </a:r>
            <a:r>
              <a:rPr lang="ru-RU" sz="1600" dirty="0" smtClean="0"/>
              <a:t>Федерального Государственного Образовательного Стандарта начального общего образования от 6 октября 2009 года №373 </a:t>
            </a:r>
            <a:r>
              <a:rPr lang="ru-RU" sz="1600" dirty="0" err="1" smtClean="0"/>
              <a:t>Минобрнауки</a:t>
            </a:r>
            <a:endParaRPr lang="ru-RU" sz="1600" dirty="0" smtClean="0"/>
          </a:p>
          <a:p>
            <a:pPr marL="381000" indent="-3810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chemeClr val="tx2"/>
                </a:solidFill>
              </a:rPr>
              <a:t>-</a:t>
            </a:r>
            <a:r>
              <a:rPr lang="ru-RU" sz="1600" dirty="0" smtClean="0"/>
              <a:t>     Основная образовательная программа НОО МАОУ «Школа №118 с углублённым изучением отдельных предметов»</a:t>
            </a:r>
          </a:p>
          <a:p>
            <a:pPr marL="381000" indent="-381000"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1600" dirty="0" smtClean="0"/>
              <a:t>Постановление Главного государственного санитарного врача РФ от 29.12.2010 №189 «О введении в действии санитарно-эпидемиологических правил и нормативов </a:t>
            </a:r>
            <a:r>
              <a:rPr lang="ru-RU" sz="1600" dirty="0" err="1" smtClean="0"/>
              <a:t>СанПиН</a:t>
            </a:r>
            <a:r>
              <a:rPr lang="ru-RU" sz="1600" dirty="0" smtClean="0"/>
              <a:t> 2.4.2.2821-10 «Санитарно-эпидемиологические требования к условиям и организации обучения в общеобразовательных учреждениях</a:t>
            </a:r>
          </a:p>
          <a:p>
            <a:pPr marL="381000" indent="-381000"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1600" dirty="0" smtClean="0"/>
              <a:t>Физическая культура. Программа 1-4 классов Т.В. Петрова;</a:t>
            </a:r>
          </a:p>
          <a:p>
            <a:pPr marL="381000" indent="-381000"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1600" dirty="0" smtClean="0"/>
              <a:t>«Педагогические технологии на основе </a:t>
            </a:r>
            <a:r>
              <a:rPr lang="ru-RU" sz="1600" dirty="0" err="1" smtClean="0"/>
              <a:t>информационно-комуникативных</a:t>
            </a:r>
            <a:r>
              <a:rPr lang="ru-RU" sz="1600" dirty="0" smtClean="0"/>
              <a:t> средств»,</a:t>
            </a:r>
            <a:r>
              <a:rPr lang="ru-RU" sz="1600" dirty="0" err="1" smtClean="0"/>
              <a:t>Г.К.Селевко</a:t>
            </a:r>
            <a:endParaRPr lang="ru-RU" sz="1600" dirty="0" smtClean="0"/>
          </a:p>
          <a:p>
            <a:pPr marL="381000" indent="-381000" eaLnBrk="1" hangingPunct="1">
              <a:lnSpc>
                <a:spcPct val="80000"/>
              </a:lnSpc>
              <a:defRPr/>
            </a:pPr>
            <a:r>
              <a:rPr lang="ru-RU" sz="1600" u="sng" dirty="0" smtClean="0">
                <a:solidFill>
                  <a:srgbClr val="E7B7E4"/>
                </a:solidFill>
              </a:rPr>
              <a:t>Методические условия:</a:t>
            </a:r>
          </a:p>
          <a:p>
            <a:pPr marL="381000" indent="-381000"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1600" dirty="0" smtClean="0"/>
              <a:t>Участие  в рабочей группе  по разработке электронного стенда  для участия во Всероссийской выставке  РФ;</a:t>
            </a:r>
          </a:p>
          <a:p>
            <a:pPr marL="381000" indent="-381000"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1600" dirty="0" smtClean="0"/>
              <a:t> Участие  в </a:t>
            </a:r>
            <a:r>
              <a:rPr lang="ru-RU" sz="1600" dirty="0" err="1" smtClean="0"/>
              <a:t>интернет-конкурсах</a:t>
            </a:r>
            <a:r>
              <a:rPr lang="ru-RU" sz="1600" dirty="0" smtClean="0"/>
              <a:t>.</a:t>
            </a:r>
          </a:p>
          <a:p>
            <a:pPr marL="381000" indent="-381000" eaLnBrk="1" hangingPunct="1">
              <a:lnSpc>
                <a:spcPct val="80000"/>
              </a:lnSpc>
              <a:defRPr/>
            </a:pPr>
            <a:r>
              <a:rPr lang="ru-RU" sz="1600" u="sng" dirty="0" smtClean="0">
                <a:solidFill>
                  <a:srgbClr val="E7B7E4"/>
                </a:solidFill>
              </a:rPr>
              <a:t>Организационно-педагогические условия:</a:t>
            </a:r>
          </a:p>
          <a:p>
            <a:pPr marL="381000" indent="-381000" eaLnBrk="1" hangingPunct="1">
              <a:lnSpc>
                <a:spcPct val="80000"/>
              </a:lnSpc>
              <a:buFontTx/>
              <a:buChar char="-"/>
              <a:defRPr/>
            </a:pPr>
            <a:r>
              <a:rPr lang="ru-RU" sz="1600" dirty="0" smtClean="0"/>
              <a:t>Работа в должности учителя физической культуры; тренера-преподавателя по баскетболу; преподавателя физической культуры; педагога ДО</a:t>
            </a:r>
          </a:p>
          <a:p>
            <a:pPr marL="381000" indent="-381000" eaLnBrk="1" hangingPunct="1">
              <a:lnSpc>
                <a:spcPct val="80000"/>
              </a:lnSpc>
              <a:buFontTx/>
              <a:buNone/>
              <a:defRPr/>
            </a:pPr>
            <a:endParaRPr lang="ru-RU" sz="1600" dirty="0" smtClean="0"/>
          </a:p>
          <a:p>
            <a:pPr marL="381000" indent="-3810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dirty="0" smtClean="0"/>
          </a:p>
          <a:p>
            <a:pPr marL="381000" indent="-381000" eaLnBrk="1" hangingPunct="1">
              <a:lnSpc>
                <a:spcPct val="80000"/>
              </a:lnSpc>
              <a:buFontTx/>
              <a:buNone/>
              <a:defRPr/>
            </a:pPr>
            <a:endParaRPr lang="ru-RU" sz="1600" dirty="0" smtClean="0"/>
          </a:p>
          <a:p>
            <a:pPr marL="381000" indent="-3810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dirty="0" smtClean="0"/>
          </a:p>
          <a:p>
            <a:pPr marL="381000" indent="-3810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dirty="0" smtClean="0">
              <a:effectLst/>
            </a:endParaRPr>
          </a:p>
          <a:p>
            <a:pPr marL="381000" indent="-3810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dirty="0" smtClean="0">
              <a:effectLst/>
            </a:endParaRPr>
          </a:p>
          <a:p>
            <a:pPr marL="381000" indent="-381000" eaLnBrk="1" hangingPunct="1">
              <a:lnSpc>
                <a:spcPct val="80000"/>
              </a:lnSpc>
              <a:defRPr/>
            </a:pP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981075"/>
            <a:ext cx="8640762" cy="619283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defRPr/>
            </a:pPr>
            <a:r>
              <a:rPr lang="ru-RU" sz="1600" b="1" u="sng" smtClean="0">
                <a:solidFill>
                  <a:schemeClr val="folHlink"/>
                </a:solidFill>
              </a:rPr>
              <a:t>Значимость:</a:t>
            </a:r>
          </a:p>
          <a:p>
            <a:pPr>
              <a:lnSpc>
                <a:spcPct val="80000"/>
              </a:lnSpc>
              <a:defRPr/>
            </a:pPr>
            <a:r>
              <a:rPr lang="ru-RU" sz="1600" smtClean="0"/>
              <a:t>Социальный заказ общества;</a:t>
            </a:r>
          </a:p>
          <a:p>
            <a:pPr>
              <a:lnSpc>
                <a:spcPct val="80000"/>
              </a:lnSpc>
              <a:defRPr/>
            </a:pPr>
            <a:r>
              <a:rPr lang="ru-RU" sz="1600" smtClean="0"/>
              <a:t>Ориентировка младших школьников в информационных и коммуникативных технологиях (ИКТ) и формирование способности их грамотно применять (ИКТ-компетентность) являются важным элементом формирования универсальных учебных действий обучающихся на ступени начального общего образования, обеспечивающим его результативность;</a:t>
            </a:r>
          </a:p>
          <a:p>
            <a:pPr>
              <a:lnSpc>
                <a:spcPct val="80000"/>
              </a:lnSpc>
              <a:defRPr/>
            </a:pPr>
            <a:r>
              <a:rPr lang="ru-RU" sz="1600" smtClean="0"/>
              <a:t>активное использование речевых средств и средств информационных и коммуникационных технологий для решения коммуникативных и познавательных задач;</a:t>
            </a:r>
            <a:r>
              <a:rPr lang="ru-RU" sz="1600" smtClean="0">
                <a:effectLst/>
              </a:rPr>
              <a:t> </a:t>
            </a:r>
          </a:p>
          <a:p>
            <a:pPr>
              <a:lnSpc>
                <a:spcPct val="80000"/>
              </a:lnSpc>
              <a:defRPr/>
            </a:pPr>
            <a:r>
              <a:rPr lang="ru-RU" sz="1600" smtClean="0"/>
              <a:t>использование различных  способов поиска (в справочных источниках и открытом учебном информационном  пространстве сети Интернет), сбора, обработки, анализа, организации, передачи и интерпретации информации в соответствии с коммуникативными и познавательными задачами и технологиями учебного предмета.</a:t>
            </a:r>
            <a:r>
              <a:rPr lang="ru-RU" sz="1600" smtClean="0">
                <a:effectLst/>
              </a:rPr>
              <a:t> </a:t>
            </a:r>
            <a:endParaRPr lang="ru-RU" sz="1600" smtClean="0"/>
          </a:p>
          <a:p>
            <a:pPr>
              <a:lnSpc>
                <a:spcPct val="80000"/>
              </a:lnSpc>
              <a:defRPr/>
            </a:pPr>
            <a:r>
              <a:rPr lang="ru-RU" sz="1600" b="1" u="sng" smtClean="0">
                <a:solidFill>
                  <a:srgbClr val="E7B7E4"/>
                </a:solidFill>
              </a:rPr>
              <a:t>Затруднения:</a:t>
            </a:r>
          </a:p>
          <a:p>
            <a:pPr>
              <a:lnSpc>
                <a:spcPct val="80000"/>
              </a:lnSpc>
              <a:defRPr/>
            </a:pPr>
            <a:r>
              <a:rPr lang="ru-RU" sz="1600" smtClean="0"/>
              <a:t>недостаточная  двигательная активность;</a:t>
            </a:r>
          </a:p>
          <a:p>
            <a:pPr>
              <a:lnSpc>
                <a:spcPct val="80000"/>
              </a:lnSpc>
              <a:defRPr/>
            </a:pPr>
            <a:r>
              <a:rPr lang="ru-RU" sz="1600" smtClean="0"/>
              <a:t>отсутствие  интереса к физической культуре и спорту;</a:t>
            </a:r>
          </a:p>
          <a:p>
            <a:pPr>
              <a:lnSpc>
                <a:spcPct val="80000"/>
              </a:lnSpc>
              <a:defRPr/>
            </a:pPr>
            <a:r>
              <a:rPr lang="ru-RU" sz="1600" smtClean="0"/>
              <a:t>разный уровень учебных возможностей школьников;</a:t>
            </a:r>
          </a:p>
          <a:p>
            <a:pPr>
              <a:lnSpc>
                <a:spcPct val="80000"/>
              </a:lnSpc>
              <a:defRPr/>
            </a:pPr>
            <a:r>
              <a:rPr lang="ru-RU" sz="1600" smtClean="0"/>
              <a:t>недостаточная образованность учащихся в сфере физической культуры в использовании ИКТ при формировании знаний. </a:t>
            </a:r>
          </a:p>
          <a:p>
            <a:pPr>
              <a:lnSpc>
                <a:spcPct val="80000"/>
              </a:lnSpc>
              <a:defRPr/>
            </a:pPr>
            <a:r>
              <a:rPr lang="ru-RU" sz="1600" b="1" u="sng" smtClean="0">
                <a:solidFill>
                  <a:srgbClr val="FFCC99"/>
                </a:solidFill>
              </a:rPr>
              <a:t>Решения:</a:t>
            </a:r>
          </a:p>
          <a:p>
            <a:pPr>
              <a:lnSpc>
                <a:spcPct val="80000"/>
              </a:lnSpc>
              <a:defRPr/>
            </a:pPr>
            <a:r>
              <a:rPr lang="ru-RU" sz="1600" smtClean="0">
                <a:effectLst/>
              </a:rPr>
              <a:t>Просмотр мотивационных видеороликов на спортивную тематику; </a:t>
            </a:r>
          </a:p>
          <a:p>
            <a:pPr>
              <a:lnSpc>
                <a:spcPct val="80000"/>
              </a:lnSpc>
              <a:defRPr/>
            </a:pPr>
            <a:r>
              <a:rPr lang="ru-RU" sz="1600" smtClean="0">
                <a:effectLst/>
              </a:rPr>
              <a:t>Повышаем интерес и мотивацию к обучению у учащихся с помощью медиатеки об известных спортсменах;</a:t>
            </a:r>
          </a:p>
          <a:p>
            <a:pPr>
              <a:lnSpc>
                <a:spcPct val="80000"/>
              </a:lnSpc>
              <a:defRPr/>
            </a:pPr>
            <a:r>
              <a:rPr lang="ru-RU" sz="1600" smtClean="0">
                <a:effectLst/>
              </a:rPr>
              <a:t>Индивидуализация и дифференцированный подход к учащимся;</a:t>
            </a:r>
          </a:p>
          <a:p>
            <a:pPr>
              <a:lnSpc>
                <a:spcPct val="80000"/>
              </a:lnSpc>
              <a:defRPr/>
            </a:pPr>
            <a:r>
              <a:rPr lang="ru-RU" sz="1600" smtClean="0">
                <a:effectLst/>
              </a:rPr>
              <a:t>Обеспечить учащихся статьями, тестами дидактическим материалом в сфере физического воспитания.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-242888"/>
            <a:ext cx="8226425" cy="836613"/>
          </a:xfrm>
        </p:spPr>
        <p:txBody>
          <a:bodyPr anchor="ctr" anchorCtr="0">
            <a:normAutofit fontScale="90000"/>
          </a:bodyPr>
          <a:lstStyle/>
          <a:p>
            <a:pPr eaLnBrk="1" hangingPunct="1">
              <a:defRPr/>
            </a:pPr>
            <a:r>
              <a:rPr lang="ru-RU" sz="33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/>
            </a:r>
            <a:br>
              <a:rPr lang="ru-RU" sz="33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</a:b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15900" y="1844675"/>
            <a:ext cx="8928100" cy="180022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Times New Roman" pitchFamily="18" charset="0"/>
              </a:rPr>
              <a:t>«…если все учителя – предметники не будут активно и постоянно использовать компьютер и технологии, с ним связанные, то мы не сдвинемся с мертвой точки. Ребенок должен осознавать необходимость информационно-коммуникационных технологий при изучении других предметов, а эту мотивацию ему может создать только учитель-предметник. Только тогда мы достигнем успеха в решении поставленной перед нами задачи». 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2000" dirty="0" err="1" smtClean="0">
                <a:latin typeface="Times New Roman" pitchFamily="18" charset="0"/>
              </a:rPr>
              <a:t>В.А.Болотов</a:t>
            </a:r>
            <a:r>
              <a:rPr lang="ru-RU" sz="2000" dirty="0" smtClean="0">
                <a:latin typeface="Times New Roman" pitchFamily="18" charset="0"/>
              </a:rPr>
              <a:t>.</a:t>
            </a:r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-458788"/>
            <a:ext cx="9144000" cy="1736726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latin typeface="Times New Roman" pitchFamily="18" charset="0"/>
              </a:rPr>
              <a:t>«Теоретическое обоснование»</a:t>
            </a:r>
          </a:p>
        </p:txBody>
      </p:sp>
      <p:pic>
        <p:nvPicPr>
          <p:cNvPr id="18435" name="Picture 7" descr="p_270711_Boloto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933825"/>
            <a:ext cx="406717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2492375"/>
            <a:ext cx="6400800" cy="3960813"/>
          </a:xfrm>
        </p:spPr>
        <p:txBody>
          <a:bodyPr>
            <a:normAutofit lnSpcReduction="10000"/>
          </a:bodyPr>
          <a:lstStyle/>
          <a:p>
            <a:pPr marL="381000" indent="-381000" eaLnBrk="1" hangingPunct="1">
              <a:lnSpc>
                <a:spcPct val="80000"/>
              </a:lnSpc>
              <a:defRPr/>
            </a:pPr>
            <a:r>
              <a:rPr lang="ru-RU" sz="2000" smtClean="0"/>
              <a:t>Выяснить эффективность применения ИКТ  в обучении  на уроках физкультуры  </a:t>
            </a:r>
            <a:r>
              <a:rPr lang="ru-RU" sz="2000" smtClean="0">
                <a:latin typeface="Times New Roman" pitchFamily="18" charset="0"/>
              </a:rPr>
              <a:t>в условиях ФГОС в начальной школе</a:t>
            </a:r>
            <a:r>
              <a:rPr lang="ru-RU" sz="2000" smtClean="0"/>
              <a:t>.</a:t>
            </a:r>
          </a:p>
          <a:p>
            <a:pPr marL="381000" indent="-381000" algn="l" eaLnBrk="1" hangingPunct="1">
              <a:lnSpc>
                <a:spcPct val="80000"/>
              </a:lnSpc>
              <a:defRPr/>
            </a:pPr>
            <a:endParaRPr lang="ru-RU" sz="2000" smtClean="0"/>
          </a:p>
          <a:p>
            <a:pPr marL="381000" indent="-381000" algn="l" eaLnBrk="1" hangingPunct="1">
              <a:lnSpc>
                <a:spcPct val="80000"/>
              </a:lnSpc>
              <a:defRPr/>
            </a:pPr>
            <a:endParaRPr lang="ru-RU" sz="2000" smtClean="0"/>
          </a:p>
          <a:p>
            <a:pPr marL="381000" indent="-381000" algn="l" eaLnBrk="1" hangingPunct="1">
              <a:lnSpc>
                <a:spcPct val="80000"/>
              </a:lnSpc>
              <a:defRPr/>
            </a:pPr>
            <a:endParaRPr lang="ru-RU" sz="2000" smtClean="0"/>
          </a:p>
          <a:p>
            <a:pPr marL="381000" indent="-381000" algn="l" eaLnBrk="1" hangingPunct="1">
              <a:lnSpc>
                <a:spcPct val="80000"/>
              </a:lnSpc>
              <a:defRPr/>
            </a:pPr>
            <a:endParaRPr lang="ru-RU" sz="2000" smtClean="0"/>
          </a:p>
          <a:p>
            <a:pPr marL="381000" indent="-381000" algn="l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sz="2000" smtClean="0"/>
              <a:t>	Изучить  методическую  литературу по проблеме исследования;</a:t>
            </a:r>
          </a:p>
          <a:p>
            <a:pPr marL="381000" indent="-381000" algn="l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sz="2000" smtClean="0"/>
              <a:t>	Выяснить влияние и результаты использования ИКТ;</a:t>
            </a:r>
          </a:p>
          <a:p>
            <a:pPr marL="381000" indent="-381000" algn="l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sz="2000" smtClean="0"/>
              <a:t>	Разработать  методические рекомендации по применению ИКТ на уроках физической культуры.</a:t>
            </a:r>
          </a:p>
        </p:txBody>
      </p:sp>
      <p:sp>
        <p:nvSpPr>
          <p:cNvPr id="17409" name="Заголовок 1"/>
          <p:cNvSpPr>
            <a:spLocks noGrp="1"/>
          </p:cNvSpPr>
          <p:nvPr>
            <p:ph type="ctrTitle"/>
          </p:nvPr>
        </p:nvSpPr>
        <p:spPr>
          <a:xfrm>
            <a:off x="755650" y="0"/>
            <a:ext cx="8226425" cy="1736725"/>
          </a:xfrm>
        </p:spPr>
        <p:txBody>
          <a:bodyPr anchor="ctr" anchorCtr="0"/>
          <a:lstStyle/>
          <a:p>
            <a:pPr eaLnBrk="1" hangingPunct="1">
              <a:defRPr/>
            </a:pPr>
            <a:r>
              <a:rPr lang="ru-RU" sz="3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/>
            </a:r>
            <a:br>
              <a:rPr lang="ru-RU" sz="3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</a:br>
            <a:r>
              <a:rPr lang="ru-RU" sz="3100" b="1">
                <a:latin typeface="Verdana" pitchFamily="34" charset="0"/>
              </a:rPr>
              <a:t>Цель и задачи педагогической деятельности. </a:t>
            </a:r>
            <a:endParaRPr lang="ru-RU" sz="3100"/>
          </a:p>
        </p:txBody>
      </p:sp>
      <p:sp>
        <p:nvSpPr>
          <p:cNvPr id="19459" name="WordArt 5"/>
          <p:cNvSpPr>
            <a:spLocks noChangeArrowheads="1" noChangeShapeType="1" noTextEdit="1"/>
          </p:cNvSpPr>
          <p:nvPr/>
        </p:nvSpPr>
        <p:spPr bwMode="auto">
          <a:xfrm>
            <a:off x="468313" y="2133600"/>
            <a:ext cx="1085850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7B7E4"/>
                </a:solidFill>
                <a:latin typeface="Impact"/>
              </a:rPr>
              <a:t>Цель:</a:t>
            </a:r>
          </a:p>
        </p:txBody>
      </p:sp>
      <p:sp>
        <p:nvSpPr>
          <p:cNvPr id="19460" name="WordArt 6"/>
          <p:cNvSpPr>
            <a:spLocks noChangeArrowheads="1" noChangeShapeType="1" noTextEdit="1"/>
          </p:cNvSpPr>
          <p:nvPr/>
        </p:nvSpPr>
        <p:spPr bwMode="auto">
          <a:xfrm>
            <a:off x="468313" y="3860800"/>
            <a:ext cx="1571625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7B7E4"/>
                </a:solidFill>
                <a:latin typeface="Impact"/>
              </a:rPr>
              <a:t>Задачи: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/>
              <a:t>Ведущая педагогическая идея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  <a:defRPr/>
            </a:pPr>
            <a:r>
              <a:rPr lang="ru-RU" sz="1600" smtClean="0"/>
              <a:t>	</a:t>
            </a: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  <a:defRPr/>
            </a:pPr>
            <a:r>
              <a:rPr lang="ru-RU" sz="1800" smtClean="0"/>
              <a:t>Информационные технологии обучения являются необходимым </a:t>
            </a: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  <a:defRPr/>
            </a:pPr>
            <a:r>
              <a:rPr lang="ru-RU" sz="1800" smtClean="0"/>
              <a:t>инструментом информатизации образования 	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если в основу теоретических занятий по физической культуре  положить информационно-коммуникационные технологии и на основе этого рассматривать принципы и методы обучения, то это позволит повысить качество обучения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	информационная технология обучения является новой методической системой, позволяющей рассматривать учащегося не как объект, а как субъект обучения, а компьютер - как средство обучения.</a:t>
            </a:r>
            <a:r>
              <a:rPr lang="ru-RU" sz="1800" smtClean="0">
                <a:effectLst/>
              </a:rPr>
              <a:t> </a:t>
            </a:r>
          </a:p>
        </p:txBody>
      </p:sp>
      <p:sp>
        <p:nvSpPr>
          <p:cNvPr id="20483" name="AutoShape 5"/>
          <p:cNvSpPr>
            <a:spLocks noChangeArrowheads="1"/>
          </p:cNvSpPr>
          <p:nvPr/>
        </p:nvSpPr>
        <p:spPr bwMode="auto">
          <a:xfrm>
            <a:off x="4067175" y="2492896"/>
            <a:ext cx="1081088" cy="93503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CCFFFF"/>
              </a:solidFill>
            </a:endParaRPr>
          </a:p>
        </p:txBody>
      </p:sp>
      <p:sp>
        <p:nvSpPr>
          <p:cNvPr id="20484" name="AutoShape 5"/>
          <p:cNvSpPr>
            <a:spLocks noChangeArrowheads="1"/>
          </p:cNvSpPr>
          <p:nvPr/>
        </p:nvSpPr>
        <p:spPr bwMode="auto">
          <a:xfrm>
            <a:off x="3924300" y="5381592"/>
            <a:ext cx="1081088" cy="935037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CC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6425" cy="1143000"/>
          </a:xfrm>
        </p:spPr>
        <p:txBody>
          <a:bodyPr/>
          <a:lstStyle/>
          <a:p>
            <a:pPr>
              <a:defRPr/>
            </a:pPr>
            <a:r>
              <a:rPr lang="ru-RU" sz="3200" b="1" i="1" dirty="0" smtClean="0">
                <a:solidFill>
                  <a:srgbClr val="FFCC99"/>
                </a:solidFill>
                <a:effectLst/>
              </a:rPr>
              <a:t>Средства ИКТ:</a:t>
            </a:r>
            <a:br>
              <a:rPr lang="ru-RU" sz="3200" b="1" i="1" dirty="0" smtClean="0">
                <a:solidFill>
                  <a:srgbClr val="FFCC99"/>
                </a:solidFill>
                <a:effectLst/>
              </a:rPr>
            </a:br>
            <a:endParaRPr lang="ru-RU" sz="3200" b="1" dirty="0" smtClean="0">
              <a:latin typeface="Verdana" pitchFamily="34" charset="0"/>
            </a:endParaRPr>
          </a:p>
        </p:txBody>
      </p:sp>
      <p:sp>
        <p:nvSpPr>
          <p:cNvPr id="21506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68313" y="1628775"/>
            <a:ext cx="8226425" cy="4497388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2400" b="1" i="1" dirty="0" smtClean="0">
              <a:solidFill>
                <a:srgbClr val="FFCC99"/>
              </a:solidFill>
              <a:effectLst/>
            </a:endParaRPr>
          </a:p>
          <a:p>
            <a:pPr>
              <a:lnSpc>
                <a:spcPct val="90000"/>
              </a:lnSpc>
            </a:pPr>
            <a:r>
              <a:rPr lang="ru-RU" sz="2400" dirty="0" smtClean="0">
                <a:effectLst/>
              </a:rPr>
              <a:t>Создание электронной  презентации к урокам;</a:t>
            </a:r>
          </a:p>
          <a:p>
            <a:pPr>
              <a:lnSpc>
                <a:spcPct val="90000"/>
              </a:lnSpc>
            </a:pPr>
            <a:endParaRPr lang="ru-RU" sz="24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ru-RU" sz="2400" dirty="0" smtClean="0">
                <a:effectLst/>
              </a:rPr>
              <a:t>Работа с ресурсами Интернета;</a:t>
            </a:r>
          </a:p>
          <a:p>
            <a:pPr>
              <a:lnSpc>
                <a:spcPct val="90000"/>
              </a:lnSpc>
            </a:pPr>
            <a:endParaRPr lang="ru-RU" sz="24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ru-RU" sz="2400" dirty="0" smtClean="0">
                <a:effectLst/>
              </a:rPr>
              <a:t>Использование готовых обучающих программы (видеороликов, презентаций);</a:t>
            </a:r>
          </a:p>
          <a:p>
            <a:pPr>
              <a:lnSpc>
                <a:spcPct val="90000"/>
              </a:lnSpc>
            </a:pPr>
            <a:endParaRPr lang="ru-RU" sz="24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ru-RU" sz="2400" dirty="0" smtClean="0">
                <a:effectLst/>
              </a:rPr>
              <a:t>компьютерные   иллюстрации для поддержки различных видов занятий;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effectLst/>
            </a:endParaRPr>
          </a:p>
          <a:p>
            <a:pPr>
              <a:lnSpc>
                <a:spcPct val="90000"/>
              </a:lnSpc>
            </a:pPr>
            <a:endParaRPr lang="ru-RU" sz="2400" dirty="0" smtClean="0">
              <a:effectLst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dirty="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648"/>
            <a:ext cx="8964613" cy="2232248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effectLst/>
                <a:latin typeface="Times New Roman" pitchFamily="18" charset="0"/>
              </a:rPr>
              <a:t>Продолжительность непрерывного использования в образовательной деятельности технических средств обучения</a:t>
            </a:r>
            <a:br>
              <a:rPr lang="ru-RU" sz="3200" dirty="0" smtClean="0">
                <a:effectLst/>
                <a:latin typeface="Times New Roman" pitchFamily="18" charset="0"/>
              </a:rPr>
            </a:br>
            <a:endParaRPr lang="ru-RU" sz="3200" b="1" dirty="0" smtClean="0">
              <a:latin typeface="Verdana" pitchFamily="34" charset="0"/>
            </a:endParaRPr>
          </a:p>
        </p:txBody>
      </p:sp>
      <p:sp>
        <p:nvSpPr>
          <p:cNvPr id="22530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07950" y="1196975"/>
            <a:ext cx="9036050" cy="547211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ru-RU" sz="1800" dirty="0" smtClean="0">
              <a:effectLst/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endParaRPr lang="ru-RU" sz="1800" dirty="0" smtClean="0">
              <a:effectLst/>
              <a:latin typeface="Times New Roman" pitchFamily="18" charset="0"/>
            </a:endParaRPr>
          </a:p>
        </p:txBody>
      </p:sp>
      <p:pic>
        <p:nvPicPr>
          <p:cNvPr id="22531" name="Picture 173" descr="Безымянн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2738"/>
            <a:ext cx="9144000" cy="339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885</TotalTime>
  <Words>742</Words>
  <Application>Microsoft Office PowerPoint</Application>
  <PresentationFormat>Экран (4:3)</PresentationFormat>
  <Paragraphs>169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Воздушный поток</vt:lpstr>
      <vt:lpstr>Диаграмма</vt:lpstr>
      <vt:lpstr>Презентация PowerPoint</vt:lpstr>
      <vt:lpstr>Презентация PowerPoint</vt:lpstr>
      <vt:lpstr>Научно-исследовательские условия: </vt:lpstr>
      <vt:lpstr> </vt:lpstr>
      <vt:lpstr>«Теоретическое обоснование»</vt:lpstr>
      <vt:lpstr> Цель и задачи педагогической деятельности. </vt:lpstr>
      <vt:lpstr>Ведущая педагогическая идея</vt:lpstr>
      <vt:lpstr>Средства ИКТ: </vt:lpstr>
      <vt:lpstr>Продолжительность непрерывного использования в образовательной деятельности технических средств обучения </vt:lpstr>
      <vt:lpstr>Формы использования ИКТ  </vt:lpstr>
      <vt:lpstr>Формы использования ИКТ </vt:lpstr>
      <vt:lpstr>Формы использования ИКТ</vt:lpstr>
      <vt:lpstr>Использование ИКТ на уроке физкультуры </vt:lpstr>
      <vt:lpstr> Результатами использования интерактивной доски на уроках  физкультуры является: </vt:lpstr>
      <vt:lpstr>Влияние ИКТ на ученика:</vt:lpstr>
      <vt:lpstr> Методические рекомендации внедрения ИКТ </vt:lpstr>
      <vt:lpstr> Достоинства ИКТ </vt:lpstr>
      <vt:lpstr> Показатель качества обучающихся  теоретических знаний и двигательных  действий  по физической культуре: </vt:lpstr>
      <vt:lpstr>Адресная направленность:  </vt:lpstr>
      <vt:lpstr> Литература      Литература   «Педагогические технологии на основе информационно- коммуникативных средств» Г.К.Селевко  Селевко Г.К. « Современные образовательные технологии» М.1999г.  Лехтина Л.П. Модели педагогических информационно-коммуникационных технологий (электронный ресурс)   «ИТО – Ростов -2010» Дядюшкина Т.С. «Использование информационных технологий на уроках физической культуры»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Визитная карточка</dc:title>
  <dc:creator>User</dc:creator>
  <cp:lastModifiedBy>РС</cp:lastModifiedBy>
  <cp:revision>34</cp:revision>
  <dcterms:created xsi:type="dcterms:W3CDTF">2016-11-05T20:03:05Z</dcterms:created>
  <dcterms:modified xsi:type="dcterms:W3CDTF">2020-08-30T16:27:10Z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414306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