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2"/>
  </p:handoutMasterIdLst>
  <p:sldIdLst>
    <p:sldId id="257" r:id="rId5"/>
    <p:sldId id="258" r:id="rId6"/>
    <p:sldId id="259" r:id="rId7"/>
    <p:sldId id="260" r:id="rId8"/>
    <p:sldId id="261" r:id="rId9"/>
    <p:sldId id="264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28.07.2020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27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5.png"/><Relationship Id="rId5" Type="http://schemas.openxmlformats.org/officeDocument/2006/relationships/image" Target="../media/image29.png"/><Relationship Id="rId4" Type="http://schemas.openxmlformats.org/officeDocument/2006/relationships/image" Target="../media/image34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1.png"/><Relationship Id="rId7" Type="http://schemas.openxmlformats.org/officeDocument/2006/relationships/image" Target="../media/image15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6.png"/><Relationship Id="rId11" Type="http://schemas.openxmlformats.org/officeDocument/2006/relationships/image" Target="../media/image28.png"/><Relationship Id="rId5" Type="http://schemas.openxmlformats.org/officeDocument/2006/relationships/image" Target="../media/image14.png"/><Relationship Id="rId10" Type="http://schemas.openxmlformats.org/officeDocument/2006/relationships/image" Target="../media/image13.png"/><Relationship Id="rId4" Type="http://schemas.openxmlformats.org/officeDocument/2006/relationships/image" Target="../media/image32.png"/><Relationship Id="rId9" Type="http://schemas.openxmlformats.org/officeDocument/2006/relationships/image" Target="../media/image1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2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9165" y="160118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249293"/>
            <a:ext cx="798187" cy="524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906" y="1390262"/>
            <a:ext cx="678815" cy="718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474" y="1031437"/>
            <a:ext cx="762565" cy="122307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512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6004" y="4423435"/>
            <a:ext cx="870858" cy="8648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6070" y="3193142"/>
            <a:ext cx="680703" cy="663421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4414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611" y="1153529"/>
            <a:ext cx="1390613" cy="11911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5" y="2281641"/>
            <a:ext cx="795802" cy="127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881" y="5063752"/>
            <a:ext cx="1108023" cy="5642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762" y="63328"/>
            <a:ext cx="726094" cy="7683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84" y="428151"/>
            <a:ext cx="758559" cy="4943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49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679045" y="2569706"/>
            <a:ext cx="5493984" cy="699587"/>
          </a:xfrm>
          <a:prstGeom prst="rect">
            <a:avLst/>
          </a:prstGeom>
        </p:spPr>
        <p:txBody>
          <a:bodyPr/>
          <a:lstStyle>
            <a:lvl1pPr>
              <a:defRPr sz="40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253" y="3701964"/>
            <a:ext cx="1008264" cy="6034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488" y="3856564"/>
            <a:ext cx="606578" cy="66791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518" y="1031437"/>
            <a:ext cx="789025" cy="6467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707" y="144010"/>
            <a:ext cx="798187" cy="52400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421" y="4305451"/>
            <a:ext cx="365839" cy="29189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55" y="3514890"/>
            <a:ext cx="342592" cy="37414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783" y="3126050"/>
            <a:ext cx="331469" cy="7776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555" y="668011"/>
            <a:ext cx="1077995" cy="138791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801" y="1727119"/>
            <a:ext cx="623266" cy="65761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41" y="5928607"/>
            <a:ext cx="1086121" cy="56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81481E-6 C -0.00833 0.00278 -0.01823 0.0051 -0.0237 0.01181 C -0.02904 0.01945 -0.03255 0.02963 -0.03633 0.03982 C -0.04023 0.04977 -0.0401 0.06088 -0.03997 0.07223 C -0.03958 0.08264 -0.03867 0.09468 -0.03359 0.10695 C -0.02969 0.11852 -0.02148 0.13056 -0.01185 0.14121 C -0.00352 0.15163 0.00716 0.16088 0.01823 0.16922 C 0.02917 0.17663 0.04062 0.18311 0.05104 0.18704 C 0.06276 0.19121 0.07344 0.1926 0.08372 0.19028 C 0.09271 0.18843 0.10117 0.18496 0.10755 0.17778 C 0.11328 0.17153 0.11745 0.16065 0.11888 0.15047 C 0.12201 0.14213 0.12227 0.12987 0.11901 0.11783 C 0.11628 0.10649 0.10911 0.09514 0.09857 0.08588 C 0.0875 0.07686 0.07591 0.07431 0.06719 0.07593 C 0.05951 0.07848 0.05326 0.08565 0.05013 0.0963 C 0.04818 0.10764 0.0474 0.11852 0.05052 0.12987 C 0.05378 0.14098 0.0526 0.14213 0.0694 0.16389 C 0.08424 0.18519 0.10156 0.19075 0.11224 0.19723 C 0.12214 0.20278 0.13112 0.20371 0.14219 0.20625 C 0.1543 0.20788 0.16536 0.2051 0.17279 0.20163 C 0.18099 0.19885 0.18477 0.19144 0.19102 0.17963 C 0.19648 0.1669 0.19792 0.16065 0.19935 0.14977 C 0.20104 0.13959 0.20286 0.12917 0.20508 0.11899 " pathEditMode="relative" rAng="1020000" ptsTypes="AAAAAAAAAAAAAAAAAAA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121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7 L 0.13047 -0.08264 C 0.15768 -0.10069 0.19831 -0.11157 0.24115 -0.11157 C 0.28985 -0.11157 0.32891 -0.10069 0.35612 -0.08264 L 0.48698 -3.7037E-7 " pathEditMode="relative" rAng="0" ptsTypes="AAA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9" y="-55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7 L -0.47812 -0.014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06" y="-71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07838 0.00463 " pathEditMode="relative" rAng="0" ptsTypes="AA">
                                      <p:cBhvr>
                                        <p:cTn id="12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2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3242 0.200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5" y="100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L -0.18568 -0.1870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5" y="-93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710" y="3719630"/>
            <a:ext cx="749676" cy="775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836" y="4946754"/>
            <a:ext cx="1313458" cy="401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11" y="1608417"/>
            <a:ext cx="1180646" cy="601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34" y="3462687"/>
            <a:ext cx="785245" cy="77835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252" y="560779"/>
            <a:ext cx="1131863" cy="969486"/>
          </a:xfrm>
          <a:prstGeom prst="rect">
            <a:avLst/>
          </a:prstGeom>
        </p:spPr>
      </p:pic>
      <p:sp>
        <p:nvSpPr>
          <p:cNvPr id="3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40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95" y="1731776"/>
            <a:ext cx="973361" cy="1253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85" y="991277"/>
            <a:ext cx="523657" cy="14160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015" y="3758386"/>
            <a:ext cx="916723" cy="7314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286" y="147017"/>
            <a:ext cx="722633" cy="717650"/>
          </a:xfrm>
          <a:prstGeom prst="rect">
            <a:avLst/>
          </a:prstGeom>
        </p:spPr>
      </p:pic>
      <p:sp>
        <p:nvSpPr>
          <p:cNvPr id="23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1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1971" y="182485"/>
            <a:ext cx="623266" cy="657619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643" y="923337"/>
            <a:ext cx="798187" cy="524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08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2105282"/>
            <a:ext cx="829574" cy="8238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13" y="5101326"/>
            <a:ext cx="895279" cy="4558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3335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323" y="4615103"/>
            <a:ext cx="386095" cy="4234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855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978" y="1491330"/>
            <a:ext cx="1404330" cy="7150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22" y="1749087"/>
            <a:ext cx="1175655" cy="10069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486" y="6032241"/>
            <a:ext cx="1008264" cy="6034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69348" y="4859421"/>
            <a:ext cx="1798138" cy="570115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287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288" y="6267711"/>
            <a:ext cx="2502011" cy="4253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64" y="2779905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99" y="3843003"/>
            <a:ext cx="408487" cy="3451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987" y="1753346"/>
            <a:ext cx="342592" cy="3741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794" y="3643668"/>
            <a:ext cx="386095" cy="423459"/>
          </a:xfrm>
          <a:prstGeom prst="rect">
            <a:avLst/>
          </a:prstGeom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67651" y="1031437"/>
            <a:ext cx="4223287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2733549" cy="698271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072896"/>
            <a:ext cx="2733549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39226" y="3066291"/>
            <a:ext cx="2760430" cy="699766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290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2630"/>
            <a:ext cx="2806383" cy="3245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310" y="2319185"/>
            <a:ext cx="3911690" cy="45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86" r:id="rId13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6.png"/><Relationship Id="rId7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41.png"/><Relationship Id="rId4" Type="http://schemas.openxmlformats.org/officeDocument/2006/relationships/image" Target="../media/image8.png"/><Relationship Id="rId9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37.png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6.png"/><Relationship Id="rId9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9.png"/><Relationship Id="rId7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10" Type="http://schemas.openxmlformats.org/officeDocument/2006/relationships/image" Target="../media/image38.png"/><Relationship Id="rId4" Type="http://schemas.openxmlformats.org/officeDocument/2006/relationships/image" Target="../media/image14.png"/><Relationship Id="rId9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12.png"/><Relationship Id="rId4" Type="http://schemas.openxmlformats.org/officeDocument/2006/relationships/image" Target="../media/image20.png"/><Relationship Id="rId9" Type="http://schemas.openxmlformats.org/officeDocument/2006/relationships/image" Target="../media/image4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23.png"/><Relationship Id="rId7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44.png"/><Relationship Id="rId4" Type="http://schemas.openxmlformats.org/officeDocument/2006/relationships/image" Target="../media/image15.png"/><Relationship Id="rId9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4001" y="1289662"/>
            <a:ext cx="9144000" cy="441263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</a:rPr>
              <a:t>Летняя безопасность ребёнка</a:t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r>
              <a:rPr lang="ru-RU" sz="5400" b="1" i="1" dirty="0"/>
              <a:t/>
            </a:r>
            <a:br>
              <a:rPr lang="ru-RU" sz="5400" b="1" i="1" dirty="0"/>
            </a:b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</a:t>
            </a:r>
            <a:r>
              <a:rPr lang="ru-RU" sz="5400" b="1" i="1" dirty="0"/>
              <a:t/>
            </a:r>
            <a:br>
              <a:rPr lang="ru-RU" sz="5400" b="1" i="1" dirty="0"/>
            </a:br>
            <a:endParaRPr lang="ru-RU" sz="5400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69343" y="3347274"/>
            <a:ext cx="2853469" cy="8727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79" y="2290682"/>
            <a:ext cx="958505" cy="4880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163" y="1097202"/>
            <a:ext cx="1393373" cy="11934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971" y="3792164"/>
            <a:ext cx="827313" cy="8556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81754" y="5271090"/>
            <a:ext cx="403382" cy="53281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59590" y="2778756"/>
            <a:ext cx="818719" cy="10541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0019" y="1289662"/>
            <a:ext cx="725487" cy="76816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96077" y="6431243"/>
            <a:ext cx="2499577" cy="4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00">
        <p15:prstTrans prst="drape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5872" y="786326"/>
            <a:ext cx="4840328" cy="3404674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</a:t>
            </a:r>
            <a:r>
              <a:rPr lang="ru-RU" sz="2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беспечная и самая счастливая пора для всех детей</a:t>
            </a:r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некогда расслабляться, ведь важно обеспечить безопасность ребенка в период летнего отдыха. При этом неважно, где отдыхает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ребёнок,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или в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деревне- опасности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везде одинаковы.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важно знать, как грамотно обеспечить безопасность ребенка летом.</a:t>
            </a:r>
            <a:b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723" y="4647810"/>
            <a:ext cx="2380178" cy="7279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1" y="1873862"/>
            <a:ext cx="1247954" cy="6354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163" y="1097202"/>
            <a:ext cx="1521351" cy="13030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163" y="4808164"/>
            <a:ext cx="827313" cy="85564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73" y="2931886"/>
            <a:ext cx="932845" cy="924662"/>
          </a:xfrm>
          <a:prstGeom prst="rect">
            <a:avLst/>
          </a:prstGeom>
        </p:spPr>
      </p:pic>
      <p:sp>
        <p:nvSpPr>
          <p:cNvPr id="19" name="Прямоугольник 18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6647349" y="786326"/>
            <a:ext cx="3190814" cy="82400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Правила поведения  на водоёмах для детей!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47349" y="2177055"/>
            <a:ext cx="3190814" cy="74384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Осторожно, солнце!</a:t>
            </a:r>
            <a:endParaRPr lang="ru-RU" sz="20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47349" y="3573180"/>
            <a:ext cx="3301389" cy="56673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Безопасность на природе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60901" y="6314421"/>
            <a:ext cx="2499577" cy="42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893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1" y="2129326"/>
            <a:ext cx="973361" cy="12532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3" y="1053403"/>
            <a:ext cx="523657" cy="15324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615" y="3962880"/>
            <a:ext cx="916723" cy="7314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286" y="1226517"/>
            <a:ext cx="722633" cy="717650"/>
          </a:xfrm>
          <a:prstGeom prst="rect">
            <a:avLst/>
          </a:prstGeom>
        </p:spPr>
      </p:pic>
      <p:sp>
        <p:nvSpPr>
          <p:cNvPr id="10" name="Прямоугольник 9">
            <a:hlinkClick r:id="" action="ppaction://hlinkshowjump?jump=nextslide">
              <a:snd r:embed="rId7" name="chimes.wav"/>
            </a:hlinkClick>
          </p:cNvPr>
          <p:cNvSpPr/>
          <p:nvPr/>
        </p:nvSpPr>
        <p:spPr>
          <a:xfrm>
            <a:off x="6077166" y="2585838"/>
            <a:ext cx="5244119" cy="138926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меньше 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 или он недостаточно уверенно держится на воде — используйте плавательный жилет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купите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подходящую обувь, чтобы он не поранился о камни на пляже или в воде.</a:t>
            </a:r>
          </a:p>
          <a:p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77166" y="774700"/>
            <a:ext cx="5165665" cy="1699424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объясните, почему нельзя плавать — и тем более нырять — в незнакомых местах или местах, сильно заросших водорослями: можно пораниться о камни или мусор, или оказаться на слишком большой глубине, что может привести к трагедии</a:t>
            </a:r>
            <a:r>
              <a:rPr lang="ru-RU" dirty="0">
                <a:solidFill>
                  <a:srgbClr val="3A42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13834" y="4827803"/>
            <a:ext cx="4246164" cy="104867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контролируйте длительность купания — долгое пребывание в прохладной воде опасно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переохлаждением.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9400" y="774700"/>
            <a:ext cx="4384174" cy="320040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Правила поведения  на водоёмах для детей!</a:t>
            </a: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безопасный детский отдых на воде — под присмотром взрослых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сопровождать ребёнка повсюду не всегда получается, поэтому обязательно расскажите сыну или дочери о безопасном поведении на пруду или другом водоёме. 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95469" y="4657500"/>
            <a:ext cx="1597131" cy="173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3048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5643" y="622308"/>
            <a:ext cx="891999" cy="9411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643" y="2033246"/>
            <a:ext cx="798187" cy="524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67" y="3327816"/>
            <a:ext cx="342592" cy="3741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807" y="3327816"/>
            <a:ext cx="331469" cy="7776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066800" y="323104"/>
            <a:ext cx="4434395" cy="2933316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Осторожно, солнце!!!</a:t>
            </a:r>
            <a:b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Погулять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солнышком — конечно, полезно для ребёнка, но в меру, привыкая к солнечной активности постепенно. Чрезмерно длительное пребывание на солнце может привести к перегреву, ожогам, тепловому или солнечному удару — и предупредить такие неприятности проще, чем потом заниматься долгим лечением.</a:t>
            </a:r>
            <a:endParaRPr lang="ru-RU" sz="1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423" y="4735439"/>
            <a:ext cx="386095" cy="423459"/>
          </a:xfrm>
          <a:prstGeom prst="rect">
            <a:avLst/>
          </a:prstGeom>
        </p:spPr>
      </p:pic>
      <p:sp>
        <p:nvSpPr>
          <p:cNvPr id="12" name="Прямоугольник 11">
            <a:hlinkClick r:id="" action="ppaction://hlinkshowjump?jump=nextslide">
              <a:snd r:embed="rId9" name="chimes.wav"/>
            </a:hlinkClick>
          </p:cNvPr>
          <p:cNvSpPr/>
          <p:nvPr/>
        </p:nvSpPr>
        <p:spPr>
          <a:xfrm>
            <a:off x="2603271" y="3598636"/>
            <a:ext cx="5846538" cy="108213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Тепловой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удар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признаки: вялость, сонливость, головная боль, тошнота, расширение зрачков, при тяжелом течении — рвота, потеря сознания, судороги, повышение температуры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03118" y="1764021"/>
            <a:ext cx="3939607" cy="1492164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наносить солнцезащитное средство необходимо за 15 минут до выхода на улицу;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отправляясь на улицу, нужно надеть головной убор и свободную легкую одежду</a:t>
            </a:r>
            <a:r>
              <a:rPr lang="ru-RU" sz="1400" dirty="0">
                <a:solidFill>
                  <a:srgbClr val="FFC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703118" y="317211"/>
            <a:ext cx="3948881" cy="117728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максимальная солнечная активность приходится на период с 10.00 до 16.00 — в это время лучше поменьше бывать на улице, чтобы не перегреваться;</a:t>
            </a:r>
          </a:p>
        </p:txBody>
      </p:sp>
      <p:sp>
        <p:nvSpPr>
          <p:cNvPr id="15" name="Прямоугольник 14">
            <a:hlinkClick r:id="" action="ppaction://hlinkshowjump?jump=nextslide">
              <a:snd r:embed="rId9" name="chimes.wav"/>
            </a:hlinkClick>
          </p:cNvPr>
          <p:cNvSpPr/>
          <p:nvPr/>
        </p:nvSpPr>
        <p:spPr>
          <a:xfrm>
            <a:off x="2624590" y="5230294"/>
            <a:ext cx="5825219" cy="983344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Солнечный удар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признаки: слабость, шум в ушах, повышение температуры, тошнота, рвота, диарея, иногда идёт кровь из носа.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63196" y="3041329"/>
            <a:ext cx="384081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4120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098" y="696303"/>
            <a:ext cx="1077995" cy="13879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018" y="323990"/>
            <a:ext cx="526988" cy="14250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1838" y="2235200"/>
            <a:ext cx="698754" cy="6939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413" y="4009637"/>
            <a:ext cx="895279" cy="4558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75" y="1529530"/>
            <a:ext cx="1153102" cy="987678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990600" y="667037"/>
            <a:ext cx="4352582" cy="24743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Безопасность на природе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Отдыхая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природе с детьми, будьте осторожны: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активный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может попробовать незнакомые грибы или ягоды, может захотеть поиграть с огнём, не оценит риски встречи с насекомыми, и не будет знать, как вести себя во время грозы.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5639926" y="672909"/>
            <a:ext cx="5445167" cy="250209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безопасного поведения человека в лесу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Одежда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костюм с длинными рукавами, нескользящая обувь на толстой подошве, головной убор. Обратите внимание: одежда не должна плотно прилегать к телу — если клещ, комар или другое опасное насекомое попытается укусить вас или ребёнка, добраться через просторную одежду до кожи будет гораздо сложнее, чем через облегающую;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15846" y="3405443"/>
            <a:ext cx="5854672" cy="139573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Следите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тем, чтобы дети не отставали от взрослых и не уходили далеко вперед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Поговорите с ребёнком о том, что нужно делать, если он все-таки отстал от родителей: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оставаться на месте и громко звать взрослых.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415846" y="5031617"/>
            <a:ext cx="5854672" cy="1432681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Потерять </a:t>
            </a:r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– </a:t>
            </a:r>
            <a:r>
              <a:rPr 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страх родителя. Чтобы минимизировать риски и сэкономить нервы, воспользуйтесь приложением родительского контроля и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детскими смарт-часами с GPS-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трекером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53198" y="3371869"/>
            <a:ext cx="871804" cy="86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2248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873" y="3758386"/>
            <a:ext cx="861745" cy="7814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311" y="3487948"/>
            <a:ext cx="342592" cy="3741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99" y="1521527"/>
            <a:ext cx="331469" cy="7776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56" y="3932944"/>
            <a:ext cx="408487" cy="345101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871663" y="833399"/>
            <a:ext cx="5369941" cy="2153933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Опасные насекомые</a:t>
            </a:r>
            <a:b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Клещи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кус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клеща часто бывает безболезненным — поэтому, гуляя в парке или в лесу, почаще осматривайте ребёнка, особенно голову под волосяным покровом и область кожи за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ушами.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укуса они значительно увеличиваются в размерах и приобретают металлический оттенок.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723" y="5264064"/>
            <a:ext cx="386095" cy="423459"/>
          </a:xfrm>
          <a:prstGeom prst="rect">
            <a:avLst/>
          </a:prstGeom>
        </p:spPr>
      </p:pic>
      <p:sp>
        <p:nvSpPr>
          <p:cNvPr id="11" name="Прямоугольник 10">
            <a:hlinkClick r:id="" action="ppaction://hlinkshowjump?jump=nextslide">
              <a:snd r:embed="rId8" name="chimes.wav"/>
            </a:hlinkClick>
          </p:cNvPr>
          <p:cNvSpPr/>
          <p:nvPr/>
        </p:nvSpPr>
        <p:spPr>
          <a:xfrm>
            <a:off x="3481256" y="3672756"/>
            <a:ext cx="4790309" cy="1591308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ребёнка ничего не беспокоит, кроме боли в месте укуса, промойте повреждённый участок кожи с мылом и нанесите подходящее по возрасту средство после укусов насекомых, или сделайте холодный компресс и оставьте на один час.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88099" y="833398"/>
            <a:ext cx="4724401" cy="215393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Пчёлы, осы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избежать нападения ос — не используйте косметические средства с резким запахом. </a:t>
            </a:r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далите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жало, не прокручивая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его.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Понаблюдайте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состоянием ребёнка: если он начал задыхаться и появился сильный отек — вызывайте скорую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87411" y="6327121"/>
            <a:ext cx="2499577" cy="4267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362398" y="1910364"/>
            <a:ext cx="589376" cy="585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853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9D07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909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320800" y="2514600"/>
            <a:ext cx="8483599" cy="1143000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Безопасного и приятного </a:t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отдыха!!!</a:t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Гулян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Э.Г.</a:t>
            </a: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461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" presetClass="emph" presetSubtype="6" repeatCount="indefinite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2CA0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2"/>
      <p:bldP spid="4" grpId="3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3F4240F5-2366-4AD0-A9C8-F7854C4F60D0}" vid="{CD1CFEDD-F3AE-4D17-A8B2-1D95CC7BDB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70BA057-99D9-4B2E-9EEA-94268539494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6E651B-F8A4-462D-AD53-A41449326690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B3741CD3-8569-4BAB-AF6D-FCD53F5F38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насекомыми</Template>
  <TotalTime>0</TotalTime>
  <Words>457</Words>
  <Application>Microsoft Office PowerPoint</Application>
  <PresentationFormat>Широкоэкранный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Segoe UI</vt:lpstr>
      <vt:lpstr>Segoe UI Light</vt:lpstr>
      <vt:lpstr>Times New Roman</vt:lpstr>
      <vt:lpstr>Тема1</vt:lpstr>
      <vt:lpstr>Летняя безопасность ребёнка   Консультация для родителей </vt:lpstr>
      <vt:lpstr> Лето – беспечная и самая счастливая пора для всех детей.   Однако родителям некогда расслабляться, ведь важно обеспечить безопасность ребенка в период летнего отдыха. При этом неважно, где отдыхает ребёнок, в городе или в деревне- опасности везде одинаковы.   Поэтому родителям важно знать, как грамотно обеспечить безопасность ребенка летом. </vt:lpstr>
      <vt:lpstr>1. Правила поведения  на водоёмах для детей!  Самый безопасный детский отдых на воде — под присмотром взрослых. Но сопровождать ребёнка повсюду не всегда получается, поэтому обязательно расскажите сыну или дочери о безопасном поведении на пруду или другом водоёме. </vt:lpstr>
      <vt:lpstr>2. Осторожно, солнце!!!  Погулять под солнышком — конечно, полезно для ребёнка, но в меру, привыкая к солнечной активности постепенно. Чрезмерно длительное пребывание на солнце может привести к перегреву, ожогам, тепловому или солнечному удару — и предупредить такие неприятности проще, чем потом заниматься долгим лечением.</vt:lpstr>
      <vt:lpstr>    3. Безопасность на природе!   Отдыхая на природе с детьми, будьте осторожны: активный ребёнок может попробовать незнакомые грибы или ягоды, может захотеть поиграть с огнём, не оценит риски встречи с насекомыми, и не будет знать, как вести себя во время грозы. </vt:lpstr>
      <vt:lpstr>                            Опасные насекомые Клещи Укус клеща часто бывает безболезненным — поэтому, гуляя в парке или в лесу, почаще осматривайте ребёнка, особенно голову под волосяным покровом и область кожи за ушами. После укуса они значительно увеличиваются в размерах и приобретают металлический оттенок.</vt:lpstr>
      <vt:lpstr>Безопасного и приятного  отдыха!!!     Подготовила: Гулян Э.Г.  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2020-07-28T16:38:52Z</dcterms:created>
  <dcterms:modified xsi:type="dcterms:W3CDTF">2020-07-28T19:07:07Z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