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6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0882" y="116632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Морфологический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027" y="1844823"/>
            <a:ext cx="3073525" cy="375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1" y="2708920"/>
            <a:ext cx="5040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разбор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0882" y="5445224"/>
            <a:ext cx="67601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</a:rPr>
              <a:t>прилагательного</a:t>
            </a:r>
          </a:p>
        </p:txBody>
      </p:sp>
    </p:spTree>
    <p:extLst>
      <p:ext uri="{BB962C8B-B14F-4D97-AF65-F5344CB8AC3E}">
        <p14:creationId xmlns:p14="http://schemas.microsoft.com/office/powerpoint/2010/main" val="72549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III Роль в </a:t>
            </a:r>
            <a:r>
              <a:rPr lang="ru-RU" sz="2400" b="1" dirty="0" smtClean="0">
                <a:solidFill>
                  <a:srgbClr val="C00000"/>
                </a:solidFill>
              </a:rPr>
              <a:t>предложении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9675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После купанья мы лежали на </a:t>
            </a:r>
            <a:r>
              <a:rPr lang="ru-RU" sz="2400" b="1" i="1" dirty="0">
                <a:solidFill>
                  <a:srgbClr val="C00000"/>
                </a:solidFill>
              </a:rPr>
              <a:t>горячем</a:t>
            </a:r>
            <a:r>
              <a:rPr lang="ru-RU" sz="2400" b="1" i="1" baseline="30000" dirty="0">
                <a:solidFill>
                  <a:srgbClr val="C00000"/>
                </a:solidFill>
              </a:rPr>
              <a:t>3</a:t>
            </a:r>
            <a:r>
              <a:rPr lang="ru-RU" sz="2400" b="1" i="1" dirty="0"/>
              <a:t> от южного солнца песке.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20486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 песке (каком?) – </a:t>
            </a:r>
            <a:r>
              <a:rPr lang="ru-RU" sz="4800" b="1" u="wavy" dirty="0" smtClean="0">
                <a:solidFill>
                  <a:srgbClr val="C00000"/>
                </a:solidFill>
              </a:rPr>
              <a:t>горячем</a:t>
            </a:r>
            <a:r>
              <a:rPr lang="ru-RU" sz="4800" dirty="0" smtClean="0"/>
              <a:t> - определение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49151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</a:rPr>
              <a:t>Домашнее задание: </a:t>
            </a:r>
            <a:br>
              <a:rPr lang="ru-RU" sz="3200" b="1" u="sng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Выполнить морфологический разбор выделенных прилагательных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636912"/>
            <a:ext cx="84249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Учительница задала мне очень сложные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вопросы.</a:t>
            </a:r>
          </a:p>
          <a:p>
            <a:endParaRPr lang="ru-RU" sz="2800" dirty="0"/>
          </a:p>
          <a:p>
            <a:r>
              <a:rPr lang="ru-RU" sz="2800" dirty="0" smtClean="0"/>
              <a:t>Моя сестра сделала самую красивую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вышивку из тех, что я видел в своей жизни.</a:t>
            </a:r>
          </a:p>
          <a:p>
            <a:endParaRPr lang="ru-RU" sz="2800" dirty="0"/>
          </a:p>
          <a:p>
            <a:r>
              <a:rPr lang="ru-RU" sz="2800" smtClean="0"/>
              <a:t>Как сегодня воздух свеж.</a:t>
            </a:r>
            <a:r>
              <a:rPr lang="ru-RU" sz="2800" baseline="30000" smtClean="0"/>
              <a:t>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9033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I	Часть речи, общее грамматическое значение и вопрос.</a:t>
            </a:r>
          </a:p>
          <a:p>
            <a:r>
              <a:rPr lang="ru-RU" sz="2000" dirty="0" smtClean="0"/>
              <a:t>Начальная </a:t>
            </a:r>
            <a:r>
              <a:rPr lang="ru-RU" sz="2000" dirty="0"/>
              <a:t>форма (мужской род, единственное число, именительный падеж).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II Морфологические </a:t>
            </a:r>
            <a:r>
              <a:rPr lang="ru-RU" sz="2000" b="1" dirty="0">
                <a:solidFill>
                  <a:srgbClr val="C00000"/>
                </a:solidFill>
              </a:rPr>
              <a:t>признаки:</a:t>
            </a:r>
          </a:p>
          <a:p>
            <a:r>
              <a:rPr lang="ru-RU" sz="2000" dirty="0"/>
              <a:t> 	</a:t>
            </a:r>
            <a:r>
              <a:rPr lang="ru-RU" sz="2000" u="sng" dirty="0" smtClean="0"/>
              <a:t>Постоянные </a:t>
            </a:r>
            <a:r>
              <a:rPr lang="ru-RU" sz="2000" u="sng" dirty="0"/>
              <a:t>морфологические признаки</a:t>
            </a:r>
            <a:r>
              <a:rPr lang="ru-RU" sz="2000" dirty="0"/>
              <a:t>: </a:t>
            </a:r>
            <a:endParaRPr lang="ru-RU" sz="2000" dirty="0" smtClean="0"/>
          </a:p>
          <a:p>
            <a:r>
              <a:rPr lang="ru-RU" sz="2000" dirty="0" smtClean="0"/>
              <a:t>разряд </a:t>
            </a:r>
            <a:r>
              <a:rPr lang="ru-RU" sz="2000" dirty="0"/>
              <a:t>по значению (качественное, относительное, притяжательное).</a:t>
            </a:r>
          </a:p>
          <a:p>
            <a:r>
              <a:rPr lang="ru-RU" sz="2000" dirty="0"/>
              <a:t>	</a:t>
            </a:r>
            <a:r>
              <a:rPr lang="ru-RU" sz="2000" u="sng" dirty="0" smtClean="0"/>
              <a:t>Непостоянные </a:t>
            </a:r>
            <a:r>
              <a:rPr lang="ru-RU" sz="2000" u="sng" dirty="0"/>
              <a:t>морфологические признаки</a:t>
            </a:r>
            <a:r>
              <a:rPr lang="ru-RU" sz="2000" dirty="0"/>
              <a:t>:</a:t>
            </a:r>
          </a:p>
          <a:p>
            <a:r>
              <a:rPr lang="ru-RU" sz="2000" dirty="0" smtClean="0"/>
              <a:t>1    </a:t>
            </a:r>
            <a:r>
              <a:rPr lang="ru-RU" sz="2000" i="1" dirty="0" smtClean="0"/>
              <a:t>только </a:t>
            </a:r>
            <a:r>
              <a:rPr lang="ru-RU" sz="2000" i="1" dirty="0"/>
              <a:t>для качественных прилагательных:</a:t>
            </a:r>
          </a:p>
          <a:p>
            <a:r>
              <a:rPr lang="ru-RU" sz="2000" dirty="0"/>
              <a:t> 	</a:t>
            </a:r>
            <a:r>
              <a:rPr lang="ru-RU" sz="2000" i="1" dirty="0"/>
              <a:t>а) степень сравнения (положительная, сравнительная, превосходная</a:t>
            </a:r>
            <a:r>
              <a:rPr lang="ru-RU" sz="2000" i="1" dirty="0" smtClean="0"/>
              <a:t>)</a:t>
            </a:r>
            <a:endParaRPr lang="ru-RU" sz="2000" i="1" dirty="0"/>
          </a:p>
          <a:p>
            <a:r>
              <a:rPr lang="ru-RU" sz="2000" i="1" dirty="0" smtClean="0"/>
              <a:t>	б</a:t>
            </a:r>
            <a:r>
              <a:rPr lang="ru-RU" sz="2000" i="1" dirty="0"/>
              <a:t>) полная или краткая </a:t>
            </a:r>
            <a:r>
              <a:rPr lang="ru-RU" sz="2000" i="1" dirty="0" smtClean="0"/>
              <a:t>форма</a:t>
            </a:r>
            <a:endParaRPr lang="ru-RU" sz="2000" i="1" dirty="0"/>
          </a:p>
          <a:p>
            <a:pPr marL="457200" indent="-457200">
              <a:buAutoNum type="arabicPlain" startAt="2"/>
            </a:pPr>
            <a:r>
              <a:rPr lang="ru-RU" sz="2000" dirty="0"/>
              <a:t>д</a:t>
            </a:r>
            <a:r>
              <a:rPr lang="ru-RU" sz="2000" dirty="0" smtClean="0"/>
              <a:t>ля всех: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а) число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б) </a:t>
            </a:r>
            <a:r>
              <a:rPr lang="ru-RU" sz="2000" dirty="0"/>
              <a:t>род (в единственном </a:t>
            </a:r>
            <a:r>
              <a:rPr lang="ru-RU" sz="2000" dirty="0" smtClean="0"/>
              <a:t>числе)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в) </a:t>
            </a:r>
            <a:r>
              <a:rPr lang="ru-RU" sz="2000" dirty="0" smtClean="0"/>
              <a:t>падеж</a:t>
            </a:r>
            <a:endParaRPr lang="ru-RU" sz="2000" dirty="0"/>
          </a:p>
          <a:p>
            <a:r>
              <a:rPr lang="ru-RU" sz="2000" b="1" dirty="0" smtClean="0">
                <a:solidFill>
                  <a:srgbClr val="C00000"/>
                </a:solidFill>
              </a:rPr>
              <a:t>III Роль </a:t>
            </a:r>
            <a:r>
              <a:rPr lang="ru-RU" sz="2000" b="1" dirty="0">
                <a:solidFill>
                  <a:srgbClr val="C00000"/>
                </a:solidFill>
              </a:rPr>
              <a:t>в предложении </a:t>
            </a:r>
            <a:r>
              <a:rPr lang="ru-RU" sz="2000" dirty="0"/>
              <a:t>(каким членом предложения является прилагательное в данном предложении).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8776" y="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План разбора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0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8204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После купанья мы лежали на </a:t>
            </a:r>
            <a:r>
              <a:rPr lang="ru-RU" sz="2400" b="1" i="1" dirty="0" smtClean="0">
                <a:solidFill>
                  <a:srgbClr val="C00000"/>
                </a:solidFill>
              </a:rPr>
              <a:t>горячем</a:t>
            </a:r>
            <a:r>
              <a:rPr lang="ru-RU" sz="2400" b="1" i="1" baseline="30000" dirty="0" smtClean="0">
                <a:solidFill>
                  <a:srgbClr val="C00000"/>
                </a:solidFill>
              </a:rPr>
              <a:t>3</a:t>
            </a:r>
            <a:r>
              <a:rPr lang="ru-RU" sz="2400" b="1" i="1" dirty="0" smtClean="0"/>
              <a:t> </a:t>
            </a:r>
            <a:r>
              <a:rPr lang="ru-RU" sz="2400" b="1" i="1" dirty="0"/>
              <a:t>от южного солнца </a:t>
            </a:r>
            <a:r>
              <a:rPr lang="ru-RU" sz="2400" b="1" i="1" dirty="0" smtClean="0"/>
              <a:t>песке.</a:t>
            </a:r>
          </a:p>
          <a:p>
            <a:pPr algn="ctr"/>
            <a:endParaRPr lang="ru-RU" sz="2400" b="1" dirty="0"/>
          </a:p>
          <a:p>
            <a:r>
              <a:rPr lang="ru-RU" sz="2800" i="1" dirty="0"/>
              <a:t>(На)</a:t>
            </a:r>
            <a:r>
              <a:rPr lang="ru-RU" sz="2800" dirty="0"/>
              <a:t> </a:t>
            </a:r>
            <a:r>
              <a:rPr lang="ru-RU" sz="2800" b="1" i="1" dirty="0"/>
              <a:t>горячем</a:t>
            </a:r>
            <a:r>
              <a:rPr lang="ru-RU" sz="2800" dirty="0"/>
              <a:t> </a:t>
            </a:r>
            <a:r>
              <a:rPr lang="ru-RU" sz="2800" i="1" dirty="0"/>
              <a:t>(песке</a:t>
            </a:r>
            <a:r>
              <a:rPr lang="ru-RU" sz="2800" i="1" dirty="0" smtClean="0"/>
              <a:t>)</a:t>
            </a:r>
          </a:p>
          <a:p>
            <a:endParaRPr lang="ru-RU" sz="2800" i="1" dirty="0" smtClean="0"/>
          </a:p>
          <a:p>
            <a:endParaRPr lang="ru-RU" sz="2800" i="1" dirty="0"/>
          </a:p>
          <a:p>
            <a:r>
              <a:rPr lang="en-US" sz="2800" dirty="0" smtClean="0"/>
              <a:t>I (</a:t>
            </a:r>
            <a:r>
              <a:rPr lang="ru-RU" sz="2800" dirty="0" smtClean="0"/>
              <a:t>на каком?) – (на) горячем - имя </a:t>
            </a:r>
            <a:r>
              <a:rPr lang="ru-RU" sz="2800" dirty="0"/>
              <a:t>прилагательное; обозначает признак предмета, </a:t>
            </a:r>
            <a:endParaRPr lang="ru-RU" sz="2800" dirty="0" smtClean="0"/>
          </a:p>
          <a:p>
            <a:r>
              <a:rPr lang="ru-RU" sz="2800" dirty="0" smtClean="0"/>
              <a:t>Н</a:t>
            </a:r>
            <a:r>
              <a:rPr lang="ru-RU" sz="2800" dirty="0"/>
              <a:t>. ф. – </a:t>
            </a:r>
            <a:r>
              <a:rPr lang="ru-RU" sz="2800" dirty="0" smtClean="0"/>
              <a:t> (какой?) – </a:t>
            </a:r>
            <a:r>
              <a:rPr lang="ru-RU" sz="2800" i="1" dirty="0" smtClean="0"/>
              <a:t>горячий</a:t>
            </a:r>
            <a:endParaRPr lang="ru-RU" sz="2800" dirty="0"/>
          </a:p>
          <a:p>
            <a:endParaRPr lang="ru-RU" sz="2800" dirty="0"/>
          </a:p>
          <a:p>
            <a:pPr algn="ctr"/>
            <a:endParaRPr lang="ru-RU" sz="2800" b="1" i="1" dirty="0"/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Начальная форма для прилагательных:</a:t>
            </a:r>
          </a:p>
          <a:p>
            <a:pPr algn="ctr"/>
            <a:endParaRPr lang="ru-RU" sz="2800" b="1" i="1" dirty="0">
              <a:solidFill>
                <a:srgbClr val="C0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ЕДИНСТВЕННОЕ ЧИСЛО, МУЖСКОЙ РОД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89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II Морфологические признаки:</a:t>
            </a:r>
          </a:p>
          <a:p>
            <a:r>
              <a:rPr lang="ru-RU" sz="2400" dirty="0"/>
              <a:t> </a:t>
            </a:r>
            <a:r>
              <a:rPr lang="ru-RU" sz="2400" u="sng" dirty="0" smtClean="0"/>
              <a:t>Постоянные </a:t>
            </a:r>
            <a:r>
              <a:rPr lang="ru-RU" sz="2400" u="sng" dirty="0"/>
              <a:t>морфологические признаки</a:t>
            </a:r>
            <a:r>
              <a:rPr lang="ru-RU" sz="2400" dirty="0"/>
              <a:t>: </a:t>
            </a:r>
            <a:r>
              <a:rPr lang="ru-RU" sz="2400" dirty="0" smtClean="0"/>
              <a:t>разряд </a:t>
            </a:r>
            <a:r>
              <a:rPr lang="ru-RU" sz="2400" dirty="0"/>
              <a:t>по </a:t>
            </a:r>
            <a:r>
              <a:rPr lang="ru-RU" sz="2400" dirty="0" smtClean="0"/>
              <a:t>значению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14" y="1641532"/>
            <a:ext cx="6708122" cy="5031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1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II Морфологические признаки:</a:t>
            </a:r>
          </a:p>
          <a:p>
            <a:r>
              <a:rPr lang="ru-RU" sz="2400" dirty="0"/>
              <a:t> </a:t>
            </a:r>
            <a:r>
              <a:rPr lang="ru-RU" sz="2400" u="sng" dirty="0" smtClean="0"/>
              <a:t>Непостоянные </a:t>
            </a:r>
            <a:r>
              <a:rPr lang="ru-RU" sz="2400" u="sng" dirty="0"/>
              <a:t>морфологические признаки</a:t>
            </a:r>
            <a:r>
              <a:rPr lang="ru-RU" sz="2400" dirty="0"/>
              <a:t>:</a:t>
            </a:r>
          </a:p>
          <a:p>
            <a:endParaRPr lang="ru-RU" sz="2400" dirty="0"/>
          </a:p>
          <a:p>
            <a:r>
              <a:rPr lang="ru-RU" sz="2400" i="1" dirty="0" smtClean="0"/>
              <a:t>только </a:t>
            </a:r>
            <a:r>
              <a:rPr lang="ru-RU" sz="2400" i="1" dirty="0"/>
              <a:t>для качественных прилагательных:</a:t>
            </a:r>
          </a:p>
          <a:p>
            <a:r>
              <a:rPr lang="ru-RU" sz="2400" dirty="0"/>
              <a:t> 	</a:t>
            </a:r>
            <a:r>
              <a:rPr lang="ru-RU" sz="2400" i="1" dirty="0"/>
              <a:t>а) степень </a:t>
            </a:r>
            <a:r>
              <a:rPr lang="ru-RU" sz="2400" i="1" dirty="0" smtClean="0"/>
              <a:t>сравнения</a:t>
            </a:r>
            <a:endParaRPr lang="ru-RU" sz="2400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66" y="2090355"/>
            <a:ext cx="8732952" cy="34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9918" y="5733256"/>
            <a:ext cx="8695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Положительная степень </a:t>
            </a:r>
            <a:r>
              <a:rPr lang="ru-RU" sz="2400" b="1" dirty="0" smtClean="0"/>
              <a:t>– прилагательное НЕ в степени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8102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II Морфологические признаки:</a:t>
            </a:r>
          </a:p>
          <a:p>
            <a:r>
              <a:rPr lang="ru-RU" sz="2400" dirty="0"/>
              <a:t> </a:t>
            </a:r>
            <a:r>
              <a:rPr lang="ru-RU" sz="2400" u="sng" dirty="0" smtClean="0"/>
              <a:t>Непостоянные </a:t>
            </a:r>
            <a:r>
              <a:rPr lang="ru-RU" sz="2400" u="sng" dirty="0"/>
              <a:t>морфологические признаки</a:t>
            </a:r>
            <a:r>
              <a:rPr lang="ru-RU" sz="2400" dirty="0"/>
              <a:t>:</a:t>
            </a:r>
          </a:p>
          <a:p>
            <a:endParaRPr lang="ru-RU" sz="2400" dirty="0"/>
          </a:p>
          <a:p>
            <a:r>
              <a:rPr lang="ru-RU" sz="2400" i="1" dirty="0" smtClean="0"/>
              <a:t>только </a:t>
            </a:r>
            <a:r>
              <a:rPr lang="ru-RU" sz="2400" i="1" dirty="0"/>
              <a:t>для качественных прилагательных:</a:t>
            </a:r>
          </a:p>
          <a:p>
            <a:r>
              <a:rPr lang="ru-RU" sz="2400" dirty="0"/>
              <a:t> 	</a:t>
            </a:r>
            <a:r>
              <a:rPr lang="ru-RU" sz="2400" i="1" dirty="0" smtClean="0"/>
              <a:t>б</a:t>
            </a:r>
            <a:r>
              <a:rPr lang="ru-RU" sz="2400" i="1" dirty="0"/>
              <a:t>) </a:t>
            </a:r>
            <a:r>
              <a:rPr lang="ru-RU" sz="2400" i="1" dirty="0" smtClean="0"/>
              <a:t>форма</a:t>
            </a:r>
          </a:p>
          <a:p>
            <a:endParaRPr lang="ru-RU" sz="2400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2856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306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II Морфологические признаки:</a:t>
            </a:r>
          </a:p>
          <a:p>
            <a:r>
              <a:rPr lang="ru-RU" sz="2400" dirty="0"/>
              <a:t> </a:t>
            </a:r>
            <a:r>
              <a:rPr lang="ru-RU" sz="2400" u="sng" dirty="0" smtClean="0"/>
              <a:t>Непостоянные </a:t>
            </a:r>
            <a:r>
              <a:rPr lang="ru-RU" sz="2400" u="sng" dirty="0"/>
              <a:t>морфологические признаки</a:t>
            </a:r>
            <a:r>
              <a:rPr lang="ru-RU" sz="2400" dirty="0"/>
              <a:t>:</a:t>
            </a:r>
          </a:p>
          <a:p>
            <a:endParaRPr lang="ru-RU" sz="2400" dirty="0"/>
          </a:p>
          <a:p>
            <a:r>
              <a:rPr lang="ru-RU" sz="2400" dirty="0" smtClean="0"/>
              <a:t>для </a:t>
            </a:r>
            <a:r>
              <a:rPr lang="ru-RU" sz="2400" dirty="0"/>
              <a:t>всех:</a:t>
            </a:r>
          </a:p>
          <a:p>
            <a:r>
              <a:rPr lang="ru-RU" sz="2400" dirty="0"/>
              <a:t>	а) </a:t>
            </a:r>
            <a:r>
              <a:rPr lang="ru-RU" sz="2400" dirty="0" smtClean="0"/>
              <a:t>число</a:t>
            </a:r>
          </a:p>
          <a:p>
            <a:r>
              <a:rPr lang="ru-RU" sz="2400" dirty="0"/>
              <a:t>	</a:t>
            </a:r>
            <a:r>
              <a:rPr lang="ru-RU" sz="2400" dirty="0" smtClean="0"/>
              <a:t>б) род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4" t="23366" r="42049" b="7837"/>
          <a:stretch/>
        </p:blipFill>
        <p:spPr bwMode="auto">
          <a:xfrm>
            <a:off x="395536" y="2482662"/>
            <a:ext cx="4824536" cy="409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44" t="23105" r="18555" b="45982"/>
          <a:stretch/>
        </p:blipFill>
        <p:spPr bwMode="auto">
          <a:xfrm>
            <a:off x="5436096" y="3251853"/>
            <a:ext cx="3528392" cy="25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ятно 1 2"/>
          <p:cNvSpPr/>
          <p:nvPr/>
        </p:nvSpPr>
        <p:spPr>
          <a:xfrm rot="572301">
            <a:off x="3783232" y="384867"/>
            <a:ext cx="5220919" cy="3082941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983492">
            <a:off x="4780676" y="1141505"/>
            <a:ext cx="29888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 </a:t>
            </a:r>
            <a:r>
              <a:rPr lang="ru-RU" sz="2400" b="1" dirty="0" err="1" smtClean="0">
                <a:solidFill>
                  <a:srgbClr val="C00000"/>
                </a:solidFill>
              </a:rPr>
              <a:t>ед.ч</a:t>
            </a:r>
            <a:r>
              <a:rPr lang="ru-RU" sz="2400" b="1" dirty="0" smtClean="0">
                <a:solidFill>
                  <a:srgbClr val="C00000"/>
                </a:solidFill>
              </a:rPr>
              <a:t>. прилагательные изменяются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по родам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90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II Морфологические признаки:</a:t>
            </a:r>
          </a:p>
          <a:p>
            <a:r>
              <a:rPr lang="ru-RU" sz="2400" dirty="0"/>
              <a:t> </a:t>
            </a:r>
            <a:r>
              <a:rPr lang="ru-RU" sz="2400" u="sng" dirty="0" smtClean="0"/>
              <a:t>Непостоянные </a:t>
            </a:r>
            <a:r>
              <a:rPr lang="ru-RU" sz="2400" u="sng" dirty="0"/>
              <a:t>морфологические признаки</a:t>
            </a:r>
            <a:r>
              <a:rPr lang="ru-RU" sz="2400" dirty="0"/>
              <a:t>:</a:t>
            </a:r>
          </a:p>
          <a:p>
            <a:endParaRPr lang="ru-RU" sz="2400" dirty="0"/>
          </a:p>
          <a:p>
            <a:r>
              <a:rPr lang="ru-RU" sz="2400" dirty="0" smtClean="0"/>
              <a:t>для </a:t>
            </a:r>
            <a:r>
              <a:rPr lang="ru-RU" sz="2400" dirty="0"/>
              <a:t>всех:</a:t>
            </a:r>
          </a:p>
          <a:p>
            <a:r>
              <a:rPr lang="ru-RU" sz="2400" dirty="0"/>
              <a:t>	в) падеж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413742" cy="455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057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2089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II Морфологические признаки:</a:t>
            </a:r>
          </a:p>
          <a:p>
            <a:r>
              <a:rPr lang="ru-RU" dirty="0"/>
              <a:t> 	</a:t>
            </a:r>
            <a:r>
              <a:rPr lang="ru-RU" u="sng" dirty="0"/>
              <a:t>Постоянные морфологические признаки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Разряд: </a:t>
            </a:r>
            <a:r>
              <a:rPr lang="ru-RU" b="1" dirty="0" smtClean="0">
                <a:solidFill>
                  <a:srgbClr val="C00000"/>
                </a:solidFill>
              </a:rPr>
              <a:t>КАЧЕСТВЕННОЕ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	</a:t>
            </a:r>
            <a:r>
              <a:rPr lang="ru-RU" u="sng" dirty="0"/>
              <a:t>Непостоянные морфологические признаки</a:t>
            </a:r>
            <a:r>
              <a:rPr lang="ru-RU" dirty="0"/>
              <a:t>:</a:t>
            </a:r>
          </a:p>
          <a:p>
            <a:r>
              <a:rPr lang="ru-RU" dirty="0">
                <a:solidFill>
                  <a:srgbClr val="0070C0"/>
                </a:solidFill>
              </a:rPr>
              <a:t>1    </a:t>
            </a:r>
            <a:r>
              <a:rPr lang="ru-RU" i="1" dirty="0">
                <a:solidFill>
                  <a:srgbClr val="0070C0"/>
                </a:solidFill>
              </a:rPr>
              <a:t>только для качественных прилагательных</a:t>
            </a:r>
            <a:r>
              <a:rPr lang="ru-RU" i="1" dirty="0" smtClean="0">
                <a:solidFill>
                  <a:srgbClr val="0070C0"/>
                </a:solidFill>
              </a:rPr>
              <a:t>:   </a:t>
            </a:r>
            <a:r>
              <a:rPr lang="ru-RU" i="1" dirty="0" smtClean="0">
                <a:solidFill>
                  <a:srgbClr val="00B050"/>
                </a:solidFill>
              </a:rPr>
              <a:t>У нас Качественное</a:t>
            </a:r>
            <a:endParaRPr lang="ru-RU" i="1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 	</a:t>
            </a:r>
            <a:r>
              <a:rPr lang="ru-RU" i="1" dirty="0"/>
              <a:t>а) степень </a:t>
            </a:r>
            <a:r>
              <a:rPr lang="ru-RU" i="1" dirty="0" smtClean="0"/>
              <a:t>сравнения: </a:t>
            </a:r>
            <a:r>
              <a:rPr lang="ru-RU" b="1" dirty="0" smtClean="0">
                <a:solidFill>
                  <a:srgbClr val="C00000"/>
                </a:solidFill>
              </a:rPr>
              <a:t>положительная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i="1" dirty="0"/>
              <a:t>	б) полная или краткая </a:t>
            </a:r>
            <a:r>
              <a:rPr lang="ru-RU" i="1" dirty="0" smtClean="0"/>
              <a:t>форма: </a:t>
            </a:r>
            <a:r>
              <a:rPr lang="ru-RU" b="1" dirty="0" smtClean="0">
                <a:solidFill>
                  <a:srgbClr val="C00000"/>
                </a:solidFill>
              </a:rPr>
              <a:t>полная форма</a:t>
            </a:r>
            <a:endParaRPr lang="ru-RU" b="1" dirty="0">
              <a:solidFill>
                <a:srgbClr val="C00000"/>
              </a:solidFill>
            </a:endParaRPr>
          </a:p>
          <a:p>
            <a:pPr marL="457200" indent="-457200">
              <a:buAutoNum type="arabicPlain" startAt="2"/>
            </a:pPr>
            <a:r>
              <a:rPr lang="ru-RU" dirty="0"/>
              <a:t>для всех:</a:t>
            </a:r>
          </a:p>
          <a:p>
            <a:r>
              <a:rPr lang="ru-RU" dirty="0"/>
              <a:t>	а) </a:t>
            </a:r>
            <a:r>
              <a:rPr lang="ru-RU" dirty="0" smtClean="0"/>
              <a:t>число: </a:t>
            </a:r>
            <a:r>
              <a:rPr lang="ru-RU" b="1" dirty="0" smtClean="0">
                <a:solidFill>
                  <a:srgbClr val="C00000"/>
                </a:solidFill>
              </a:rPr>
              <a:t>ЕД.Ч.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dirty="0"/>
              <a:t>	б) род (в единственном числе</a:t>
            </a:r>
            <a:r>
              <a:rPr lang="ru-RU" dirty="0" smtClean="0"/>
              <a:t>): </a:t>
            </a:r>
            <a:r>
              <a:rPr lang="ru-RU" b="1" dirty="0" smtClean="0">
                <a:solidFill>
                  <a:srgbClr val="C00000"/>
                </a:solidFill>
              </a:rPr>
              <a:t>М.Р. </a:t>
            </a:r>
            <a:r>
              <a:rPr lang="ru-RU" i="1" dirty="0" smtClean="0"/>
              <a:t>(песок (он мой – </a:t>
            </a:r>
            <a:r>
              <a:rPr lang="ru-RU" i="1" dirty="0" err="1" smtClean="0"/>
              <a:t>м.р</a:t>
            </a:r>
            <a:r>
              <a:rPr lang="ru-RU" i="1" dirty="0" smtClean="0"/>
              <a:t>., значит </a:t>
            </a:r>
            <a:r>
              <a:rPr lang="ru-RU" i="1" dirty="0" smtClean="0"/>
              <a:t> </a:t>
            </a:r>
            <a:r>
              <a:rPr lang="ru-RU" i="1" dirty="0" smtClean="0"/>
              <a:t>			</a:t>
            </a:r>
            <a:r>
              <a:rPr lang="ru-RU" i="1" dirty="0"/>
              <a:t> </a:t>
            </a:r>
            <a:r>
              <a:rPr lang="ru-RU" i="1" dirty="0" smtClean="0"/>
              <a:t>                         </a:t>
            </a:r>
            <a:r>
              <a:rPr lang="ru-RU" i="1" dirty="0" smtClean="0"/>
              <a:t>прилагательное </a:t>
            </a:r>
            <a:r>
              <a:rPr lang="ru-RU" i="1" dirty="0" smtClean="0"/>
              <a:t>мужского рода)</a:t>
            </a:r>
            <a:endParaRPr lang="ru-RU" i="1" dirty="0"/>
          </a:p>
          <a:p>
            <a:r>
              <a:rPr lang="ru-RU" dirty="0"/>
              <a:t>	в) </a:t>
            </a:r>
            <a:r>
              <a:rPr lang="ru-RU" dirty="0" smtClean="0"/>
              <a:t>падеж: </a:t>
            </a:r>
            <a:r>
              <a:rPr lang="ru-RU" b="1" dirty="0" err="1" smtClean="0">
                <a:solidFill>
                  <a:srgbClr val="C00000"/>
                </a:solidFill>
              </a:rPr>
              <a:t>П.п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r>
              <a:rPr lang="ru-RU" dirty="0" smtClean="0"/>
              <a:t> </a:t>
            </a:r>
            <a:r>
              <a:rPr lang="ru-RU" i="1" dirty="0" smtClean="0"/>
              <a:t>(лежали на (чем?) – (на) песке – </a:t>
            </a:r>
            <a:r>
              <a:rPr lang="ru-RU" i="1" dirty="0" err="1" smtClean="0"/>
              <a:t>П.п</a:t>
            </a:r>
            <a:r>
              <a:rPr lang="ru-RU" i="1" dirty="0" smtClean="0"/>
              <a:t>., значит и 			         прилагательное  стоит в </a:t>
            </a:r>
            <a:r>
              <a:rPr lang="ru-RU" i="1" dirty="0" err="1" smtClean="0"/>
              <a:t>П.п</a:t>
            </a:r>
            <a:r>
              <a:rPr lang="ru-RU" i="1" dirty="0" smtClean="0"/>
              <a:t>.)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03294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После купанья мы лежали на </a:t>
            </a:r>
            <a:r>
              <a:rPr lang="ru-RU" b="1" i="1" dirty="0">
                <a:solidFill>
                  <a:srgbClr val="C00000"/>
                </a:solidFill>
              </a:rPr>
              <a:t>горячем</a:t>
            </a:r>
            <a:r>
              <a:rPr lang="ru-RU" b="1" i="1" baseline="30000" dirty="0">
                <a:solidFill>
                  <a:srgbClr val="C00000"/>
                </a:solidFill>
              </a:rPr>
              <a:t>3</a:t>
            </a:r>
            <a:r>
              <a:rPr lang="ru-RU" b="1" i="1" dirty="0"/>
              <a:t> от южного солнца песке.</a:t>
            </a:r>
          </a:p>
        </p:txBody>
      </p:sp>
    </p:spTree>
    <p:extLst>
      <p:ext uri="{BB962C8B-B14F-4D97-AF65-F5344CB8AC3E}">
        <p14:creationId xmlns:p14="http://schemas.microsoft.com/office/powerpoint/2010/main" val="1390268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35</TotalTime>
  <Words>168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Света</cp:lastModifiedBy>
  <cp:revision>9</cp:revision>
  <dcterms:created xsi:type="dcterms:W3CDTF">2020-04-04T10:46:24Z</dcterms:created>
  <dcterms:modified xsi:type="dcterms:W3CDTF">2020-04-23T08:01:53Z</dcterms:modified>
</cp:coreProperties>
</file>