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sldIdLst>
    <p:sldId id="256" r:id="rId2"/>
    <p:sldId id="296" r:id="rId3"/>
    <p:sldId id="294" r:id="rId4"/>
    <p:sldId id="260" r:id="rId5"/>
    <p:sldId id="261" r:id="rId6"/>
    <p:sldId id="262" r:id="rId7"/>
    <p:sldId id="273" r:id="rId8"/>
    <p:sldId id="272" r:id="rId9"/>
    <p:sldId id="264" r:id="rId10"/>
    <p:sldId id="274" r:id="rId11"/>
    <p:sldId id="295" r:id="rId12"/>
    <p:sldId id="277" r:id="rId13"/>
    <p:sldId id="278" r:id="rId14"/>
    <p:sldId id="266" r:id="rId15"/>
    <p:sldId id="280" r:id="rId16"/>
    <p:sldId id="281" r:id="rId17"/>
    <p:sldId id="282" r:id="rId18"/>
    <p:sldId id="285" r:id="rId19"/>
    <p:sldId id="286" r:id="rId20"/>
    <p:sldId id="288" r:id="rId21"/>
    <p:sldId id="290" r:id="rId22"/>
    <p:sldId id="291" r:id="rId23"/>
    <p:sldId id="292" r:id="rId24"/>
    <p:sldId id="27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8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48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48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48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48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6FF"/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773" autoAdjust="0"/>
    <p:restoredTop sz="86491" autoAdjust="0"/>
  </p:normalViewPr>
  <p:slideViewPr>
    <p:cSldViewPr>
      <p:cViewPr varScale="1">
        <p:scale>
          <a:sx n="63" d="100"/>
          <a:sy n="63" d="100"/>
        </p:scale>
        <p:origin x="95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619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952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8942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03663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91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1911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985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4270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292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020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61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626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9824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7023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484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060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4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942D0F22-10C8-4626-869A-67C3ADCA57D6}" type="datetimeFigureOut">
              <a:rPr lang="ru-RU" smtClean="0"/>
              <a:pPr>
                <a:defRPr/>
              </a:pPr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035091AD-A2AC-4129-A518-6FD23944B4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296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  <p:sldLayoutId id="2147483782" r:id="rId12"/>
    <p:sldLayoutId id="2147483783" r:id="rId13"/>
    <p:sldLayoutId id="2147483784" r:id="rId14"/>
    <p:sldLayoutId id="2147483785" r:id="rId15"/>
    <p:sldLayoutId id="2147483786" r:id="rId16"/>
    <p:sldLayoutId id="214748378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39552" y="1928813"/>
            <a:ext cx="7776864" cy="2724150"/>
          </a:xfrm>
        </p:spPr>
        <p:txBody>
          <a:bodyPr anchor="ctr">
            <a:normAutofit fontScale="90000"/>
          </a:bodyPr>
          <a:lstStyle/>
          <a:p>
            <a:pPr eaLnBrk="1" hangingPunct="1">
              <a:defRPr/>
            </a:pP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Правописание частицы не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глаголами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743200" y="4314825"/>
            <a:ext cx="6400800" cy="126682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</a:p>
          <a:p>
            <a:pPr marL="0" indent="0" algn="ctr" eaLnBrk="1" hangingPunct="1">
              <a:buFontTx/>
              <a:buNone/>
            </a:pPr>
            <a:endParaRPr lang="ru-RU" sz="3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TextBox 5"/>
          <p:cNvSpPr txBox="1">
            <a:spLocks noChangeArrowheads="1"/>
          </p:cNvSpPr>
          <p:nvPr/>
        </p:nvSpPr>
        <p:spPr bwMode="auto">
          <a:xfrm>
            <a:off x="1143000" y="428625"/>
            <a:ext cx="6786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Боханская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средняя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общеобразовательная школа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№2»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000" b="1" smtClean="0">
                <a:latin typeface="Times New Roman" pitchFamily="18" charset="0"/>
              </a:rPr>
              <a:t>Вывод</a:t>
            </a:r>
          </a:p>
        </p:txBody>
      </p:sp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 eaLnBrk="1" hangingPunct="1">
              <a:buFontTx/>
              <a:buNone/>
            </a:pPr>
            <a:r>
              <a:rPr lang="ru-RU" sz="6600" b="1" smtClean="0">
                <a:latin typeface="Times New Roman" pitchFamily="18" charset="0"/>
              </a:rPr>
              <a:t>Частица </a:t>
            </a:r>
            <a:r>
              <a:rPr lang="ru-RU" sz="6600" b="1" smtClean="0">
                <a:solidFill>
                  <a:schemeClr val="tx2"/>
                </a:solidFill>
                <a:latin typeface="Times New Roman" pitchFamily="18" charset="0"/>
              </a:rPr>
              <a:t>не</a:t>
            </a:r>
            <a:r>
              <a:rPr lang="ru-RU" sz="6600" b="1" smtClean="0">
                <a:latin typeface="Times New Roman" pitchFamily="18" charset="0"/>
              </a:rPr>
              <a:t> придаёт отрицательный смысл высказыванию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866" y="-315415"/>
            <a:ext cx="6798734" cy="2534620"/>
          </a:xfrm>
          <a:noFill/>
          <a:ln/>
        </p:spPr>
        <p:txBody>
          <a:bodyPr/>
          <a:lstStyle/>
          <a:p>
            <a:r>
              <a:rPr lang="ru-RU" sz="4800" b="1" dirty="0" smtClean="0">
                <a:latin typeface="Arial" charset="0"/>
              </a:rPr>
              <a:t>Физкультминутка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  </a:t>
            </a:r>
            <a:r>
              <a:rPr lang="ru-RU" sz="3600" b="1" smtClean="0">
                <a:latin typeface="Times New Roman" pitchFamily="18" charset="0"/>
              </a:rPr>
              <a:t>Не лениться! Не лениться!</a:t>
            </a:r>
            <a:br>
              <a:rPr lang="ru-RU" sz="3600" b="1" smtClean="0">
                <a:latin typeface="Times New Roman" pitchFamily="18" charset="0"/>
              </a:rPr>
            </a:br>
            <a:r>
              <a:rPr lang="ru-RU" sz="3600" b="1" smtClean="0">
                <a:latin typeface="Times New Roman" pitchFamily="18" charset="0"/>
              </a:rPr>
              <a:t>На зарядку становиться!</a:t>
            </a:r>
            <a:br>
              <a:rPr lang="ru-RU" sz="3600" b="1" smtClean="0">
                <a:latin typeface="Times New Roman" pitchFamily="18" charset="0"/>
              </a:rPr>
            </a:br>
            <a:r>
              <a:rPr lang="ru-RU" sz="3600" b="1" smtClean="0">
                <a:latin typeface="Times New Roman" pitchFamily="18" charset="0"/>
              </a:rPr>
              <a:t>Раз – согнуться, разогнуться,</a:t>
            </a:r>
            <a:br>
              <a:rPr lang="ru-RU" sz="3600" b="1" smtClean="0">
                <a:latin typeface="Times New Roman" pitchFamily="18" charset="0"/>
              </a:rPr>
            </a:br>
            <a:r>
              <a:rPr lang="ru-RU" sz="3600" b="1" smtClean="0">
                <a:latin typeface="Times New Roman" pitchFamily="18" charset="0"/>
              </a:rPr>
              <a:t>Два – нагнуться, потянуться.</a:t>
            </a:r>
            <a:br>
              <a:rPr lang="ru-RU" sz="3600" b="1" smtClean="0">
                <a:latin typeface="Times New Roman" pitchFamily="18" charset="0"/>
              </a:rPr>
            </a:br>
            <a:r>
              <a:rPr lang="ru-RU" sz="3600" b="1" smtClean="0">
                <a:latin typeface="Times New Roman" pitchFamily="18" charset="0"/>
              </a:rPr>
              <a:t>Три – в ладоши три хлопка,</a:t>
            </a:r>
            <a:br>
              <a:rPr lang="ru-RU" sz="3600" b="1" smtClean="0">
                <a:latin typeface="Times New Roman" pitchFamily="18" charset="0"/>
              </a:rPr>
            </a:br>
            <a:r>
              <a:rPr lang="ru-RU" sz="3600" b="1" smtClean="0">
                <a:latin typeface="Times New Roman" pitchFamily="18" charset="0"/>
              </a:rPr>
              <a:t>Головою три кивка.</a:t>
            </a:r>
            <a:br>
              <a:rPr lang="ru-RU" sz="3600" b="1" smtClean="0">
                <a:latin typeface="Times New Roman" pitchFamily="18" charset="0"/>
              </a:rPr>
            </a:br>
            <a:r>
              <a:rPr lang="ru-RU" sz="3600" b="1" smtClean="0">
                <a:latin typeface="Times New Roman" pitchFamily="18" charset="0"/>
              </a:rPr>
              <a:t>На четыре – руки шире,</a:t>
            </a:r>
            <a:br>
              <a:rPr lang="ru-RU" sz="3600" b="1" smtClean="0">
                <a:latin typeface="Times New Roman" pitchFamily="18" charset="0"/>
              </a:rPr>
            </a:br>
            <a:r>
              <a:rPr lang="ru-RU" sz="3600" b="1" smtClean="0">
                <a:latin typeface="Times New Roman" pitchFamily="18" charset="0"/>
              </a:rPr>
              <a:t>Пять, шесть – тихо сесть.</a:t>
            </a:r>
            <a:br>
              <a:rPr lang="ru-RU" sz="3600" b="1" smtClean="0">
                <a:latin typeface="Times New Roman" pitchFamily="18" charset="0"/>
              </a:rPr>
            </a:br>
            <a:r>
              <a:rPr lang="ru-RU" sz="3600" b="1" smtClean="0">
                <a:latin typeface="Times New Roman" pitchFamily="18" charset="0"/>
              </a:rPr>
              <a:t>Семь, восемь – лень отбросим.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000" b="1" smtClean="0">
                <a:latin typeface="Times New Roman" pitchFamily="18" charset="0"/>
              </a:rPr>
              <a:t>Алгоритм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buFontTx/>
              <a:buNone/>
            </a:pPr>
            <a:r>
              <a:rPr lang="ru-RU" sz="4000" smtClean="0">
                <a:latin typeface="Times New Roman" pitchFamily="18" charset="0"/>
              </a:rPr>
              <a:t>1. Читаем слово.</a:t>
            </a:r>
          </a:p>
          <a:p>
            <a:pPr eaLnBrk="1" hangingPunct="1">
              <a:buFontTx/>
              <a:buNone/>
            </a:pPr>
            <a:r>
              <a:rPr lang="ru-RU" sz="4000" smtClean="0">
                <a:latin typeface="Times New Roman" pitchFamily="18" charset="0"/>
              </a:rPr>
              <a:t>2. Если слово в русском языке употребляется без частицы </a:t>
            </a:r>
            <a:r>
              <a:rPr lang="ru-RU" sz="4000" b="1" smtClean="0">
                <a:latin typeface="Times New Roman" pitchFamily="18" charset="0"/>
              </a:rPr>
              <a:t>не</a:t>
            </a:r>
            <a:r>
              <a:rPr lang="ru-RU" sz="4000" smtClean="0">
                <a:latin typeface="Times New Roman" pitchFamily="18" charset="0"/>
              </a:rPr>
              <a:t>, то пишем </a:t>
            </a:r>
            <a:r>
              <a:rPr lang="ru-RU" sz="4000" b="1" smtClean="0">
                <a:latin typeface="Times New Roman" pitchFamily="18" charset="0"/>
              </a:rPr>
              <a:t>раздельно</a:t>
            </a:r>
            <a:r>
              <a:rPr lang="ru-RU" sz="4000" smtClean="0">
                <a:latin typeface="Times New Roman" pitchFamily="18" charset="0"/>
              </a:rPr>
              <a:t>.</a:t>
            </a:r>
          </a:p>
          <a:p>
            <a:pPr eaLnBrk="1" hangingPunct="1">
              <a:buFontTx/>
              <a:buNone/>
            </a:pPr>
            <a:r>
              <a:rPr lang="ru-RU" sz="4000" smtClean="0">
                <a:latin typeface="Times New Roman" pitchFamily="18" charset="0"/>
              </a:rPr>
              <a:t>3. Если слово в русском языке не употребляется без частицы </a:t>
            </a:r>
            <a:r>
              <a:rPr lang="ru-RU" sz="4000" b="1" smtClean="0">
                <a:latin typeface="Times New Roman" pitchFamily="18" charset="0"/>
              </a:rPr>
              <a:t>не</a:t>
            </a:r>
            <a:r>
              <a:rPr lang="ru-RU" sz="4000" smtClean="0">
                <a:latin typeface="Times New Roman" pitchFamily="18" charset="0"/>
              </a:rPr>
              <a:t>, то пишем </a:t>
            </a:r>
            <a:r>
              <a:rPr lang="ru-RU" sz="4000" b="1" smtClean="0">
                <a:latin typeface="Times New Roman" pitchFamily="18" charset="0"/>
              </a:rPr>
              <a:t>слитно</a:t>
            </a:r>
            <a:r>
              <a:rPr lang="ru-RU" sz="4000" smtClean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6600" b="1" smtClean="0">
                <a:latin typeface="Times New Roman" pitchFamily="18" charset="0"/>
              </a:rPr>
              <a:t>Слова-исключения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ru-RU" sz="4400" smtClean="0">
                <a:latin typeface="Times New Roman" pitchFamily="18" charset="0"/>
              </a:rPr>
              <a:t>ненавидеть</a:t>
            </a:r>
          </a:p>
          <a:p>
            <a:pPr eaLnBrk="1" hangingPunct="1"/>
            <a:r>
              <a:rPr lang="ru-RU" sz="4400" smtClean="0">
                <a:latin typeface="Times New Roman" pitchFamily="18" charset="0"/>
              </a:rPr>
              <a:t>негодовать</a:t>
            </a:r>
          </a:p>
          <a:p>
            <a:pPr eaLnBrk="1" hangingPunct="1"/>
            <a:r>
              <a:rPr lang="ru-RU" sz="4400" smtClean="0">
                <a:latin typeface="Times New Roman" pitchFamily="18" charset="0"/>
              </a:rPr>
              <a:t>недоумевать</a:t>
            </a:r>
          </a:p>
          <a:p>
            <a:pPr eaLnBrk="1" hangingPunct="1"/>
            <a:r>
              <a:rPr lang="ru-RU" sz="4400" smtClean="0">
                <a:latin typeface="Times New Roman" pitchFamily="18" charset="0"/>
              </a:rPr>
              <a:t>невзлюбить</a:t>
            </a:r>
          </a:p>
          <a:p>
            <a:pPr eaLnBrk="1" hangingPunct="1"/>
            <a:r>
              <a:rPr lang="ru-RU" sz="4400" smtClean="0">
                <a:latin typeface="Times New Roman" pitchFamily="18" charset="0"/>
              </a:rPr>
              <a:t>нежиться</a:t>
            </a:r>
          </a:p>
          <a:p>
            <a:pPr eaLnBrk="1" hangingPunct="1"/>
            <a:endParaRPr lang="ru-RU" sz="4400" smtClean="0">
              <a:latin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</a:endParaRPr>
          </a:p>
        </p:txBody>
      </p:sp>
      <p:sp>
        <p:nvSpPr>
          <p:cNvPr id="30723" name="Rectangle 5"/>
          <p:cNvSpPr>
            <a:spLocks noGrp="1" noChangeArrowheads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ru-RU" sz="4400" smtClean="0">
                <a:latin typeface="Times New Roman" pitchFamily="18" charset="0"/>
              </a:rPr>
              <a:t>недослышать</a:t>
            </a:r>
          </a:p>
          <a:p>
            <a:pPr eaLnBrk="1" hangingPunct="1"/>
            <a:r>
              <a:rPr lang="ru-RU" sz="4400" smtClean="0">
                <a:latin typeface="Times New Roman" pitchFamily="18" charset="0"/>
              </a:rPr>
              <a:t>нездоровится</a:t>
            </a:r>
          </a:p>
          <a:p>
            <a:pPr eaLnBrk="1" hangingPunct="1"/>
            <a:r>
              <a:rPr lang="ru-RU" sz="4400" smtClean="0">
                <a:latin typeface="Times New Roman" pitchFamily="18" charset="0"/>
              </a:rPr>
              <a:t>неволить</a:t>
            </a:r>
          </a:p>
          <a:p>
            <a:pPr eaLnBrk="1" hangingPunct="1"/>
            <a:r>
              <a:rPr lang="ru-RU" sz="4400" smtClean="0">
                <a:latin typeface="Times New Roman" pitchFamily="18" charset="0"/>
              </a:rPr>
              <a:t>неметь</a:t>
            </a:r>
          </a:p>
          <a:p>
            <a:pPr eaLnBrk="1" hangingPunct="1"/>
            <a:endParaRPr lang="ru-RU" sz="4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03188"/>
            <a:ext cx="9144000" cy="1314450"/>
          </a:xfrm>
        </p:spPr>
        <p:txBody>
          <a:bodyPr anchor="ctr">
            <a:normAutofit fontScale="90000"/>
          </a:bodyPr>
          <a:lstStyle/>
          <a:p>
            <a:pPr eaLnBrk="1" hangingPunct="1">
              <a:defRPr/>
            </a:pPr>
            <a:r>
              <a:rPr lang="ru-RU" sz="4800" smtClean="0">
                <a:solidFill>
                  <a:srgbClr val="0070C0"/>
                </a:solidFill>
              </a:rPr>
              <a:t/>
            </a:r>
            <a:br>
              <a:rPr lang="ru-RU" sz="4800" smtClean="0">
                <a:solidFill>
                  <a:srgbClr val="0070C0"/>
                </a:solidFill>
              </a:rPr>
            </a:br>
            <a:r>
              <a:rPr lang="ru-RU" sz="4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Правописание не с глаголами</a:t>
            </a:r>
            <a:r>
              <a:rPr lang="ru-RU" sz="4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827584" y="1600200"/>
            <a:ext cx="4681041" cy="4456113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3200" dirty="0" smtClean="0">
                <a:latin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</a:rPr>
              <a:t>Хорошие друзья в беде…</a:t>
            </a:r>
          </a:p>
          <a:p>
            <a:pPr eaLnBrk="1" hangingPunct="1">
              <a:buFontTx/>
              <a:buNone/>
            </a:pPr>
            <a:endParaRPr lang="ru-RU" sz="3200" b="1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3200" b="1" dirty="0" smtClean="0">
                <a:latin typeface="Times New Roman" pitchFamily="18" charset="0"/>
              </a:rPr>
              <a:t>  Друзей и водой…</a:t>
            </a:r>
          </a:p>
          <a:p>
            <a:pPr eaLnBrk="1" hangingPunct="1">
              <a:buFontTx/>
              <a:buNone/>
            </a:pPr>
            <a:endParaRPr lang="ru-RU" sz="3200" b="1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3200" b="1" dirty="0" smtClean="0">
                <a:latin typeface="Times New Roman" pitchFamily="18" charset="0"/>
              </a:rPr>
              <a:t>  Новых друзей наживай, а старых…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6011863" y="1600200"/>
            <a:ext cx="3132137" cy="4456113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3200" b="1" dirty="0" smtClean="0">
                <a:latin typeface="Times New Roman" pitchFamily="18" charset="0"/>
              </a:rPr>
              <a:t>(не)разольёшь.</a:t>
            </a:r>
          </a:p>
          <a:p>
            <a:pPr eaLnBrk="1" hangingPunct="1">
              <a:buFontTx/>
              <a:buNone/>
            </a:pPr>
            <a:endParaRPr lang="ru-RU" sz="3200" b="1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3200" b="1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3200" b="1" dirty="0" smtClean="0">
                <a:latin typeface="Times New Roman" pitchFamily="18" charset="0"/>
              </a:rPr>
              <a:t>(не)теряй.</a:t>
            </a:r>
          </a:p>
          <a:p>
            <a:pPr eaLnBrk="1" hangingPunct="1">
              <a:buFontTx/>
              <a:buNone/>
            </a:pPr>
            <a:endParaRPr lang="ru-RU" sz="3200" b="1" dirty="0" smtClean="0">
              <a:latin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3200" b="1" dirty="0" smtClean="0">
                <a:latin typeface="Times New Roman" pitchFamily="18" charset="0"/>
              </a:rPr>
              <a:t>(не)оставят.</a:t>
            </a:r>
          </a:p>
        </p:txBody>
      </p:sp>
      <p:sp>
        <p:nvSpPr>
          <p:cNvPr id="32772" name="Rectangle 9"/>
          <p:cNvSpPr>
            <a:spLocks noChangeArrowheads="1"/>
          </p:cNvSpPr>
          <p:nvPr/>
        </p:nvSpPr>
        <p:spPr bwMode="auto">
          <a:xfrm>
            <a:off x="1547813" y="561975"/>
            <a:ext cx="2159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166813" algn="l"/>
                <a:tab pos="2970213" algn="ctr"/>
                <a:tab pos="4498975" algn="l"/>
              </a:tabLst>
            </a:pPr>
            <a:r>
              <a:rPr lang="ru-RU" sz="110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800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2773" name="TextBox 20"/>
          <p:cNvSpPr txBox="1">
            <a:spLocks noChangeArrowheads="1"/>
          </p:cNvSpPr>
          <p:nvPr/>
        </p:nvSpPr>
        <p:spPr bwMode="auto">
          <a:xfrm>
            <a:off x="5429250" y="1428750"/>
            <a:ext cx="27860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Calibri" pitchFamily="34" charset="0"/>
            </a:endParaRPr>
          </a:p>
          <a:p>
            <a:endParaRPr lang="ru-RU" sz="1800"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7" name="Rectangle 7"/>
          <p:cNvSpPr>
            <a:spLocks noGrp="1" noChangeArrowheads="1"/>
          </p:cNvSpPr>
          <p:nvPr>
            <p:ph type="title"/>
          </p:nvPr>
        </p:nvSpPr>
        <p:spPr>
          <a:xfrm>
            <a:off x="1176866" y="915337"/>
            <a:ext cx="6798734" cy="68486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000" b="1" dirty="0" smtClean="0">
                <a:latin typeface="Times New Roman" pitchFamily="18" charset="0"/>
              </a:rPr>
              <a:t>Карточка</a:t>
            </a:r>
          </a:p>
        </p:txBody>
      </p:sp>
      <p:sp>
        <p:nvSpPr>
          <p:cNvPr id="33794" name="Rectangle 8"/>
          <p:cNvSpPr>
            <a:spLocks noGrp="1" noChangeArrowheads="1"/>
          </p:cNvSpPr>
          <p:nvPr>
            <p:ph idx="1"/>
          </p:nvPr>
        </p:nvSpPr>
        <p:spPr>
          <a:xfrm>
            <a:off x="1176866" y="1600200"/>
            <a:ext cx="7139550" cy="445611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endParaRPr lang="ru-RU" sz="4400" dirty="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ru-RU" sz="4400" b="1" dirty="0" smtClean="0">
                <a:latin typeface="Times New Roman" pitchFamily="18" charset="0"/>
              </a:rPr>
              <a:t>Хорошие друзья в беде </a:t>
            </a:r>
            <a:endParaRPr lang="ru-RU" sz="4400" b="1" dirty="0" smtClean="0">
              <a:latin typeface="Times New Roman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4400" b="1" dirty="0" smtClean="0">
                <a:latin typeface="Times New Roman" pitchFamily="18" charset="0"/>
              </a:rPr>
              <a:t>не</a:t>
            </a:r>
            <a:r>
              <a:rPr lang="ru-RU" sz="4400" b="1" u="sng" dirty="0" smtClean="0">
                <a:latin typeface="Times New Roman" pitchFamily="18" charset="0"/>
              </a:rPr>
              <a:t>  </a:t>
            </a:r>
            <a:r>
              <a:rPr lang="ru-RU" sz="4400" b="1" dirty="0" smtClean="0">
                <a:latin typeface="Times New Roman" pitchFamily="18" charset="0"/>
              </a:rPr>
              <a:t>оставят.</a:t>
            </a:r>
          </a:p>
          <a:p>
            <a:pPr eaLnBrk="1" hangingPunct="1">
              <a:lnSpc>
                <a:spcPct val="90000"/>
              </a:lnSpc>
            </a:pPr>
            <a:r>
              <a:rPr lang="ru-RU" sz="4400" b="1" dirty="0" smtClean="0">
                <a:latin typeface="Times New Roman" pitchFamily="18" charset="0"/>
              </a:rPr>
              <a:t>Друзей и водой не</a:t>
            </a:r>
            <a:r>
              <a:rPr lang="ru-RU" sz="4400" b="1" u="sng" dirty="0" smtClean="0">
                <a:latin typeface="Times New Roman" pitchFamily="18" charset="0"/>
              </a:rPr>
              <a:t>  </a:t>
            </a:r>
            <a:r>
              <a:rPr lang="ru-RU" sz="4400" b="1" dirty="0" smtClean="0">
                <a:latin typeface="Times New Roman" pitchFamily="18" charset="0"/>
              </a:rPr>
              <a:t>разольёшь.</a:t>
            </a:r>
          </a:p>
          <a:p>
            <a:pPr eaLnBrk="1" hangingPunct="1">
              <a:lnSpc>
                <a:spcPct val="90000"/>
              </a:lnSpc>
            </a:pPr>
            <a:r>
              <a:rPr lang="ru-RU" sz="4400" b="1" dirty="0" smtClean="0">
                <a:latin typeface="Times New Roman" pitchFamily="18" charset="0"/>
              </a:rPr>
              <a:t>Новых друзей наживай, а старых </a:t>
            </a:r>
            <a:r>
              <a:rPr lang="ru-RU" sz="4400" b="1" dirty="0" smtClean="0">
                <a:latin typeface="Times New Roman" pitchFamily="18" charset="0"/>
              </a:rPr>
              <a:t> </a:t>
            </a:r>
            <a:r>
              <a:rPr lang="ru-RU" sz="4400" b="1" dirty="0" smtClean="0">
                <a:latin typeface="Times New Roman" pitchFamily="18" charset="0"/>
              </a:rPr>
              <a:t>не</a:t>
            </a:r>
            <a:r>
              <a:rPr lang="ru-RU" sz="4400" b="1" u="sng" dirty="0" smtClean="0">
                <a:latin typeface="Times New Roman" pitchFamily="18" charset="0"/>
              </a:rPr>
              <a:t>  </a:t>
            </a:r>
            <a:r>
              <a:rPr lang="ru-RU" sz="4400" b="1" dirty="0" smtClean="0">
                <a:latin typeface="Times New Roman" pitchFamily="18" charset="0"/>
              </a:rPr>
              <a:t>теряй</a:t>
            </a:r>
            <a:r>
              <a:rPr lang="ru-RU" sz="4400" dirty="0" smtClean="0"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1" name="Rectangle 5"/>
          <p:cNvSpPr>
            <a:spLocks noGrp="1" noChangeArrowheads="1"/>
          </p:cNvSpPr>
          <p:nvPr>
            <p:ph type="title"/>
          </p:nvPr>
        </p:nvSpPr>
        <p:spPr>
          <a:xfrm flipV="1">
            <a:off x="442913" y="0"/>
            <a:ext cx="8243887" cy="1031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/>
          </a:p>
        </p:txBody>
      </p:sp>
      <p:sp>
        <p:nvSpPr>
          <p:cNvPr id="34818" name="Rectangle 6"/>
          <p:cNvSpPr>
            <a:spLocks noGrp="1" noChangeArrowheads="1"/>
          </p:cNvSpPr>
          <p:nvPr>
            <p:ph idx="1"/>
          </p:nvPr>
        </p:nvSpPr>
        <p:spPr>
          <a:xfrm>
            <a:off x="971600" y="103188"/>
            <a:ext cx="8423920" cy="656617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>
                <a:latin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</a:rPr>
              <a:t>Завести велели мне 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Новые привычки. 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Никогда девчонок НЕ 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Дёргать за косички.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</a:rPr>
              <a:t>         Никогда с братишкой НЕ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    Драться за обедом 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    На уроках больше НЕ 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    Говорить с соседом!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</a:rPr>
              <a:t>    Я согласен даже НЕ 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Рисовать на карте! 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Я согласен даже НЕ 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Танцевать на парте!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latin typeface="Times New Roman" pitchFamily="18" charset="0"/>
              </a:rPr>
              <a:t>        Но не делайте вы мне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    Никаких упрёков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    Если даже я и НЕ </a:t>
            </a:r>
            <a:br>
              <a:rPr lang="ru-RU" sz="2800" b="1" dirty="0" smtClean="0">
                <a:latin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</a:rPr>
              <a:t>     Выучу уроков!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000" b="1" smtClean="0">
                <a:latin typeface="Times New Roman" pitchFamily="18" charset="0"/>
              </a:rPr>
              <a:t>Проверка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buFontTx/>
              <a:buNone/>
            </a:pPr>
            <a:r>
              <a:rPr lang="ru-RU" sz="4400" b="1" smtClean="0">
                <a:latin typeface="Times New Roman" pitchFamily="18" charset="0"/>
              </a:rPr>
              <a:t>Не</a:t>
            </a:r>
            <a:r>
              <a:rPr lang="ru-RU" sz="4400" b="1" u="sng" smtClean="0">
                <a:latin typeface="Times New Roman" pitchFamily="18" charset="0"/>
              </a:rPr>
              <a:t>  </a:t>
            </a:r>
            <a:r>
              <a:rPr lang="ru-RU" sz="4400" b="1" smtClean="0">
                <a:latin typeface="Times New Roman" pitchFamily="18" charset="0"/>
              </a:rPr>
              <a:t>дёргать, не</a:t>
            </a:r>
            <a:r>
              <a:rPr lang="ru-RU" sz="4400" b="1" u="sng" smtClean="0">
                <a:latin typeface="Times New Roman" pitchFamily="18" charset="0"/>
              </a:rPr>
              <a:t>  </a:t>
            </a:r>
            <a:r>
              <a:rPr lang="ru-RU" sz="4400" b="1" smtClean="0">
                <a:latin typeface="Times New Roman" pitchFamily="18" charset="0"/>
              </a:rPr>
              <a:t>драться,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latin typeface="Times New Roman" pitchFamily="18" charset="0"/>
              </a:rPr>
              <a:t>не</a:t>
            </a:r>
            <a:r>
              <a:rPr lang="ru-RU" sz="4400" b="1" u="sng" smtClean="0">
                <a:latin typeface="Times New Roman" pitchFamily="18" charset="0"/>
              </a:rPr>
              <a:t>  </a:t>
            </a:r>
            <a:r>
              <a:rPr lang="ru-RU" sz="4400" b="1" smtClean="0">
                <a:latin typeface="Times New Roman" pitchFamily="18" charset="0"/>
              </a:rPr>
              <a:t>говорить, не</a:t>
            </a:r>
            <a:r>
              <a:rPr lang="ru-RU" sz="4400" b="1" u="sng" smtClean="0">
                <a:latin typeface="Times New Roman" pitchFamily="18" charset="0"/>
              </a:rPr>
              <a:t>  </a:t>
            </a:r>
            <a:r>
              <a:rPr lang="ru-RU" sz="4400" b="1" smtClean="0">
                <a:latin typeface="Times New Roman" pitchFamily="18" charset="0"/>
              </a:rPr>
              <a:t>рисовать, 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latin typeface="Times New Roman" pitchFamily="18" charset="0"/>
              </a:rPr>
              <a:t>не</a:t>
            </a:r>
            <a:r>
              <a:rPr lang="ru-RU" sz="4400" b="1" u="sng" smtClean="0">
                <a:latin typeface="Times New Roman" pitchFamily="18" charset="0"/>
              </a:rPr>
              <a:t>  </a:t>
            </a:r>
            <a:r>
              <a:rPr lang="ru-RU" sz="4400" b="1" smtClean="0">
                <a:latin typeface="Times New Roman" pitchFamily="18" charset="0"/>
              </a:rPr>
              <a:t>танцевать, не</a:t>
            </a:r>
            <a:r>
              <a:rPr lang="ru-RU" sz="4400" b="1" u="sng" smtClean="0">
                <a:latin typeface="Times New Roman" pitchFamily="18" charset="0"/>
              </a:rPr>
              <a:t>  </a:t>
            </a:r>
            <a:r>
              <a:rPr lang="ru-RU" sz="4400" b="1" smtClean="0">
                <a:latin typeface="Times New Roman" pitchFamily="18" charset="0"/>
              </a:rPr>
              <a:t>делайте,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latin typeface="Times New Roman" pitchFamily="18" charset="0"/>
              </a:rPr>
              <a:t>не</a:t>
            </a:r>
            <a:r>
              <a:rPr lang="ru-RU" sz="4400" b="1" u="sng" smtClean="0">
                <a:latin typeface="Times New Roman" pitchFamily="18" charset="0"/>
              </a:rPr>
              <a:t>  </a:t>
            </a:r>
            <a:r>
              <a:rPr lang="ru-RU" sz="4400" b="1" smtClean="0">
                <a:latin typeface="Times New Roman" pitchFamily="18" charset="0"/>
              </a:rPr>
              <a:t>выучу.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smtClean="0">
                <a:latin typeface="Times New Roman" pitchFamily="18" charset="0"/>
                <a:cs typeface="Times New Roman" pitchFamily="18" charset="0"/>
              </a:rPr>
              <a:t>Тема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9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6600" b="1" smtClean="0">
                <a:latin typeface="Times New Roman" pitchFamily="18" charset="0"/>
                <a:cs typeface="Times New Roman" pitchFamily="18" charset="0"/>
              </a:rPr>
              <a:t>Правописание частицы </a:t>
            </a:r>
            <a:r>
              <a:rPr lang="ru-RU" sz="66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6600" b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6600" b="1" smtClean="0">
                <a:latin typeface="Times New Roman" pitchFamily="18" charset="0"/>
                <a:cs typeface="Times New Roman" pitchFamily="18" charset="0"/>
              </a:rPr>
              <a:t>с глаголами</a:t>
            </a:r>
            <a:r>
              <a:rPr lang="ru-RU" sz="60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smtClean="0">
                <a:latin typeface="Times New Roman" pitchFamily="18" charset="0"/>
                <a:cs typeface="Times New Roman" pitchFamily="18" charset="0"/>
              </a:rPr>
            </a:br>
            <a:endParaRPr lang="ru-RU" sz="6000" b="1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000" b="1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8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 eaLnBrk="1" hangingPunct="1">
              <a:buFontTx/>
              <a:buNone/>
            </a:pPr>
            <a:r>
              <a:rPr lang="ru-RU" sz="7200" b="1" smtClean="0">
                <a:latin typeface="Times New Roman" pitchFamily="18" charset="0"/>
                <a:cs typeface="Times New Roman" pitchFamily="18" charset="0"/>
              </a:rPr>
              <a:t>Научиться писать частицу </a:t>
            </a:r>
            <a:r>
              <a:rPr lang="ru-RU" sz="72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7200" b="1" smtClean="0">
                <a:latin typeface="Times New Roman" pitchFamily="18" charset="0"/>
                <a:cs typeface="Times New Roman" pitchFamily="18" charset="0"/>
              </a:rPr>
              <a:t> с глаголами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36713"/>
            <a:ext cx="7772400" cy="3570188"/>
          </a:xfrm>
        </p:spPr>
        <p:txBody>
          <a:bodyPr/>
          <a:lstStyle/>
          <a:p>
            <a:pPr algn="ctr"/>
            <a:r>
              <a:rPr lang="ru-RU" sz="5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Двадцать первое апреля.</a:t>
            </a:r>
          </a:p>
          <a:p>
            <a:pPr algn="ctr"/>
            <a:r>
              <a:rPr lang="ru-RU" sz="5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работа.</a:t>
            </a:r>
            <a:endParaRPr lang="ru-RU" sz="5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8219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000" b="1" smtClean="0">
                <a:latin typeface="Times New Roman" pitchFamily="18" charset="0"/>
              </a:rPr>
              <a:t>Вопросы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1600200"/>
            <a:ext cx="8100392" cy="4456113"/>
          </a:xfrm>
        </p:spPr>
        <p:txBody>
          <a:bodyPr>
            <a:normAutofit fontScale="92500"/>
          </a:bodyPr>
          <a:lstStyle/>
          <a:p>
            <a:pPr eaLnBrk="1" hangingPunct="1"/>
            <a:endParaRPr lang="ru-RU" sz="3600" dirty="0" smtClean="0"/>
          </a:p>
          <a:p>
            <a:pPr eaLnBrk="1" hangingPunct="1">
              <a:buFontTx/>
              <a:buNone/>
            </a:pPr>
            <a:r>
              <a:rPr lang="ru-RU" sz="4800" b="1" dirty="0" smtClean="0">
                <a:latin typeface="Times New Roman" pitchFamily="18" charset="0"/>
              </a:rPr>
              <a:t> Что такое не?</a:t>
            </a:r>
          </a:p>
          <a:p>
            <a:pPr eaLnBrk="1" hangingPunct="1">
              <a:buFontTx/>
              <a:buNone/>
            </a:pPr>
            <a:r>
              <a:rPr lang="ru-RU" sz="4800" b="1" dirty="0" smtClean="0">
                <a:latin typeface="Times New Roman" pitchFamily="18" charset="0"/>
              </a:rPr>
              <a:t> К какой части речи относится?</a:t>
            </a:r>
          </a:p>
          <a:p>
            <a:pPr eaLnBrk="1" hangingPunct="1">
              <a:buFontTx/>
              <a:buNone/>
            </a:pPr>
            <a:r>
              <a:rPr lang="ru-RU" sz="4800" b="1" dirty="0" smtClean="0">
                <a:latin typeface="Times New Roman" pitchFamily="18" charset="0"/>
              </a:rPr>
              <a:t> Как пишется не с глаголами?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03188"/>
            <a:ext cx="9144000" cy="1314450"/>
          </a:xfrm>
        </p:spPr>
        <p:txBody>
          <a:bodyPr anchor="ctr"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rgbClr val="0070C0"/>
                </a:solidFill>
              </a:rPr>
              <a:t/>
            </a:r>
            <a:br>
              <a:rPr lang="ru-RU" sz="4000" smtClean="0">
                <a:solidFill>
                  <a:srgbClr val="0070C0"/>
                </a:solidFill>
              </a:rPr>
            </a:br>
            <a:r>
              <a:rPr lang="ru-RU" sz="4000" smtClean="0">
                <a:solidFill>
                  <a:srgbClr val="0070C0"/>
                </a:solidFill>
              </a:rPr>
              <a:t/>
            </a:r>
            <a:br>
              <a:rPr lang="ru-RU" sz="4000" smtClean="0">
                <a:solidFill>
                  <a:srgbClr val="0070C0"/>
                </a:solidFill>
              </a:rPr>
            </a:b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Правописание не с глаголами</a:t>
            </a:r>
            <a:r>
              <a:rPr lang="ru-RU" sz="4000" smtClean="0">
                <a:solidFill>
                  <a:schemeClr val="tx1"/>
                </a:solidFill>
              </a:rPr>
              <a:t/>
            </a:r>
            <a:br>
              <a:rPr lang="ru-RU" sz="4000" smtClean="0">
                <a:solidFill>
                  <a:schemeClr val="tx1"/>
                </a:solidFill>
              </a:rPr>
            </a:br>
            <a:endParaRPr lang="ru-RU" sz="4000" smtClean="0">
              <a:solidFill>
                <a:schemeClr val="tx1"/>
              </a:solidFill>
            </a:endParaRPr>
          </a:p>
        </p:txBody>
      </p:sp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5400" b="1" smtClean="0">
                <a:latin typeface="Times New Roman" pitchFamily="18" charset="0"/>
              </a:rPr>
              <a:t>Не выучил, не знаешь –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5400" b="1" smtClean="0">
                <a:latin typeface="Times New Roman" pitchFamily="18" charset="0"/>
              </a:rPr>
              <a:t>Не делай, не спеши.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5400" b="1" smtClean="0">
                <a:latin typeface="Times New Roman" pitchFamily="18" charset="0"/>
              </a:rPr>
              <a:t>С глаголами отдельно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5400" b="1" smtClean="0">
                <a:latin typeface="Times New Roman" pitchFamily="18" charset="0"/>
              </a:rPr>
              <a:t>Частицу </a:t>
            </a:r>
            <a:r>
              <a:rPr lang="ru-RU" sz="5400" b="1" smtClean="0">
                <a:solidFill>
                  <a:schemeClr val="tx2"/>
                </a:solidFill>
                <a:latin typeface="Times New Roman" pitchFamily="18" charset="0"/>
              </a:rPr>
              <a:t>не</a:t>
            </a:r>
            <a:r>
              <a:rPr lang="ru-RU" sz="5400" b="1" smtClean="0">
                <a:latin typeface="Times New Roman" pitchFamily="18" charset="0"/>
              </a:rPr>
              <a:t> пиши!</a:t>
            </a:r>
          </a:p>
        </p:txBody>
      </p:sp>
      <p:sp>
        <p:nvSpPr>
          <p:cNvPr id="39939" name="TextBox 4"/>
          <p:cNvSpPr txBox="1">
            <a:spLocks noChangeArrowheads="1"/>
          </p:cNvSpPr>
          <p:nvPr/>
        </p:nvSpPr>
        <p:spPr bwMode="auto">
          <a:xfrm>
            <a:off x="1643063" y="1928813"/>
            <a:ext cx="6072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                                   </a:t>
            </a:r>
            <a:endParaRPr lang="ru-RU" sz="24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7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000" b="1" smtClean="0">
                <a:latin typeface="Times New Roman" pitchFamily="18" charset="0"/>
              </a:rPr>
              <a:t>Итог</a:t>
            </a:r>
          </a:p>
        </p:txBody>
      </p:sp>
      <p:sp>
        <p:nvSpPr>
          <p:cNvPr id="40962" name="Rectangle 10"/>
          <p:cNvSpPr>
            <a:spLocks noGrp="1" noChangeArrowheads="1"/>
          </p:cNvSpPr>
          <p:nvPr>
            <p:ph idx="1"/>
          </p:nvPr>
        </p:nvSpPr>
        <p:spPr>
          <a:xfrm>
            <a:off x="2195513" y="1628775"/>
            <a:ext cx="6564312" cy="4456113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endParaRPr lang="ru-RU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- </a:t>
            </a:r>
            <a:r>
              <a:rPr lang="ru-RU" sz="4000" smtClean="0">
                <a:latin typeface="Times New Roman" pitchFamily="18" charset="0"/>
              </a:rPr>
              <a:t>мне всё понятно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40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sz="4000" smtClean="0">
                <a:latin typeface="Times New Roman" pitchFamily="18" charset="0"/>
              </a:rPr>
              <a:t>есть сомнения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ru-RU" sz="4000" smtClean="0"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sz="4000" smtClean="0">
                <a:latin typeface="Times New Roman" pitchFamily="18" charset="0"/>
              </a:rPr>
              <a:t>ничего не понял, требуется помощь</a:t>
            </a:r>
          </a:p>
        </p:txBody>
      </p:sp>
      <p:grpSp>
        <p:nvGrpSpPr>
          <p:cNvPr id="40963" name="Group 16"/>
          <p:cNvGrpSpPr>
            <a:grpSpLocks noChangeAspect="1"/>
          </p:cNvGrpSpPr>
          <p:nvPr/>
        </p:nvGrpSpPr>
        <p:grpSpPr bwMode="auto">
          <a:xfrm>
            <a:off x="611188" y="1773238"/>
            <a:ext cx="1600200" cy="4343400"/>
            <a:chOff x="2279" y="3356"/>
            <a:chExt cx="1976" cy="5295"/>
          </a:xfrm>
        </p:grpSpPr>
        <p:sp>
          <p:nvSpPr>
            <p:cNvPr id="176145" name="AutoShape 17"/>
            <p:cNvSpPr>
              <a:spLocks noChangeAspect="1" noChangeArrowheads="1"/>
            </p:cNvSpPr>
            <p:nvPr/>
          </p:nvSpPr>
          <p:spPr bwMode="auto">
            <a:xfrm>
              <a:off x="2279" y="3356"/>
              <a:ext cx="1976" cy="52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6146" name="Oval 18"/>
            <p:cNvSpPr>
              <a:spLocks noChangeArrowheads="1"/>
            </p:cNvSpPr>
            <p:nvPr/>
          </p:nvSpPr>
          <p:spPr bwMode="auto">
            <a:xfrm>
              <a:off x="2561" y="3495"/>
              <a:ext cx="1353" cy="1333"/>
            </a:xfrm>
            <a:prstGeom prst="ellipse">
              <a:avLst/>
            </a:prstGeom>
            <a:solidFill>
              <a:srgbClr val="008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6147" name="Oval 19"/>
            <p:cNvSpPr>
              <a:spLocks noChangeArrowheads="1"/>
            </p:cNvSpPr>
            <p:nvPr/>
          </p:nvSpPr>
          <p:spPr bwMode="auto">
            <a:xfrm>
              <a:off x="2561" y="5167"/>
              <a:ext cx="1353" cy="1335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76148" name="Oval 20"/>
            <p:cNvSpPr>
              <a:spLocks noChangeArrowheads="1"/>
            </p:cNvSpPr>
            <p:nvPr/>
          </p:nvSpPr>
          <p:spPr bwMode="auto">
            <a:xfrm>
              <a:off x="2561" y="6840"/>
              <a:ext cx="1353" cy="133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smtClean="0"/>
              <a:t>Домашнее задание</a:t>
            </a:r>
          </a:p>
        </p:txBody>
      </p:sp>
      <p:sp>
        <p:nvSpPr>
          <p:cNvPr id="4198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z="5400" dirty="0" err="1" smtClean="0">
                <a:latin typeface="Times New Roman" pitchFamily="18" charset="0"/>
              </a:rPr>
              <a:t>Р.т</a:t>
            </a:r>
            <a:r>
              <a:rPr lang="ru-RU" sz="5400" dirty="0" smtClean="0">
                <a:latin typeface="Times New Roman" pitchFamily="18" charset="0"/>
              </a:rPr>
              <a:t> </a:t>
            </a:r>
            <a:r>
              <a:rPr lang="ru-RU" sz="5400" dirty="0" err="1" smtClean="0">
                <a:latin typeface="Times New Roman" pitchFamily="18" charset="0"/>
              </a:rPr>
              <a:t>стр</a:t>
            </a:r>
            <a:r>
              <a:rPr lang="ru-RU" sz="5400" dirty="0" smtClean="0">
                <a:latin typeface="Times New Roman" pitchFamily="18" charset="0"/>
              </a:rPr>
              <a:t> 74 № 168-170</a:t>
            </a:r>
          </a:p>
          <a:p>
            <a:pPr eaLnBrk="1" hangingPunct="1">
              <a:buFontTx/>
              <a:buNone/>
            </a:pPr>
            <a:r>
              <a:rPr lang="ru-RU" sz="4400" b="1" dirty="0" err="1" smtClean="0">
                <a:latin typeface="Times New Roman" pitchFamily="18" charset="0"/>
              </a:rPr>
              <a:t>Якласс</a:t>
            </a:r>
            <a:endParaRPr lang="ru-RU" sz="4400" b="1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1166813" algn="l"/>
                <a:tab pos="2970213" algn="ctr"/>
                <a:tab pos="4498975" algn="l"/>
              </a:tabLst>
            </a:pPr>
            <a:r>
              <a:rPr lang="ru-RU" sz="110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800"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4034" name="TextBox 20"/>
          <p:cNvSpPr txBox="1">
            <a:spLocks noChangeArrowheads="1"/>
          </p:cNvSpPr>
          <p:nvPr/>
        </p:nvSpPr>
        <p:spPr bwMode="auto">
          <a:xfrm>
            <a:off x="5429250" y="1071563"/>
            <a:ext cx="27860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latin typeface="Calibri" pitchFamily="34" charset="0"/>
            </a:endParaRPr>
          </a:p>
          <a:p>
            <a:endParaRPr lang="ru-RU" sz="1800">
              <a:latin typeface="Calibri" pitchFamily="34" charset="0"/>
            </a:endParaRPr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1285875" y="1500188"/>
            <a:ext cx="6786563" cy="411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урок!</a:t>
            </a:r>
          </a:p>
          <a:p>
            <a:pPr algn="ctr">
              <a:defRPr/>
            </a:pPr>
            <a:endParaRPr lang="ru-RU" sz="88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27584" y="550734"/>
            <a:ext cx="5400179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лает, не кусает, а в дом не пускает.</a:t>
            </a:r>
          </a:p>
          <a:p>
            <a:pPr algn="just"/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algn="just" eaLnBrk="0" hangingPunct="0"/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какого ковша не пьют, не едят,</a:t>
            </a:r>
          </a:p>
          <a:p>
            <a:pPr algn="just" eaLnBrk="0" hangingPunct="0"/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только на него глядят?</a:t>
            </a: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 eaLnBrk="0" hangingPunct="0"/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Всех я вовремя бужу,</a:t>
            </a:r>
          </a:p>
          <a:p>
            <a:pPr algn="just" eaLnBrk="0" hangingPunct="0"/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Хоть часов не завожу.</a:t>
            </a: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 eaLnBrk="0" hangingPunct="0"/>
            <a:endParaRPr lang="ru-RU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endParaRPr lang="ru-RU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hangingPunct="0"/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ни разу шага не сделал?</a:t>
            </a: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</p:txBody>
      </p:sp>
      <p:pic>
        <p:nvPicPr>
          <p:cNvPr id="4" name="Рисунок 3" descr="зам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285750"/>
            <a:ext cx="9842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озвездие медведиц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27007" y="1728831"/>
            <a:ext cx="14081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етух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9088" y="2753443"/>
            <a:ext cx="1071562" cy="113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воробей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91313" y="4221088"/>
            <a:ext cx="10795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042988" y="675152"/>
            <a:ext cx="705802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 лает, не  кусает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в дом 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 пускает.</a:t>
            </a:r>
          </a:p>
          <a:p>
            <a:pPr algn="ctr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algn="ctr"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какого ковша 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 пьют, не  едят,</a:t>
            </a:r>
          </a:p>
          <a:p>
            <a:pPr algn="ctr"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только на него глядят? </a:t>
            </a:r>
          </a:p>
          <a:p>
            <a:pPr algn="ctr"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Всех я вовремя бужу,</a:t>
            </a:r>
          </a:p>
          <a:p>
            <a:pPr algn="ctr"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Хоть часов 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 завожу. 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endParaRPr lang="ru-RU" sz="28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Кто ни разу шага </a:t>
            </a:r>
            <a:r>
              <a:rPr lang="ru-RU" sz="28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сделал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</a:t>
            </a:r>
            <a:r>
              <a:rPr lang="ru-RU" sz="24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500" y="2870200"/>
            <a:ext cx="82153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sz="2800">
              <a:solidFill>
                <a:srgbClr val="00206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9471" name="Rectangle 15"/>
          <p:cNvSpPr>
            <a:spLocks noGrp="1" noChangeArrowheads="1"/>
          </p:cNvSpPr>
          <p:nvPr>
            <p:ph type="title"/>
          </p:nvPr>
        </p:nvSpPr>
        <p:spPr>
          <a:xfrm>
            <a:off x="323850" y="765175"/>
            <a:ext cx="8243888" cy="3671888"/>
          </a:xfrm>
        </p:spPr>
        <p:txBody>
          <a:bodyPr/>
          <a:lstStyle/>
          <a:p>
            <a:pPr eaLnBrk="1" hangingPunct="1">
              <a:defRPr/>
            </a:pPr>
            <a:r>
              <a:rPr lang="ru-RU" sz="6600" b="1" smtClean="0">
                <a:latin typeface="Times New Roman" pitchFamily="18" charset="0"/>
              </a:rPr>
              <a:t>Не</a:t>
            </a:r>
            <a:r>
              <a:rPr lang="ru-RU" sz="6600" b="1" smtClean="0">
                <a:solidFill>
                  <a:schemeClr val="tx1"/>
                </a:solidFill>
                <a:latin typeface="Times New Roman" pitchFamily="18" charset="0"/>
              </a:rPr>
              <a:t> с глаголами</a:t>
            </a:r>
            <a:br>
              <a:rPr lang="ru-RU" sz="66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6600" b="1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6600" b="1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6600" b="1" smtClean="0">
                <a:solidFill>
                  <a:schemeClr val="tx1"/>
                </a:solidFill>
                <a:latin typeface="Times New Roman" pitchFamily="18" charset="0"/>
              </a:rPr>
              <a:t> пишется отдельно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smtClean="0">
                <a:latin typeface="Times New Roman" pitchFamily="18" charset="0"/>
                <a:cs typeface="Times New Roman" pitchFamily="18" charset="0"/>
              </a:rPr>
              <a:t>Тема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9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6600" b="1" smtClean="0">
                <a:latin typeface="Times New Roman" pitchFamily="18" charset="0"/>
                <a:cs typeface="Times New Roman" pitchFamily="18" charset="0"/>
              </a:rPr>
              <a:t>Правописание частицы </a:t>
            </a:r>
            <a:r>
              <a:rPr lang="ru-RU" sz="66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6600" b="1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6600" b="1" smtClean="0">
                <a:latin typeface="Times New Roman" pitchFamily="18" charset="0"/>
                <a:cs typeface="Times New Roman" pitchFamily="18" charset="0"/>
              </a:rPr>
              <a:t>с глаголами</a:t>
            </a:r>
            <a:r>
              <a:rPr lang="ru-RU" sz="6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8000" b="1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80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 eaLnBrk="1" hangingPunct="1">
              <a:buFontTx/>
              <a:buNone/>
            </a:pPr>
            <a:r>
              <a:rPr lang="ru-RU" sz="7200" b="1" smtClean="0">
                <a:latin typeface="Times New Roman" pitchFamily="18" charset="0"/>
                <a:cs typeface="Times New Roman" pitchFamily="18" charset="0"/>
              </a:rPr>
              <a:t>Научиться писать частицу </a:t>
            </a:r>
            <a:r>
              <a:rPr lang="ru-RU" sz="72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7200" b="1" smtClean="0">
                <a:latin typeface="Times New Roman" pitchFamily="18" charset="0"/>
                <a:cs typeface="Times New Roman" pitchFamily="18" charset="0"/>
              </a:rPr>
              <a:t> с глаголами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103188"/>
            <a:ext cx="9144000" cy="1314450"/>
          </a:xfrm>
        </p:spPr>
        <p:txBody>
          <a:bodyPr anchor="ctr"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>
                <a:solidFill>
                  <a:srgbClr val="0070C0"/>
                </a:solidFill>
              </a:rPr>
              <a:t/>
            </a:r>
            <a:br>
              <a:rPr lang="ru-RU" sz="4000" smtClean="0">
                <a:solidFill>
                  <a:srgbClr val="0070C0"/>
                </a:solidFill>
              </a:rPr>
            </a:br>
            <a:r>
              <a:rPr lang="ru-RU" sz="4000" smtClean="0">
                <a:solidFill>
                  <a:srgbClr val="0070C0"/>
                </a:solidFill>
              </a:rPr>
              <a:t/>
            </a:r>
            <a:br>
              <a:rPr lang="ru-RU" sz="4000" smtClean="0">
                <a:solidFill>
                  <a:srgbClr val="0070C0"/>
                </a:solidFill>
              </a:rPr>
            </a:br>
            <a:r>
              <a:rPr lang="ru-RU" sz="4800" b="1" smtClean="0">
                <a:latin typeface="Times New Roman" pitchFamily="18" charset="0"/>
                <a:cs typeface="Times New Roman" pitchFamily="18" charset="0"/>
              </a:rPr>
              <a:t>Правописание не с глаголами</a:t>
            </a:r>
            <a:r>
              <a:rPr lang="ru-RU" sz="4000" smtClean="0">
                <a:solidFill>
                  <a:schemeClr val="tx1"/>
                </a:solidFill>
              </a:rPr>
              <a:t/>
            </a:r>
            <a:br>
              <a:rPr lang="ru-RU" sz="4000" smtClean="0">
                <a:solidFill>
                  <a:schemeClr val="tx1"/>
                </a:solidFill>
              </a:rPr>
            </a:br>
            <a:endParaRPr lang="ru-RU" sz="4000" smtClean="0">
              <a:solidFill>
                <a:schemeClr val="tx1"/>
              </a:solidFill>
            </a:endParaRPr>
          </a:p>
        </p:txBody>
      </p:sp>
      <p:sp>
        <p:nvSpPr>
          <p:cNvPr id="23554" name="Rectangle 7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5400" b="1" smtClean="0">
                <a:latin typeface="Times New Roman" pitchFamily="18" charset="0"/>
              </a:rPr>
              <a:t>Не выучил, не знаешь –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5400" b="1" smtClean="0">
                <a:latin typeface="Times New Roman" pitchFamily="18" charset="0"/>
              </a:rPr>
              <a:t>Не делай, не спеши.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5400" b="1" smtClean="0">
                <a:latin typeface="Times New Roman" pitchFamily="18" charset="0"/>
              </a:rPr>
              <a:t>С глаголами отдельно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5400" b="1" smtClean="0">
                <a:latin typeface="Times New Roman" pitchFamily="18" charset="0"/>
              </a:rPr>
              <a:t>Частицу </a:t>
            </a:r>
            <a:r>
              <a:rPr lang="ru-RU" sz="5400" b="1" smtClean="0">
                <a:solidFill>
                  <a:schemeClr val="tx2"/>
                </a:solidFill>
                <a:latin typeface="Times New Roman" pitchFamily="18" charset="0"/>
              </a:rPr>
              <a:t>не</a:t>
            </a:r>
            <a:r>
              <a:rPr lang="ru-RU" sz="5400" b="1" smtClean="0">
                <a:latin typeface="Times New Roman" pitchFamily="18" charset="0"/>
              </a:rPr>
              <a:t> пиши!</a:t>
            </a:r>
          </a:p>
        </p:txBody>
      </p:sp>
      <p:sp>
        <p:nvSpPr>
          <p:cNvPr id="23555" name="TextBox 4"/>
          <p:cNvSpPr txBox="1">
            <a:spLocks noChangeArrowheads="1"/>
          </p:cNvSpPr>
          <p:nvPr/>
        </p:nvSpPr>
        <p:spPr bwMode="auto">
          <a:xfrm>
            <a:off x="1643063" y="1928813"/>
            <a:ext cx="6072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                                   </a:t>
            </a:r>
            <a:endParaRPr lang="ru-RU" sz="24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365</TotalTime>
  <Words>371</Words>
  <Application>Microsoft Office PowerPoint</Application>
  <PresentationFormat>Экран (4:3)</PresentationFormat>
  <Paragraphs>116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Calibri</vt:lpstr>
      <vt:lpstr>Garamond</vt:lpstr>
      <vt:lpstr>Times New Roman</vt:lpstr>
      <vt:lpstr>Verdana</vt:lpstr>
      <vt:lpstr>Натуральные материалы</vt:lpstr>
      <vt:lpstr> Правописание частицы не с глаголами</vt:lpstr>
      <vt:lpstr>Презентация PowerPoint</vt:lpstr>
      <vt:lpstr>Презентация PowerPoint</vt:lpstr>
      <vt:lpstr>Презентация PowerPoint</vt:lpstr>
      <vt:lpstr>Презентация PowerPoint</vt:lpstr>
      <vt:lpstr>Не с глаголами   пишется отдельно</vt:lpstr>
      <vt:lpstr> Тема</vt:lpstr>
      <vt:lpstr>Цель</vt:lpstr>
      <vt:lpstr>  Правописание не с глаголами </vt:lpstr>
      <vt:lpstr>Вывод</vt:lpstr>
      <vt:lpstr>Физкультминутка</vt:lpstr>
      <vt:lpstr>Алгоритм</vt:lpstr>
      <vt:lpstr>Слова-исключения</vt:lpstr>
      <vt:lpstr>  Правописание не с глаголами </vt:lpstr>
      <vt:lpstr>Карточка</vt:lpstr>
      <vt:lpstr>Презентация PowerPoint</vt:lpstr>
      <vt:lpstr>Проверка</vt:lpstr>
      <vt:lpstr> Тема</vt:lpstr>
      <vt:lpstr>Цель</vt:lpstr>
      <vt:lpstr>Вопросы</vt:lpstr>
      <vt:lpstr>  Правописание не с глаголами </vt:lpstr>
      <vt:lpstr>Итог</vt:lpstr>
      <vt:lpstr>Домашнее задание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Фризи Фризи</cp:lastModifiedBy>
  <cp:revision>27</cp:revision>
  <dcterms:created xsi:type="dcterms:W3CDTF">2011-11-27T14:31:54Z</dcterms:created>
  <dcterms:modified xsi:type="dcterms:W3CDTF">2020-04-19T17:39:08Z</dcterms:modified>
</cp:coreProperties>
</file>