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76" r:id="rId4"/>
    <p:sldId id="263" r:id="rId5"/>
    <p:sldId id="261" r:id="rId6"/>
    <p:sldId id="280" r:id="rId7"/>
    <p:sldId id="258" r:id="rId8"/>
    <p:sldId id="281" r:id="rId9"/>
    <p:sldId id="259" r:id="rId10"/>
    <p:sldId id="282" r:id="rId11"/>
    <p:sldId id="264" r:id="rId12"/>
    <p:sldId id="283" r:id="rId13"/>
    <p:sldId id="265" r:id="rId14"/>
    <p:sldId id="284" r:id="rId15"/>
    <p:sldId id="285" r:id="rId16"/>
    <p:sldId id="286" r:id="rId17"/>
    <p:sldId id="270" r:id="rId18"/>
    <p:sldId id="287" r:id="rId19"/>
    <p:sldId id="288" r:id="rId20"/>
    <p:sldId id="289" r:id="rId21"/>
    <p:sldId id="279" r:id="rId22"/>
    <p:sldId id="278" r:id="rId2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7" autoAdjust="0"/>
    <p:restoredTop sz="94660"/>
  </p:normalViewPr>
  <p:slideViewPr>
    <p:cSldViewPr>
      <p:cViewPr varScale="1">
        <p:scale>
          <a:sx n="92" d="100"/>
          <a:sy n="92" d="100"/>
        </p:scale>
        <p:origin x="1374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39D0E6-A8D2-4298-AC38-38C64A813E36}" type="datetimeFigureOut">
              <a:rPr lang="ru-RU"/>
              <a:pPr>
                <a:defRPr/>
              </a:pPr>
              <a:t>08.05.2020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FDD761-F83D-48EA-90EA-991F1FE2DCF3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3947075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B997D9-5FF9-47AE-BFFA-D210525EA476}" type="datetimeFigureOut">
              <a:rPr lang="ru-RU"/>
              <a:pPr>
                <a:defRPr/>
              </a:pPr>
              <a:t>08.05.2020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D2468A0-5328-44F7-81CD-DC57F47D720E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0864870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951B2D-45B1-4CFA-B0B6-50F344A9A101}" type="datetimeFigureOut">
              <a:rPr lang="ru-RU"/>
              <a:pPr>
                <a:defRPr/>
              </a:pPr>
              <a:t>08.05.2020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AC70267-F216-4B09-9A58-F1CABF399946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954378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85E0E0-6987-422D-B5FD-93AB2E21828D}" type="datetimeFigureOut">
              <a:rPr lang="ru-RU"/>
              <a:pPr>
                <a:defRPr/>
              </a:pPr>
              <a:t>08.05.2020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F50DF36-619C-483F-9C32-0FF02776DD41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7240390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326E25-3E89-4380-8D0E-75517D0870E7}" type="datetimeFigureOut">
              <a:rPr lang="ru-RU"/>
              <a:pPr>
                <a:defRPr/>
              </a:pPr>
              <a:t>08.05.2020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96E9333-67C7-4605-99B4-BA5E2AE92DFF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8103629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143BAC-5916-4B0F-AF97-40207252E8DF}" type="datetimeFigureOut">
              <a:rPr lang="ru-RU"/>
              <a:pPr>
                <a:defRPr/>
              </a:pPr>
              <a:t>08.05.2020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350957B-BC43-4211-905C-68F253D4C54F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0681473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09B79C-935D-4666-ABBC-B56AE95071A5}" type="datetimeFigureOut">
              <a:rPr lang="ru-RU"/>
              <a:pPr>
                <a:defRPr/>
              </a:pPr>
              <a:t>08.05.2020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20B914A-6484-43A9-8561-53B70C2996E6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0850004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F41972-C897-4CD9-9C1E-EBE7A47A9611}" type="datetimeFigureOut">
              <a:rPr lang="ru-RU"/>
              <a:pPr>
                <a:defRPr/>
              </a:pPr>
              <a:t>08.05.2020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1CFA10-5229-4F0F-A1AA-7571E798BF46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126327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5A2AED-777B-41A7-BA55-97FFE6C202B9}" type="datetimeFigureOut">
              <a:rPr lang="ru-RU"/>
              <a:pPr>
                <a:defRPr/>
              </a:pPr>
              <a:t>08.05.2020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9D1F67F-1D36-4F74-A725-F6087F5DBD7C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6628299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C2C676-CF9D-461A-8E05-0204CE27E1FE}" type="datetimeFigureOut">
              <a:rPr lang="ru-RU"/>
              <a:pPr>
                <a:defRPr/>
              </a:pPr>
              <a:t>08.05.2020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B46CC61-9B99-4603-9E8F-76848759F4EB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5662246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7978BD-A34A-4166-8123-E4BFAEF69EED}" type="datetimeFigureOut">
              <a:rPr lang="ru-RU"/>
              <a:pPr>
                <a:defRPr/>
              </a:pPr>
              <a:t>08.05.2020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EECF549-7710-4B97-A30C-A59838F73A9E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9469450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F00BA75C-4ED6-4DAD-B9CE-CB9799B890BC}" type="datetimeFigureOut">
              <a:rPr lang="ru-RU"/>
              <a:pPr>
                <a:defRPr/>
              </a:pPr>
              <a:t>08.05.2020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A7B691"/>
                </a:solidFill>
                <a:latin typeface="Calibri" panose="020F0502020204030204" pitchFamily="34" charset="0"/>
              </a:defRPr>
            </a:lvl1pPr>
          </a:lstStyle>
          <a:p>
            <a:fld id="{B0B54DFC-ED8A-431C-87C7-710F3A5083EF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2.emf"/><Relationship Id="rId4" Type="http://schemas.openxmlformats.org/officeDocument/2006/relationships/package" Target="../embeddings/_________Microsoft_Word1.docx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Microsoft_Word2.docx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4.em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Объект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70964175"/>
              </p:ext>
            </p:extLst>
          </p:nvPr>
        </p:nvGraphicFramePr>
        <p:xfrm>
          <a:off x="534988" y="1416050"/>
          <a:ext cx="8062912" cy="44719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22" name="Документ" r:id="rId4" imgW="5946213" imgH="3292908" progId="Word.Document.12">
                  <p:embed/>
                </p:oleObj>
              </mc:Choice>
              <mc:Fallback>
                <p:oleObj name="Документ" r:id="rId4" imgW="5946213" imgH="3292908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534988" y="1416050"/>
                        <a:ext cx="8062912" cy="44719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74638"/>
            <a:ext cx="8363272" cy="5962674"/>
          </a:xfrm>
        </p:spPr>
        <p:txBody>
          <a:bodyPr/>
          <a:lstStyle/>
          <a:p>
            <a:r>
              <a:rPr lang="ru-RU" sz="4000" dirty="0"/>
              <a:t>Кавказский бурый медведь - один из самых крупных наземных хищников. Умный и хитрый зверь. Всеядный, но любит сырую рыбу. Живет чаще всего в одиночку .</a:t>
            </a:r>
            <a:r>
              <a:rPr lang="ru-RU" sz="4000" dirty="0"/>
              <a:t>В дикой природе осталось около 300 штук.</a:t>
            </a:r>
            <a:r>
              <a:rPr lang="ru-RU" sz="4000" u="sng" dirty="0">
                <a:solidFill>
                  <a:schemeClr val="accent4">
                    <a:lumMod val="75000"/>
                  </a:schemeClr>
                </a:solidFill>
              </a:rPr>
              <a:t/>
            </a:r>
            <a:br>
              <a:rPr lang="ru-RU" sz="4000" u="sng" dirty="0">
                <a:solidFill>
                  <a:schemeClr val="accent4">
                    <a:lumMod val="75000"/>
                  </a:schemeClr>
                </a:solidFill>
              </a:rPr>
            </a:br>
            <a:endParaRPr lang="ru-RU" sz="4000" dirty="0">
              <a:solidFill>
                <a:schemeClr val="accent4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3308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411560"/>
          </a:xfrm>
        </p:spPr>
        <p:txBody>
          <a:bodyPr anchor="b"/>
          <a:lstStyle/>
          <a:p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/>
              <a:t/>
            </a:r>
            <a:br>
              <a:rPr lang="ru-RU" sz="2000" dirty="0"/>
            </a:br>
            <a:r>
              <a:rPr lang="ru-RU" sz="4000" u="sng" dirty="0" smtClean="0">
                <a:solidFill>
                  <a:schemeClr val="accent4">
                    <a:lumMod val="75000"/>
                  </a:schemeClr>
                </a:solidFill>
              </a:rPr>
              <a:t>Хорь-перевязка</a:t>
            </a:r>
            <a:r>
              <a:rPr lang="ru-RU" sz="4000" dirty="0">
                <a:solidFill>
                  <a:schemeClr val="accent4">
                    <a:lumMod val="75000"/>
                  </a:schemeClr>
                </a:solidFill>
              </a:rPr>
              <a:t/>
            </a:r>
            <a:br>
              <a:rPr lang="ru-RU" sz="4000" dirty="0">
                <a:solidFill>
                  <a:schemeClr val="accent4">
                    <a:lumMod val="75000"/>
                  </a:schemeClr>
                </a:solidFill>
              </a:rPr>
            </a:br>
            <a:endParaRPr lang="ru-RU" sz="4000" dirty="0">
              <a:solidFill>
                <a:schemeClr val="accent4">
                  <a:lumMod val="75000"/>
                </a:schemeClr>
              </a:solidFill>
            </a:endParaRPr>
          </a:p>
        </p:txBody>
      </p:sp>
      <p:pic>
        <p:nvPicPr>
          <p:cNvPr id="4" name="Объект 3" descr="https://avatars.mds.yandex.net/get-zen_doc/1866022/pub_5e16da8f04af1f00b174a85c_5e16ddc28d5b5f00b19c58c1/scale_1200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268760"/>
            <a:ext cx="9144000" cy="557506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48369076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19256" cy="6120680"/>
          </a:xfrm>
        </p:spPr>
        <p:txBody>
          <a:bodyPr anchor="b"/>
          <a:lstStyle/>
          <a:p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/>
              <a:t/>
            </a:r>
            <a:br>
              <a:rPr lang="ru-RU" sz="2000" dirty="0"/>
            </a:br>
            <a:r>
              <a:rPr lang="ru-RU" sz="4000" dirty="0"/>
              <a:t>Хорь-перевязка является жестоким хищником из семейства куньих. Пестрая окраска — его главное отличие от других особей. Скорее всего, это ловкая маскировка. Охотится на мышей, хомяков и прочих грызунов.</a:t>
            </a:r>
            <a:br>
              <a:rPr lang="ru-RU" sz="4000" dirty="0"/>
            </a:br>
            <a:endParaRPr lang="ru-RU" sz="4000" dirty="0">
              <a:solidFill>
                <a:schemeClr val="accent4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102149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u="sng" dirty="0">
                <a:solidFill>
                  <a:schemeClr val="accent4">
                    <a:lumMod val="75000"/>
                  </a:schemeClr>
                </a:solidFill>
              </a:rPr>
              <a:t>Кавказская </a:t>
            </a:r>
            <a:r>
              <a:rPr lang="ru-RU" sz="4000" u="sng" dirty="0" smtClean="0">
                <a:solidFill>
                  <a:schemeClr val="accent4">
                    <a:lumMod val="75000"/>
                  </a:schemeClr>
                </a:solidFill>
              </a:rPr>
              <a:t>серна</a:t>
            </a:r>
            <a:br>
              <a:rPr lang="ru-RU" sz="4000" u="sng" dirty="0" smtClean="0">
                <a:solidFill>
                  <a:schemeClr val="accent4">
                    <a:lumMod val="75000"/>
                  </a:schemeClr>
                </a:solidFill>
              </a:rPr>
            </a:br>
            <a:endParaRPr lang="ru-RU" sz="4000" dirty="0">
              <a:solidFill>
                <a:schemeClr val="accent4">
                  <a:lumMod val="75000"/>
                </a:schemeClr>
              </a:solidFill>
            </a:endParaRPr>
          </a:p>
        </p:txBody>
      </p:sp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1052736"/>
            <a:ext cx="9144000" cy="58052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119397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620688"/>
            <a:ext cx="8363272" cy="5832648"/>
          </a:xfrm>
        </p:spPr>
        <p:txBody>
          <a:bodyPr/>
          <a:lstStyle/>
          <a:p>
            <a:r>
              <a:rPr lang="ru-RU" sz="4000" dirty="0"/>
              <a:t> Кавказская серна- уникальный высокогорный вид. Летом шкурка оранжевого цвета, зимой шерсть отрастает, на спине становится коричневая, живот белый, бока серые. Стройная, крепкая, очень опасливая серна едва завидев врага, в мгновение ока скрывается с глаз.</a:t>
            </a:r>
            <a:br>
              <a:rPr lang="ru-RU" sz="4000" dirty="0"/>
            </a:br>
            <a:r>
              <a:rPr lang="ru-RU" sz="3600" u="sng" dirty="0" smtClean="0">
                <a:solidFill>
                  <a:schemeClr val="accent4">
                    <a:lumMod val="75000"/>
                  </a:schemeClr>
                </a:solidFill>
              </a:rPr>
              <a:t/>
            </a:r>
            <a:br>
              <a:rPr lang="ru-RU" sz="3600" u="sng" dirty="0" smtClean="0">
                <a:solidFill>
                  <a:schemeClr val="accent4">
                    <a:lumMod val="75000"/>
                  </a:schemeClr>
                </a:solidFill>
              </a:rPr>
            </a:br>
            <a:endParaRPr lang="ru-RU" sz="3600" dirty="0">
              <a:solidFill>
                <a:schemeClr val="accent4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289646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u="sng" dirty="0">
                <a:solidFill>
                  <a:schemeClr val="accent4">
                    <a:lumMod val="75000"/>
                  </a:schemeClr>
                </a:solidFill>
              </a:rPr>
              <a:t>Рысь кавказская</a:t>
            </a:r>
            <a:br>
              <a:rPr lang="ru-RU" sz="4000" u="sng" dirty="0">
                <a:solidFill>
                  <a:schemeClr val="accent4">
                    <a:lumMod val="75000"/>
                  </a:schemeClr>
                </a:solidFill>
              </a:rPr>
            </a:br>
            <a:endParaRPr lang="ru-RU" sz="4000" dirty="0">
              <a:solidFill>
                <a:schemeClr val="accent4">
                  <a:lumMod val="75000"/>
                </a:schemeClr>
              </a:solidFill>
            </a:endParaRPr>
          </a:p>
        </p:txBody>
      </p:sp>
      <p:pic>
        <p:nvPicPr>
          <p:cNvPr id="21506" name="Picture 2" descr="https://ecoportal.info/wp-content/uploads/2018/12/kavkazskaya-rys-544x363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96752"/>
            <a:ext cx="9144000" cy="56612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1422286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692696"/>
            <a:ext cx="8291264" cy="5904656"/>
          </a:xfrm>
        </p:spPr>
        <p:txBody>
          <a:bodyPr/>
          <a:lstStyle/>
          <a:p>
            <a:r>
              <a:rPr lang="ru-RU" sz="4000" dirty="0"/>
              <a:t>Рысь кавказская  —хищный представитель фауны. Имеет слабое обоняние</a:t>
            </a:r>
            <a:r>
              <a:rPr lang="ru-RU" sz="4000" dirty="0" smtClean="0"/>
              <a:t>, но </a:t>
            </a:r>
            <a:r>
              <a:rPr lang="ru-RU" sz="4000" dirty="0"/>
              <a:t>слух и зрение исключительные. Шерсть серого цвета с многочисленными темными пятнышками, на ушах маленькие кисточки из шерсти. Хвост короткий. Охотится, совершая мощный и стремительный прыжок.</a:t>
            </a:r>
            <a:br>
              <a:rPr lang="ru-RU" sz="4000" dirty="0"/>
            </a:br>
            <a:r>
              <a:rPr lang="ru-RU" sz="3600" u="sng" dirty="0">
                <a:solidFill>
                  <a:schemeClr val="accent4">
                    <a:lumMod val="75000"/>
                  </a:schemeClr>
                </a:solidFill>
              </a:rPr>
              <a:t/>
            </a:r>
            <a:br>
              <a:rPr lang="ru-RU" sz="3600" u="sng" dirty="0">
                <a:solidFill>
                  <a:schemeClr val="accent4">
                    <a:lumMod val="75000"/>
                  </a:schemeClr>
                </a:solidFill>
              </a:rPr>
            </a:br>
            <a:endParaRPr lang="ru-RU" sz="3600" dirty="0">
              <a:solidFill>
                <a:schemeClr val="accent4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221245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u="sng" dirty="0" smtClean="0">
                <a:solidFill>
                  <a:schemeClr val="accent4">
                    <a:lumMod val="75000"/>
                  </a:schemeClr>
                </a:solidFill>
              </a:rPr>
              <a:t>Кавказская выдра</a:t>
            </a:r>
            <a:endParaRPr lang="ru-RU" sz="4000" u="sng" dirty="0">
              <a:solidFill>
                <a:schemeClr val="accent4">
                  <a:lumMod val="75000"/>
                </a:schemeClr>
              </a:solidFill>
            </a:endParaRPr>
          </a:p>
        </p:txBody>
      </p:sp>
      <p:pic>
        <p:nvPicPr>
          <p:cNvPr id="19458" name="Picture 2" descr="https://avatars.mds.yandex.net/get-zen_doc/751940/pub_5e16da8f04af1f00b174a85c_5e16de76433ecc00ae3fe3d9/scale_1200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1340768"/>
            <a:ext cx="9144000" cy="5517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9980237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74638"/>
            <a:ext cx="8147248" cy="6178698"/>
          </a:xfrm>
        </p:spPr>
        <p:txBody>
          <a:bodyPr/>
          <a:lstStyle/>
          <a:p>
            <a:r>
              <a:rPr lang="ru-RU" sz="4000" dirty="0"/>
              <a:t> Кавказская выдра- небольшой хищник. Активный охотник, водится рядом с водой. Шерсть темно-бурого цвета, щеки и грудь белые. Любитель незамерзающих предгорных речек, тем более что они чище. Ночной охотник. </a:t>
            </a:r>
            <a:br>
              <a:rPr lang="ru-RU" sz="4000" dirty="0"/>
            </a:br>
            <a:endParaRPr lang="ru-RU" sz="4000" u="sng" dirty="0">
              <a:solidFill>
                <a:schemeClr val="accent4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490504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u="sng" dirty="0" smtClean="0"/>
              <a:t>Афалина</a:t>
            </a:r>
            <a:endParaRPr lang="ru-RU" sz="4000" u="sng" dirty="0"/>
          </a:p>
        </p:txBody>
      </p:sp>
      <p:pic>
        <p:nvPicPr>
          <p:cNvPr id="20482" name="Picture 2" descr="https://i0.wp.com/obshe.net/upload/000/u10/f6/d9/a1761c08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417638"/>
            <a:ext cx="9144000" cy="54403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489407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763688" y="1556792"/>
            <a:ext cx="5688632" cy="40941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4800" dirty="0">
                <a:solidFill>
                  <a:srgbClr val="C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В Красную </a:t>
            </a:r>
            <a:r>
              <a:rPr lang="ru-RU" sz="4800" dirty="0" smtClean="0">
                <a:solidFill>
                  <a:srgbClr val="C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книгу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4800" dirty="0" smtClean="0">
                <a:solidFill>
                  <a:srgbClr val="C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4800" dirty="0">
                <a:solidFill>
                  <a:srgbClr val="C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занесены</a:t>
            </a:r>
            <a:endParaRPr lang="ru-RU" sz="4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/>
            <a:r>
              <a:rPr lang="ru-RU" sz="4800" dirty="0">
                <a:solidFill>
                  <a:srgbClr val="C00000"/>
                </a:solidFill>
                <a:ea typeface="Calibri" panose="020F0502020204030204" pitchFamily="34" charset="0"/>
              </a:rPr>
              <a:t> редкие и исчезающие виды животных.</a:t>
            </a: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609051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07504" y="116632"/>
            <a:ext cx="8856984" cy="6741368"/>
          </a:xfrm>
        </p:spPr>
        <p:txBody>
          <a:bodyPr/>
          <a:lstStyle/>
          <a:p>
            <a:r>
              <a:rPr lang="ru-RU" sz="4000" dirty="0"/>
              <a:t>Черноморская афалина относится к семейству дельфиновых. Питается рыбой. Общительны между собой и дружелюбны.  Любят выпрыгивать из воды, причём довольно высоко.</a:t>
            </a:r>
            <a:br>
              <a:rPr lang="ru-RU" sz="4000" dirty="0"/>
            </a:br>
            <a:endParaRPr lang="ru-RU" sz="4000" u="sng" dirty="0"/>
          </a:p>
        </p:txBody>
      </p:sp>
    </p:spTree>
    <p:extLst>
      <p:ext uri="{BB962C8B-B14F-4D97-AF65-F5344CB8AC3E}">
        <p14:creationId xmlns:p14="http://schemas.microsoft.com/office/powerpoint/2010/main" val="75739402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683568" y="1556792"/>
            <a:ext cx="7704856" cy="504056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Беречь нужно не только редких , но и самых обычных животных.</a:t>
            </a:r>
          </a:p>
          <a:p>
            <a:pPr algn="ctr"/>
            <a:r>
              <a:rPr lang="ru-RU" dirty="0" smtClean="0">
                <a:solidFill>
                  <a:srgbClr val="FF0000"/>
                </a:solidFill>
              </a:rPr>
              <a:t>Любить природу-это значит не только любоваться ею и пользоваться её дарами . Нужно выполнять правила в природе</a:t>
            </a:r>
            <a:r>
              <a:rPr lang="ru-RU" sz="2800" dirty="0" smtClean="0">
                <a:solidFill>
                  <a:srgbClr val="FF0000"/>
                </a:solidFill>
              </a:rPr>
              <a:t>!</a:t>
            </a:r>
            <a:endParaRPr lang="ru-RU" sz="2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305423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 descr="https://fs.znanio.ru/methodology/images/e9/d8/e9d823903e9d3969e11c1919018e9845c798f815.jp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4691" y="1600200"/>
            <a:ext cx="6034617" cy="452596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5083212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87624" y="1988840"/>
            <a:ext cx="7056784" cy="30346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4000" dirty="0">
                <a:solidFill>
                  <a:srgbClr val="C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Она предупреждает </a:t>
            </a:r>
            <a:endParaRPr lang="ru-RU" sz="4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4000" dirty="0">
                <a:solidFill>
                  <a:srgbClr val="C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нас о том, что численность </a:t>
            </a:r>
            <a:endParaRPr lang="ru-RU" sz="4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4000" dirty="0">
                <a:solidFill>
                  <a:srgbClr val="C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многих видов животных </a:t>
            </a:r>
            <a:endParaRPr lang="ru-RU" sz="4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4000" dirty="0">
                <a:solidFill>
                  <a:srgbClr val="C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сокращается.</a:t>
            </a:r>
            <a:endParaRPr lang="ru-RU" sz="4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48941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12796991"/>
              </p:ext>
            </p:extLst>
          </p:nvPr>
        </p:nvGraphicFramePr>
        <p:xfrm>
          <a:off x="323850" y="1984375"/>
          <a:ext cx="8061325" cy="45164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46" name="Документ" r:id="rId3" imgW="5946213" imgH="3325304" progId="Word.Document.12">
                  <p:embed/>
                </p:oleObj>
              </mc:Choice>
              <mc:Fallback>
                <p:oleObj name="Документ" r:id="rId3" imgW="5946213" imgH="3325304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23850" y="1984375"/>
                        <a:ext cx="8061325" cy="45164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83637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1259632" y="5589240"/>
            <a:ext cx="7272808" cy="1080120"/>
          </a:xfrm>
        </p:spPr>
        <p:txBody>
          <a:bodyPr/>
          <a:lstStyle/>
          <a:p>
            <a:r>
              <a:rPr lang="ru-RU" sz="1600" dirty="0"/>
              <a:t> </a:t>
            </a:r>
          </a:p>
          <a:p>
            <a:pPr algn="ctr"/>
            <a:r>
              <a:rPr lang="ru-RU" sz="4400" u="sng" dirty="0">
                <a:solidFill>
                  <a:schemeClr val="accent4">
                    <a:lumMod val="75000"/>
                  </a:schemeClr>
                </a:solidFill>
              </a:rPr>
              <a:t>Переднеазиатский леопард</a:t>
            </a:r>
          </a:p>
          <a:p>
            <a:pPr algn="ctr"/>
            <a:r>
              <a:rPr lang="ru-RU" sz="3600" dirty="0">
                <a:solidFill>
                  <a:schemeClr val="accent4">
                    <a:lumMod val="75000"/>
                  </a:schemeClr>
                </a:solidFill>
              </a:rPr>
              <a:t> </a:t>
            </a:r>
            <a:endParaRPr lang="ru-RU" sz="3600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58772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7784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323528" y="692696"/>
            <a:ext cx="8208912" cy="5760640"/>
          </a:xfrm>
        </p:spPr>
        <p:txBody>
          <a:bodyPr/>
          <a:lstStyle/>
          <a:p>
            <a:r>
              <a:rPr lang="ru-RU" sz="1600" dirty="0"/>
              <a:t> </a:t>
            </a:r>
          </a:p>
          <a:p>
            <a:pPr algn="ctr"/>
            <a:r>
              <a:rPr lang="ru-RU" sz="4000" dirty="0" smtClean="0"/>
              <a:t>Переднеазиатский леопард </a:t>
            </a:r>
            <a:r>
              <a:rPr lang="ru-RU" sz="4000" dirty="0"/>
              <a:t>— один из самых крупных в мире среди своего вида. Красивый, грациозный, опасный хищник. Имеет блестящую золотистую шкурку с темными пятнами</a:t>
            </a:r>
            <a:r>
              <a:rPr lang="ru-RU" sz="4000" dirty="0" smtClean="0"/>
              <a:t>. </a:t>
            </a:r>
            <a:r>
              <a:rPr lang="ru-RU" sz="4000" dirty="0"/>
              <a:t>Не любит воду, лазает по деревьям и горам. 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4130641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</p:spPr>
        <p:txBody>
          <a:bodyPr/>
          <a:lstStyle/>
          <a:p>
            <a:r>
              <a:rPr lang="ru-RU" sz="4000" u="sng" dirty="0">
                <a:solidFill>
                  <a:schemeClr val="accent4">
                    <a:lumMod val="75000"/>
                  </a:schemeClr>
                </a:solidFill>
              </a:rPr>
              <a:t>Кавказский лесной </a:t>
            </a:r>
            <a:r>
              <a:rPr lang="ru-RU" sz="4000" u="sng" dirty="0" smtClean="0">
                <a:solidFill>
                  <a:schemeClr val="accent4">
                    <a:lumMod val="75000"/>
                  </a:schemeClr>
                </a:solidFill>
              </a:rPr>
              <a:t>кот</a:t>
            </a:r>
            <a:r>
              <a:rPr lang="ru-RU" sz="4000" dirty="0">
                <a:solidFill>
                  <a:schemeClr val="accent4">
                    <a:lumMod val="75000"/>
                  </a:schemeClr>
                </a:solidFill>
              </a:rPr>
              <a:t/>
            </a:r>
            <a:br>
              <a:rPr lang="ru-RU" sz="4000" dirty="0">
                <a:solidFill>
                  <a:schemeClr val="accent4">
                    <a:lumMod val="75000"/>
                  </a:schemeClr>
                </a:solidFill>
              </a:rPr>
            </a:br>
            <a:endParaRPr lang="ru-RU" sz="4000" dirty="0">
              <a:solidFill>
                <a:schemeClr val="accent4">
                  <a:lumMod val="75000"/>
                </a:schemeClr>
              </a:solidFill>
            </a:endParaRPr>
          </a:p>
        </p:txBody>
      </p:sp>
      <p:pic>
        <p:nvPicPr>
          <p:cNvPr id="7" name="Рисунок 6" descr="https://avatars.mds.yandex.net/get-zen_doc/1930013/pub_5e16da8f04af1f00b174a85c_5e16dd970a451800acb4ae07/scale_1200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052736"/>
            <a:ext cx="9144000" cy="580526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528905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620688"/>
            <a:ext cx="8424936" cy="6048672"/>
          </a:xfrm>
        </p:spPr>
        <p:txBody>
          <a:bodyPr/>
          <a:lstStyle/>
          <a:p>
            <a:r>
              <a:rPr lang="ru-RU" sz="4000" dirty="0"/>
              <a:t>Кавказский лесной кот — крупный хищник из семейства кошачьих. Ведет уединенный образ жизни . Зимой полосатая шерсть становится более плотной с мягким подшерстком. Обладатель длинных и острых когтей. </a:t>
            </a: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>
                <a:solidFill>
                  <a:schemeClr val="accent4">
                    <a:lumMod val="75000"/>
                  </a:schemeClr>
                </a:solidFill>
              </a:rPr>
              <a:t/>
            </a:r>
            <a:br>
              <a:rPr lang="ru-RU" sz="2400" dirty="0">
                <a:solidFill>
                  <a:schemeClr val="accent4">
                    <a:lumMod val="75000"/>
                  </a:schemeClr>
                </a:solidFill>
              </a:rPr>
            </a:br>
            <a:endParaRPr lang="ru-RU" sz="2400" dirty="0">
              <a:solidFill>
                <a:schemeClr val="accent4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9873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u="sng" dirty="0">
                <a:solidFill>
                  <a:schemeClr val="accent4">
                    <a:lumMod val="75000"/>
                  </a:schemeClr>
                </a:solidFill>
              </a:rPr>
              <a:t>Кавказский бурый медведь</a:t>
            </a:r>
            <a:br>
              <a:rPr lang="ru-RU" sz="4000" u="sng" dirty="0">
                <a:solidFill>
                  <a:schemeClr val="accent4">
                    <a:lumMod val="75000"/>
                  </a:schemeClr>
                </a:solidFill>
              </a:rPr>
            </a:br>
            <a:endParaRPr lang="ru-RU" sz="4000" dirty="0">
              <a:solidFill>
                <a:schemeClr val="accent4">
                  <a:lumMod val="75000"/>
                </a:schemeClr>
              </a:solidFill>
            </a:endParaRPr>
          </a:p>
        </p:txBody>
      </p:sp>
      <p:pic>
        <p:nvPicPr>
          <p:cNvPr id="4" name="Объект 3" descr="https://avatars.mds.yandex.net/get-zen_doc/1578824/pub_5e16da8f04af1f00b174a85c_5e16dcf9ee5a8a00b1cca321/scale_1200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96752"/>
            <a:ext cx="9144000" cy="566124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201505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15">
      <a:dk1>
        <a:srgbClr val="76923C"/>
      </a:dk1>
      <a:lt1>
        <a:srgbClr val="EBF1DD"/>
      </a:lt1>
      <a:dk2>
        <a:srgbClr val="76923C"/>
      </a:dk2>
      <a:lt2>
        <a:srgbClr val="D7E3BC"/>
      </a:lt2>
      <a:accent1>
        <a:srgbClr val="EBF1DD"/>
      </a:accent1>
      <a:accent2>
        <a:srgbClr val="92D050"/>
      </a:accent2>
      <a:accent3>
        <a:srgbClr val="9BBB59"/>
      </a:accent3>
      <a:accent4>
        <a:srgbClr val="76923C"/>
      </a:accent4>
      <a:accent5>
        <a:srgbClr val="C3D69B"/>
      </a:accent5>
      <a:accent6>
        <a:srgbClr val="92D050"/>
      </a:accent6>
      <a:hlink>
        <a:srgbClr val="C3D69B"/>
      </a:hlink>
      <a:folHlink>
        <a:srgbClr val="4F6128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зеленый</Template>
  <TotalTime>369</TotalTime>
  <Words>163</Words>
  <Application>Microsoft Office PowerPoint</Application>
  <PresentationFormat>Экран (4:3)</PresentationFormat>
  <Paragraphs>28</Paragraphs>
  <Slides>22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7" baseType="lpstr">
      <vt:lpstr>Arial</vt:lpstr>
      <vt:lpstr>Calibri</vt:lpstr>
      <vt:lpstr>Times New Roman</vt:lpstr>
      <vt:lpstr>Тема Office</vt:lpstr>
      <vt:lpstr>Документ Microsoft Word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Кавказский лесной кот </vt:lpstr>
      <vt:lpstr>Кавказский лесной кот — крупный хищник из семейства кошачьих. Ведет уединенный образ жизни . Зимой полосатая шерсть становится более плотной с мягким подшерстком. Обладатель длинных и острых когтей.   </vt:lpstr>
      <vt:lpstr>Кавказский бурый медведь </vt:lpstr>
      <vt:lpstr>Кавказский бурый медведь - один из самых крупных наземных хищников. Умный и хитрый зверь. Всеядный, но любит сырую рыбу. Живет чаще всего в одиночку .В дикой природе осталось около 300 штук. </vt:lpstr>
      <vt:lpstr>   Хорь-перевязка </vt:lpstr>
      <vt:lpstr>   Хорь-перевязка является жестоким хищником из семейства куньих. Пестрая окраска — его главное отличие от других особей. Скорее всего, это ловкая маскировка. Охотится на мышей, хомяков и прочих грызунов. </vt:lpstr>
      <vt:lpstr>Кавказская серна </vt:lpstr>
      <vt:lpstr> Кавказская серна- уникальный высокогорный вид. Летом шкурка оранжевого цвета, зимой шерсть отрастает, на спине становится коричневая, живот белый, бока серые. Стройная, крепкая, очень опасливая серна едва завидев врага, в мгновение ока скрывается с глаз.  </vt:lpstr>
      <vt:lpstr>Рысь кавказская </vt:lpstr>
      <vt:lpstr>Рысь кавказская  —хищный представитель фауны. Имеет слабое обоняние, но слух и зрение исключительные. Шерсть серого цвета с многочисленными темными пятнышками, на ушах маленькие кисточки из шерсти. Хвост короткий. Охотится, совершая мощный и стремительный прыжок.  </vt:lpstr>
      <vt:lpstr>Кавказская выдра</vt:lpstr>
      <vt:lpstr> Кавказская выдра- небольшой хищник. Активный охотник, водится рядом с водой. Шерсть темно-бурого цвета, щеки и грудь белые. Любитель незамерзающих предгорных речек, тем более что они чище. Ночной охотник.  </vt:lpstr>
      <vt:lpstr>Афалина</vt:lpstr>
      <vt:lpstr>Черноморская афалина относится к семейству дельфиновых. Питается рыбой. Общительны между собой и дружелюбны.  Любят выпрыгивать из воды, причём довольно высоко. 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36</cp:revision>
  <dcterms:created xsi:type="dcterms:W3CDTF">2020-05-05T08:49:13Z</dcterms:created>
  <dcterms:modified xsi:type="dcterms:W3CDTF">2020-05-08T15:54:57Z</dcterms:modified>
</cp:coreProperties>
</file>