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320" r:id="rId3"/>
    <p:sldId id="324" r:id="rId4"/>
    <p:sldId id="330" r:id="rId5"/>
    <p:sldId id="273" r:id="rId6"/>
    <p:sldId id="275" r:id="rId7"/>
    <p:sldId id="276" r:id="rId8"/>
    <p:sldId id="331" r:id="rId9"/>
    <p:sldId id="332" r:id="rId10"/>
    <p:sldId id="336" r:id="rId11"/>
    <p:sldId id="360" r:id="rId12"/>
    <p:sldId id="354" r:id="rId13"/>
    <p:sldId id="355" r:id="rId14"/>
    <p:sldId id="278" r:id="rId15"/>
    <p:sldId id="356" r:id="rId16"/>
    <p:sldId id="357" r:id="rId17"/>
    <p:sldId id="358" r:id="rId18"/>
    <p:sldId id="359" r:id="rId19"/>
    <p:sldId id="29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E5163D-D595-4503-86FE-DBD9A57F427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A429F5-E913-490A-A1A1-2236273662E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0000"/>
              </a:solidFill>
              <a:latin typeface="Book Antiqua" pitchFamily="18" charset="0"/>
            </a:rPr>
            <a:t>            ВНИМАНИЕ</a:t>
          </a:r>
          <a:endParaRPr lang="ru-RU" sz="3600" b="1" dirty="0">
            <a:solidFill>
              <a:srgbClr val="FF0000"/>
            </a:solidFill>
            <a:latin typeface="Book Antiqua" pitchFamily="18" charset="0"/>
          </a:endParaRPr>
        </a:p>
      </dgm:t>
    </dgm:pt>
    <dgm:pt modelId="{342D699F-6034-4B71-8CB0-78609CB78364}" type="parTrans" cxnId="{F288EC48-0508-4F96-B83D-56EEBEA302CB}">
      <dgm:prSet/>
      <dgm:spPr/>
      <dgm:t>
        <a:bodyPr/>
        <a:lstStyle/>
        <a:p>
          <a:endParaRPr lang="ru-RU"/>
        </a:p>
      </dgm:t>
    </dgm:pt>
    <dgm:pt modelId="{7D4EA1C4-D408-4200-90B1-9E4DE209FAE3}" type="sibTrans" cxnId="{F288EC48-0508-4F96-B83D-56EEBEA302CB}">
      <dgm:prSet/>
      <dgm:spPr/>
      <dgm:t>
        <a:bodyPr/>
        <a:lstStyle/>
        <a:p>
          <a:endParaRPr lang="ru-RU"/>
        </a:p>
      </dgm:t>
    </dgm:pt>
    <dgm:pt modelId="{55A94B75-2625-45AB-A53D-C7385DF55FEC}">
      <dgm:prSet phldrT="[Текст]" custT="1"/>
      <dgm:spPr/>
      <dgm:t>
        <a:bodyPr/>
        <a:lstStyle/>
        <a:p>
          <a:r>
            <a:rPr lang="ru-RU" sz="2400" b="1" dirty="0" smtClean="0">
              <a:latin typeface="Book Antiqua" pitchFamily="18" charset="0"/>
            </a:rPr>
            <a:t>ЦЕЛЕНАПРАВЛЕННОЕ СОСРЕДОТОЧЕНИЕ  СОЗНАНИЯ  НА КАКОМ-ЛИБО  ОБЪЕКТЕ  ИЛИ ДЕЯТЕЛЬНОСТИ</a:t>
          </a:r>
          <a:endParaRPr lang="ru-RU" sz="2400" b="1" dirty="0">
            <a:latin typeface="Book Antiqua" pitchFamily="18" charset="0"/>
          </a:endParaRPr>
        </a:p>
      </dgm:t>
    </dgm:pt>
    <dgm:pt modelId="{B3B2D631-8C4C-4D90-B80A-10997DD5D178}" type="parTrans" cxnId="{8FCC5424-83EC-4365-84FB-2D941D9E8FFB}">
      <dgm:prSet/>
      <dgm:spPr/>
      <dgm:t>
        <a:bodyPr/>
        <a:lstStyle/>
        <a:p>
          <a:endParaRPr lang="ru-RU"/>
        </a:p>
      </dgm:t>
    </dgm:pt>
    <dgm:pt modelId="{54568D31-8BCB-43FE-89FE-917B68F8DB35}" type="sibTrans" cxnId="{8FCC5424-83EC-4365-84FB-2D941D9E8FFB}">
      <dgm:prSet/>
      <dgm:spPr/>
      <dgm:t>
        <a:bodyPr/>
        <a:lstStyle/>
        <a:p>
          <a:endParaRPr lang="ru-RU"/>
        </a:p>
      </dgm:t>
    </dgm:pt>
    <dgm:pt modelId="{CDE1354E-C6C6-4F9C-8539-64BE5F380072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0000"/>
              </a:solidFill>
              <a:latin typeface="Book Antiqua" pitchFamily="18" charset="0"/>
            </a:rPr>
            <a:t>            ВНИМАНИЕ</a:t>
          </a:r>
          <a:endParaRPr lang="ru-RU" sz="3600" b="1" dirty="0">
            <a:solidFill>
              <a:srgbClr val="FF0000"/>
            </a:solidFill>
            <a:latin typeface="Book Antiqua" pitchFamily="18" charset="0"/>
          </a:endParaRPr>
        </a:p>
      </dgm:t>
    </dgm:pt>
    <dgm:pt modelId="{D6F5DB8F-CB90-4274-A3A0-250B95C99D9A}" type="parTrans" cxnId="{118C1777-02F1-40BE-BFDE-DCFEDC9C0C5B}">
      <dgm:prSet/>
      <dgm:spPr/>
      <dgm:t>
        <a:bodyPr/>
        <a:lstStyle/>
        <a:p>
          <a:endParaRPr lang="ru-RU"/>
        </a:p>
      </dgm:t>
    </dgm:pt>
    <dgm:pt modelId="{66EB4482-9F32-489C-8D5C-2DB040F14FB2}" type="sibTrans" cxnId="{118C1777-02F1-40BE-BFDE-DCFEDC9C0C5B}">
      <dgm:prSet/>
      <dgm:spPr/>
      <dgm:t>
        <a:bodyPr/>
        <a:lstStyle/>
        <a:p>
          <a:endParaRPr lang="ru-RU"/>
        </a:p>
      </dgm:t>
    </dgm:pt>
    <dgm:pt modelId="{E8E6DB40-C5E9-495E-94B9-E9B4E271B56B}">
      <dgm:prSet phldrT="[Текст]" custT="1"/>
      <dgm:spPr/>
      <dgm:t>
        <a:bodyPr/>
        <a:lstStyle/>
        <a:p>
          <a:r>
            <a:rPr lang="ru-RU" sz="2400" b="1" dirty="0" smtClean="0">
              <a:latin typeface="Book Antiqua" pitchFamily="18" charset="0"/>
            </a:rPr>
            <a:t>ЭТО  СПОСОБНОСТЬ  ЧЕЛОВЕКА СОСРЕДОТОЧИТЬСЯ  НА ОПРЕДЕЛЁННОМ  ОБЪЕКТЕ  И ЯВЛЕНИЯХ.</a:t>
          </a:r>
          <a:endParaRPr lang="ru-RU" sz="2400" b="1" dirty="0">
            <a:latin typeface="Book Antiqua" pitchFamily="18" charset="0"/>
          </a:endParaRPr>
        </a:p>
      </dgm:t>
    </dgm:pt>
    <dgm:pt modelId="{AD31E24A-21B7-4100-AFEE-075450CDBBDA}" type="parTrans" cxnId="{48F02CF6-86C9-43B5-9314-F0415DD96D4E}">
      <dgm:prSet/>
      <dgm:spPr/>
      <dgm:t>
        <a:bodyPr/>
        <a:lstStyle/>
        <a:p>
          <a:endParaRPr lang="ru-RU"/>
        </a:p>
      </dgm:t>
    </dgm:pt>
    <dgm:pt modelId="{9A527DE6-ECE4-40D3-8588-F93C3E17ACCB}" type="sibTrans" cxnId="{48F02CF6-86C9-43B5-9314-F0415DD96D4E}">
      <dgm:prSet/>
      <dgm:spPr/>
      <dgm:t>
        <a:bodyPr/>
        <a:lstStyle/>
        <a:p>
          <a:endParaRPr lang="ru-RU"/>
        </a:p>
      </dgm:t>
    </dgm:pt>
    <dgm:pt modelId="{D21CCF87-568B-4B3D-A952-6BB8445E286A}" type="pres">
      <dgm:prSet presAssocID="{72E5163D-D595-4503-86FE-DBD9A57F42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C6E96-31DB-445B-B574-A3AFA124602F}" type="pres">
      <dgm:prSet presAssocID="{68A429F5-E913-490A-A1A1-2236273662E5}" presName="parentText" presStyleLbl="node1" presStyleIdx="0" presStyleCnt="2" custScaleY="657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19E99-1520-4387-9184-8C9871583B5C}" type="pres">
      <dgm:prSet presAssocID="{68A429F5-E913-490A-A1A1-2236273662E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4712F-BB8F-42D1-BF22-F7E70395839C}" type="pres">
      <dgm:prSet presAssocID="{CDE1354E-C6C6-4F9C-8539-64BE5F38007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241BEE-D15B-48E0-A800-C04EE5F20018}" type="pres">
      <dgm:prSet presAssocID="{CDE1354E-C6C6-4F9C-8539-64BE5F38007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4484D4-277A-45B2-92F9-F8A5B2572A58}" type="presOf" srcId="{55A94B75-2625-45AB-A53D-C7385DF55FEC}" destId="{1D519E99-1520-4387-9184-8C9871583B5C}" srcOrd="0" destOrd="0" presId="urn:microsoft.com/office/officeart/2005/8/layout/vList2"/>
    <dgm:cxn modelId="{8FDAB25F-581C-488F-B8D3-3B905000906F}" type="presOf" srcId="{E8E6DB40-C5E9-495E-94B9-E9B4E271B56B}" destId="{26241BEE-D15B-48E0-A800-C04EE5F20018}" srcOrd="0" destOrd="0" presId="urn:microsoft.com/office/officeart/2005/8/layout/vList2"/>
    <dgm:cxn modelId="{8FCC5424-83EC-4365-84FB-2D941D9E8FFB}" srcId="{68A429F5-E913-490A-A1A1-2236273662E5}" destId="{55A94B75-2625-45AB-A53D-C7385DF55FEC}" srcOrd="0" destOrd="0" parTransId="{B3B2D631-8C4C-4D90-B80A-10997DD5D178}" sibTransId="{54568D31-8BCB-43FE-89FE-917B68F8DB35}"/>
    <dgm:cxn modelId="{208760BD-E453-4D05-9841-2CAA3D5FE5C0}" type="presOf" srcId="{68A429F5-E913-490A-A1A1-2236273662E5}" destId="{44CC6E96-31DB-445B-B574-A3AFA124602F}" srcOrd="0" destOrd="0" presId="urn:microsoft.com/office/officeart/2005/8/layout/vList2"/>
    <dgm:cxn modelId="{48F02CF6-86C9-43B5-9314-F0415DD96D4E}" srcId="{CDE1354E-C6C6-4F9C-8539-64BE5F380072}" destId="{E8E6DB40-C5E9-495E-94B9-E9B4E271B56B}" srcOrd="0" destOrd="0" parTransId="{AD31E24A-21B7-4100-AFEE-075450CDBBDA}" sibTransId="{9A527DE6-ECE4-40D3-8588-F93C3E17ACCB}"/>
    <dgm:cxn modelId="{92952C55-D156-4A17-9EEB-389888D6E2DA}" type="presOf" srcId="{72E5163D-D595-4503-86FE-DBD9A57F4272}" destId="{D21CCF87-568B-4B3D-A952-6BB8445E286A}" srcOrd="0" destOrd="0" presId="urn:microsoft.com/office/officeart/2005/8/layout/vList2"/>
    <dgm:cxn modelId="{FC5F11FE-F6CE-4D08-B6C7-3C979B9E18B5}" type="presOf" srcId="{CDE1354E-C6C6-4F9C-8539-64BE5F380072}" destId="{B944712F-BB8F-42D1-BF22-F7E70395839C}" srcOrd="0" destOrd="0" presId="urn:microsoft.com/office/officeart/2005/8/layout/vList2"/>
    <dgm:cxn modelId="{118C1777-02F1-40BE-BFDE-DCFEDC9C0C5B}" srcId="{72E5163D-D595-4503-86FE-DBD9A57F4272}" destId="{CDE1354E-C6C6-4F9C-8539-64BE5F380072}" srcOrd="1" destOrd="0" parTransId="{D6F5DB8F-CB90-4274-A3A0-250B95C99D9A}" sibTransId="{66EB4482-9F32-489C-8D5C-2DB040F14FB2}"/>
    <dgm:cxn modelId="{F288EC48-0508-4F96-B83D-56EEBEA302CB}" srcId="{72E5163D-D595-4503-86FE-DBD9A57F4272}" destId="{68A429F5-E913-490A-A1A1-2236273662E5}" srcOrd="0" destOrd="0" parTransId="{342D699F-6034-4B71-8CB0-78609CB78364}" sibTransId="{7D4EA1C4-D408-4200-90B1-9E4DE209FAE3}"/>
    <dgm:cxn modelId="{4D4BF72F-97CA-422A-BFA3-04881A42B1C0}" type="presParOf" srcId="{D21CCF87-568B-4B3D-A952-6BB8445E286A}" destId="{44CC6E96-31DB-445B-B574-A3AFA124602F}" srcOrd="0" destOrd="0" presId="urn:microsoft.com/office/officeart/2005/8/layout/vList2"/>
    <dgm:cxn modelId="{52CF4DE1-1371-42CB-9B1F-8AFF5337C404}" type="presParOf" srcId="{D21CCF87-568B-4B3D-A952-6BB8445E286A}" destId="{1D519E99-1520-4387-9184-8C9871583B5C}" srcOrd="1" destOrd="0" presId="urn:microsoft.com/office/officeart/2005/8/layout/vList2"/>
    <dgm:cxn modelId="{3CF7D5D2-4E29-401A-A089-B0070B758D23}" type="presParOf" srcId="{D21CCF87-568B-4B3D-A952-6BB8445E286A}" destId="{B944712F-BB8F-42D1-BF22-F7E70395839C}" srcOrd="2" destOrd="0" presId="urn:microsoft.com/office/officeart/2005/8/layout/vList2"/>
    <dgm:cxn modelId="{175160A0-5779-460D-A130-59B291A2F4DD}" type="presParOf" srcId="{D21CCF87-568B-4B3D-A952-6BB8445E286A}" destId="{26241BEE-D15B-48E0-A800-C04EE5F2001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C9D4F-177E-494C-AA70-69C8AE86D32C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B53E32-EB48-4695-A4B1-AD023DC3CA2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Comic Sans MS" pitchFamily="66" charset="0"/>
            </a:rPr>
            <a:t>Непроизвольным</a:t>
          </a:r>
          <a:r>
            <a:rPr lang="ru-RU" sz="2800" b="1" dirty="0" smtClean="0">
              <a:latin typeface="Comic Sans MS" pitchFamily="66" charset="0"/>
            </a:rPr>
            <a:t> </a:t>
          </a:r>
          <a:endParaRPr lang="ru-RU" sz="2800" b="1" dirty="0">
            <a:latin typeface="Comic Sans MS" pitchFamily="66" charset="0"/>
          </a:endParaRPr>
        </a:p>
      </dgm:t>
    </dgm:pt>
    <dgm:pt modelId="{5BD5EBD5-CA4E-4093-906C-367F1E95C7EA}" type="parTrans" cxnId="{C626B8F8-B031-4ECF-8071-47DD2D88F933}">
      <dgm:prSet/>
      <dgm:spPr/>
      <dgm:t>
        <a:bodyPr/>
        <a:lstStyle/>
        <a:p>
          <a:endParaRPr lang="ru-RU"/>
        </a:p>
      </dgm:t>
    </dgm:pt>
    <dgm:pt modelId="{8FDEF0C3-44C4-4E64-9B35-64958B17ED2D}" type="sibTrans" cxnId="{C626B8F8-B031-4ECF-8071-47DD2D88F933}">
      <dgm:prSet/>
      <dgm:spPr/>
      <dgm:t>
        <a:bodyPr/>
        <a:lstStyle/>
        <a:p>
          <a:endParaRPr lang="ru-RU"/>
        </a:p>
      </dgm:t>
    </dgm:pt>
    <dgm:pt modelId="{E4A88A8B-2E11-4D21-AECC-BAA8BAC11AB5}">
      <dgm:prSet phldrT="[Текст]"/>
      <dgm:spPr/>
      <dgm:t>
        <a:bodyPr/>
        <a:lstStyle/>
        <a:p>
          <a:r>
            <a:rPr lang="ru-RU" b="1" dirty="0" smtClean="0">
              <a:effectLst/>
              <a:latin typeface="Book Antiqua" pitchFamily="18" charset="0"/>
            </a:rPr>
            <a:t>не имеющее цели  и волевого усилия</a:t>
          </a:r>
          <a:endParaRPr lang="ru-RU" dirty="0">
            <a:latin typeface="Book Antiqua" pitchFamily="18" charset="0"/>
          </a:endParaRPr>
        </a:p>
      </dgm:t>
    </dgm:pt>
    <dgm:pt modelId="{1AD63FE1-DCE6-4F3A-A90F-C3B68EF5B0C5}" type="parTrans" cxnId="{1D0A0188-B62B-4BC7-8264-2983FA9A6844}">
      <dgm:prSet/>
      <dgm:spPr/>
      <dgm:t>
        <a:bodyPr/>
        <a:lstStyle/>
        <a:p>
          <a:endParaRPr lang="ru-RU"/>
        </a:p>
      </dgm:t>
    </dgm:pt>
    <dgm:pt modelId="{61612C43-7BAF-43F2-9456-4837FB85531E}" type="sibTrans" cxnId="{1D0A0188-B62B-4BC7-8264-2983FA9A6844}">
      <dgm:prSet/>
      <dgm:spPr/>
      <dgm:t>
        <a:bodyPr/>
        <a:lstStyle/>
        <a:p>
          <a:endParaRPr lang="ru-RU"/>
        </a:p>
      </dgm:t>
    </dgm:pt>
    <dgm:pt modelId="{8B76EE5B-7E74-4B15-9060-0497C655B08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Comic Sans MS" pitchFamily="66" charset="0"/>
            </a:rPr>
            <a:t>Произвольным </a:t>
          </a:r>
          <a:endParaRPr lang="ru-RU" sz="2800" b="1" dirty="0">
            <a:solidFill>
              <a:srgbClr val="002060"/>
            </a:solidFill>
            <a:latin typeface="Comic Sans MS" pitchFamily="66" charset="0"/>
          </a:endParaRPr>
        </a:p>
      </dgm:t>
    </dgm:pt>
    <dgm:pt modelId="{189FA6F8-7551-4C26-BF53-1AF84AFC921D}" type="parTrans" cxnId="{F9473336-89F8-4A73-8C5F-B647F8BFE723}">
      <dgm:prSet/>
      <dgm:spPr/>
      <dgm:t>
        <a:bodyPr/>
        <a:lstStyle/>
        <a:p>
          <a:endParaRPr lang="ru-RU"/>
        </a:p>
      </dgm:t>
    </dgm:pt>
    <dgm:pt modelId="{6226AC9F-0C10-4512-B09F-DD7735C46F2C}" type="sibTrans" cxnId="{F9473336-89F8-4A73-8C5F-B647F8BFE723}">
      <dgm:prSet/>
      <dgm:spPr/>
      <dgm:t>
        <a:bodyPr/>
        <a:lstStyle/>
        <a:p>
          <a:endParaRPr lang="ru-RU"/>
        </a:p>
      </dgm:t>
    </dgm:pt>
    <dgm:pt modelId="{76015A01-F3AA-490F-BE2D-E0957CC59AD9}">
      <dgm:prSet phldrT="[Текст]"/>
      <dgm:spPr/>
      <dgm:t>
        <a:bodyPr/>
        <a:lstStyle/>
        <a:p>
          <a:r>
            <a:rPr lang="ru-RU" b="1" dirty="0" smtClean="0">
              <a:effectLst/>
              <a:latin typeface="Book Antiqua" pitchFamily="18" charset="0"/>
            </a:rPr>
            <a:t>наличие цели и  активное её поддержание посредством  силы воли</a:t>
          </a:r>
          <a:endParaRPr lang="ru-RU" dirty="0">
            <a:latin typeface="Book Antiqua" pitchFamily="18" charset="0"/>
          </a:endParaRPr>
        </a:p>
      </dgm:t>
    </dgm:pt>
    <dgm:pt modelId="{6FC9283B-E20D-4F3C-8E22-D5B5877431EF}" type="parTrans" cxnId="{F42F52D4-5364-4454-9070-363CFC7CD9AE}">
      <dgm:prSet/>
      <dgm:spPr/>
      <dgm:t>
        <a:bodyPr/>
        <a:lstStyle/>
        <a:p>
          <a:endParaRPr lang="ru-RU"/>
        </a:p>
      </dgm:t>
    </dgm:pt>
    <dgm:pt modelId="{DB036F1F-1496-412F-9865-AA3E250E5D98}" type="sibTrans" cxnId="{F42F52D4-5364-4454-9070-363CFC7CD9AE}">
      <dgm:prSet/>
      <dgm:spPr/>
      <dgm:t>
        <a:bodyPr/>
        <a:lstStyle/>
        <a:p>
          <a:endParaRPr lang="ru-RU"/>
        </a:p>
      </dgm:t>
    </dgm:pt>
    <dgm:pt modelId="{1F2E12EB-809F-498E-B064-248815BB6751}" type="pres">
      <dgm:prSet presAssocID="{FA8C9D4F-177E-494C-AA70-69C8AE86D32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EB3BEC-AD09-4643-AE9D-D5C3C68789E4}" type="pres">
      <dgm:prSet presAssocID="{51B53E32-EB48-4695-A4B1-AD023DC3CA23}" presName="linNode" presStyleCnt="0"/>
      <dgm:spPr/>
    </dgm:pt>
    <dgm:pt modelId="{F9FF966E-8DD2-4B71-ADD0-9E5FA561D38E}" type="pres">
      <dgm:prSet presAssocID="{51B53E32-EB48-4695-A4B1-AD023DC3CA23}" presName="parentShp" presStyleLbl="node1" presStyleIdx="0" presStyleCnt="2" custScaleX="169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9BF35-298F-4F4F-AD40-4185DD332BCB}" type="pres">
      <dgm:prSet presAssocID="{51B53E32-EB48-4695-A4B1-AD023DC3CA2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EB7D4-2575-48A2-B0A0-75B93F0D2DDC}" type="pres">
      <dgm:prSet presAssocID="{8FDEF0C3-44C4-4E64-9B35-64958B17ED2D}" presName="spacing" presStyleCnt="0"/>
      <dgm:spPr/>
    </dgm:pt>
    <dgm:pt modelId="{BC42CDC8-FBC1-44E3-AAAE-95F64780A7CD}" type="pres">
      <dgm:prSet presAssocID="{8B76EE5B-7E74-4B15-9060-0497C655B083}" presName="linNode" presStyleCnt="0"/>
      <dgm:spPr/>
    </dgm:pt>
    <dgm:pt modelId="{0CDD53C5-3CE2-4C68-B1EA-7C0431A32C3E}" type="pres">
      <dgm:prSet presAssocID="{8B76EE5B-7E74-4B15-9060-0497C655B083}" presName="parentShp" presStyleLbl="node1" presStyleIdx="1" presStyleCnt="2" custScaleX="135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C1A80-205E-4165-A988-B96C90FF9E74}" type="pres">
      <dgm:prSet presAssocID="{8B76EE5B-7E74-4B15-9060-0497C655B08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19A500-9072-4170-BC7C-72EAEB52BC6D}" type="presOf" srcId="{E4A88A8B-2E11-4D21-AECC-BAA8BAC11AB5}" destId="{C679BF35-298F-4F4F-AD40-4185DD332BCB}" srcOrd="0" destOrd="0" presId="urn:microsoft.com/office/officeart/2005/8/layout/vList6"/>
    <dgm:cxn modelId="{F42F52D4-5364-4454-9070-363CFC7CD9AE}" srcId="{8B76EE5B-7E74-4B15-9060-0497C655B083}" destId="{76015A01-F3AA-490F-BE2D-E0957CC59AD9}" srcOrd="0" destOrd="0" parTransId="{6FC9283B-E20D-4F3C-8E22-D5B5877431EF}" sibTransId="{DB036F1F-1496-412F-9865-AA3E250E5D98}"/>
    <dgm:cxn modelId="{F9473336-89F8-4A73-8C5F-B647F8BFE723}" srcId="{FA8C9D4F-177E-494C-AA70-69C8AE86D32C}" destId="{8B76EE5B-7E74-4B15-9060-0497C655B083}" srcOrd="1" destOrd="0" parTransId="{189FA6F8-7551-4C26-BF53-1AF84AFC921D}" sibTransId="{6226AC9F-0C10-4512-B09F-DD7735C46F2C}"/>
    <dgm:cxn modelId="{1D232CA0-979A-4ECA-96DC-9158B263124C}" type="presOf" srcId="{8B76EE5B-7E74-4B15-9060-0497C655B083}" destId="{0CDD53C5-3CE2-4C68-B1EA-7C0431A32C3E}" srcOrd="0" destOrd="0" presId="urn:microsoft.com/office/officeart/2005/8/layout/vList6"/>
    <dgm:cxn modelId="{1D0A0188-B62B-4BC7-8264-2983FA9A6844}" srcId="{51B53E32-EB48-4695-A4B1-AD023DC3CA23}" destId="{E4A88A8B-2E11-4D21-AECC-BAA8BAC11AB5}" srcOrd="0" destOrd="0" parTransId="{1AD63FE1-DCE6-4F3A-A90F-C3B68EF5B0C5}" sibTransId="{61612C43-7BAF-43F2-9456-4837FB85531E}"/>
    <dgm:cxn modelId="{791E5235-8FA0-4792-ADD4-E4B78E2F8C20}" type="presOf" srcId="{76015A01-F3AA-490F-BE2D-E0957CC59AD9}" destId="{925C1A80-205E-4165-A988-B96C90FF9E74}" srcOrd="0" destOrd="0" presId="urn:microsoft.com/office/officeart/2005/8/layout/vList6"/>
    <dgm:cxn modelId="{07AC37C7-946E-4574-8A3D-E6B41C6FD14A}" type="presOf" srcId="{51B53E32-EB48-4695-A4B1-AD023DC3CA23}" destId="{F9FF966E-8DD2-4B71-ADD0-9E5FA561D38E}" srcOrd="0" destOrd="0" presId="urn:microsoft.com/office/officeart/2005/8/layout/vList6"/>
    <dgm:cxn modelId="{D9C38F9F-708A-4C61-B7FA-7E4D2831637A}" type="presOf" srcId="{FA8C9D4F-177E-494C-AA70-69C8AE86D32C}" destId="{1F2E12EB-809F-498E-B064-248815BB6751}" srcOrd="0" destOrd="0" presId="urn:microsoft.com/office/officeart/2005/8/layout/vList6"/>
    <dgm:cxn modelId="{C626B8F8-B031-4ECF-8071-47DD2D88F933}" srcId="{FA8C9D4F-177E-494C-AA70-69C8AE86D32C}" destId="{51B53E32-EB48-4695-A4B1-AD023DC3CA23}" srcOrd="0" destOrd="0" parTransId="{5BD5EBD5-CA4E-4093-906C-367F1E95C7EA}" sibTransId="{8FDEF0C3-44C4-4E64-9B35-64958B17ED2D}"/>
    <dgm:cxn modelId="{C6D25476-9915-4CE7-BFA9-5697ECBDEFB9}" type="presParOf" srcId="{1F2E12EB-809F-498E-B064-248815BB6751}" destId="{DCEB3BEC-AD09-4643-AE9D-D5C3C68789E4}" srcOrd="0" destOrd="0" presId="urn:microsoft.com/office/officeart/2005/8/layout/vList6"/>
    <dgm:cxn modelId="{515343BF-653A-40BD-BAEC-CB06A64724DD}" type="presParOf" srcId="{DCEB3BEC-AD09-4643-AE9D-D5C3C68789E4}" destId="{F9FF966E-8DD2-4B71-ADD0-9E5FA561D38E}" srcOrd="0" destOrd="0" presId="urn:microsoft.com/office/officeart/2005/8/layout/vList6"/>
    <dgm:cxn modelId="{33672969-9754-40EC-A8BC-4024D5D5ECEB}" type="presParOf" srcId="{DCEB3BEC-AD09-4643-AE9D-D5C3C68789E4}" destId="{C679BF35-298F-4F4F-AD40-4185DD332BCB}" srcOrd="1" destOrd="0" presId="urn:microsoft.com/office/officeart/2005/8/layout/vList6"/>
    <dgm:cxn modelId="{E974DB07-394E-4C47-8661-766A16784A69}" type="presParOf" srcId="{1F2E12EB-809F-498E-B064-248815BB6751}" destId="{DA1EB7D4-2575-48A2-B0A0-75B93F0D2DDC}" srcOrd="1" destOrd="0" presId="urn:microsoft.com/office/officeart/2005/8/layout/vList6"/>
    <dgm:cxn modelId="{F9D945A8-080C-4E32-A7B6-2DDCC50A7622}" type="presParOf" srcId="{1F2E12EB-809F-498E-B064-248815BB6751}" destId="{BC42CDC8-FBC1-44E3-AAAE-95F64780A7CD}" srcOrd="2" destOrd="0" presId="urn:microsoft.com/office/officeart/2005/8/layout/vList6"/>
    <dgm:cxn modelId="{2750E61C-4014-4B25-8631-09FC4F46704C}" type="presParOf" srcId="{BC42CDC8-FBC1-44E3-AAAE-95F64780A7CD}" destId="{0CDD53C5-3CE2-4C68-B1EA-7C0431A32C3E}" srcOrd="0" destOrd="0" presId="urn:microsoft.com/office/officeart/2005/8/layout/vList6"/>
    <dgm:cxn modelId="{14BFA884-9E65-493D-8513-4FD675C12C32}" type="presParOf" srcId="{BC42CDC8-FBC1-44E3-AAAE-95F64780A7CD}" destId="{925C1A80-205E-4165-A988-B96C90FF9E7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C6E96-31DB-445B-B574-A3AFA124602F}">
      <dsp:nvSpPr>
        <dsp:cNvPr id="0" name=""/>
        <dsp:cNvSpPr/>
      </dsp:nvSpPr>
      <dsp:spPr>
        <a:xfrm>
          <a:off x="0" y="244079"/>
          <a:ext cx="6552728" cy="7882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0000"/>
              </a:solidFill>
              <a:latin typeface="Book Antiqua" pitchFamily="18" charset="0"/>
            </a:rPr>
            <a:t>            ВНИМАНИЕ</a:t>
          </a:r>
          <a:endParaRPr lang="ru-RU" sz="3600" b="1" kern="1200" dirty="0">
            <a:solidFill>
              <a:srgbClr val="FF0000"/>
            </a:solidFill>
            <a:latin typeface="Book Antiqua" pitchFamily="18" charset="0"/>
          </a:endParaRPr>
        </a:p>
      </dsp:txBody>
      <dsp:txXfrm>
        <a:off x="38480" y="282559"/>
        <a:ext cx="6475768" cy="711304"/>
      </dsp:txXfrm>
    </dsp:sp>
    <dsp:sp modelId="{1D519E99-1520-4387-9184-8C9871583B5C}">
      <dsp:nvSpPr>
        <dsp:cNvPr id="0" name=""/>
        <dsp:cNvSpPr/>
      </dsp:nvSpPr>
      <dsp:spPr>
        <a:xfrm>
          <a:off x="0" y="1032344"/>
          <a:ext cx="6552728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b="1" kern="1200" dirty="0" smtClean="0">
              <a:latin typeface="Book Antiqua" pitchFamily="18" charset="0"/>
            </a:rPr>
            <a:t>ЦЕЛЕНАПРАВЛЕННОЕ СОСРЕДОТОЧЕНИЕ  СОЗНАНИЯ  НА КАКОМ-ЛИБО  ОБЪЕКТЕ  ИЛИ ДЕЯТЕЛЬНОСТИ</a:t>
          </a:r>
          <a:endParaRPr lang="ru-RU" sz="2400" b="1" kern="1200" dirty="0">
            <a:latin typeface="Book Antiqua" pitchFamily="18" charset="0"/>
          </a:endParaRPr>
        </a:p>
      </dsp:txBody>
      <dsp:txXfrm>
        <a:off x="0" y="1032344"/>
        <a:ext cx="6552728" cy="1391040"/>
      </dsp:txXfrm>
    </dsp:sp>
    <dsp:sp modelId="{B944712F-BB8F-42D1-BF22-F7E70395839C}">
      <dsp:nvSpPr>
        <dsp:cNvPr id="0" name=""/>
        <dsp:cNvSpPr/>
      </dsp:nvSpPr>
      <dsp:spPr>
        <a:xfrm>
          <a:off x="0" y="2423384"/>
          <a:ext cx="6552728" cy="1198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0000"/>
              </a:solidFill>
              <a:latin typeface="Book Antiqua" pitchFamily="18" charset="0"/>
            </a:rPr>
            <a:t>            ВНИМАНИЕ</a:t>
          </a:r>
          <a:endParaRPr lang="ru-RU" sz="3600" b="1" kern="1200" dirty="0">
            <a:solidFill>
              <a:srgbClr val="FF0000"/>
            </a:solidFill>
            <a:latin typeface="Book Antiqua" pitchFamily="18" charset="0"/>
          </a:endParaRPr>
        </a:p>
      </dsp:txBody>
      <dsp:txXfrm>
        <a:off x="58485" y="2481869"/>
        <a:ext cx="6435758" cy="1081110"/>
      </dsp:txXfrm>
    </dsp:sp>
    <dsp:sp modelId="{26241BEE-D15B-48E0-A800-C04EE5F20018}">
      <dsp:nvSpPr>
        <dsp:cNvPr id="0" name=""/>
        <dsp:cNvSpPr/>
      </dsp:nvSpPr>
      <dsp:spPr>
        <a:xfrm>
          <a:off x="0" y="3621464"/>
          <a:ext cx="6552728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b="1" kern="1200" dirty="0" smtClean="0">
              <a:latin typeface="Book Antiqua" pitchFamily="18" charset="0"/>
            </a:rPr>
            <a:t>ЭТО  СПОСОБНОСТЬ  ЧЕЛОВЕКА СОСРЕДОТОЧИТЬСЯ  НА ОПРЕДЕЛЁННОМ  ОБЪЕКТЕ  И ЯВЛЕНИЯХ.</a:t>
          </a:r>
          <a:endParaRPr lang="ru-RU" sz="2400" b="1" kern="1200" dirty="0">
            <a:latin typeface="Book Antiqua" pitchFamily="18" charset="0"/>
          </a:endParaRPr>
        </a:p>
      </dsp:txBody>
      <dsp:txXfrm>
        <a:off x="0" y="3621464"/>
        <a:ext cx="6552728" cy="1391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79BF35-298F-4F4F-AD40-4185DD332BCB}">
      <dsp:nvSpPr>
        <dsp:cNvPr id="0" name=""/>
        <dsp:cNvSpPr/>
      </dsp:nvSpPr>
      <dsp:spPr>
        <a:xfrm>
          <a:off x="3651680" y="575"/>
          <a:ext cx="3232896" cy="22446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effectLst/>
              <a:latin typeface="Book Antiqua" pitchFamily="18" charset="0"/>
            </a:rPr>
            <a:t>не имеющее цели  и волевого усилия</a:t>
          </a:r>
          <a:endParaRPr lang="ru-RU" sz="2300" kern="1200" dirty="0">
            <a:latin typeface="Book Antiqua" pitchFamily="18" charset="0"/>
          </a:endParaRPr>
        </a:p>
      </dsp:txBody>
      <dsp:txXfrm>
        <a:off x="3651680" y="281154"/>
        <a:ext cx="2391160" cy="1683472"/>
      </dsp:txXfrm>
    </dsp:sp>
    <dsp:sp modelId="{F9FF966E-8DD2-4B71-ADD0-9E5FA561D38E}">
      <dsp:nvSpPr>
        <dsp:cNvPr id="0" name=""/>
        <dsp:cNvSpPr/>
      </dsp:nvSpPr>
      <dsp:spPr>
        <a:xfrm>
          <a:off x="3658" y="575"/>
          <a:ext cx="3648022" cy="2244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Comic Sans MS" pitchFamily="66" charset="0"/>
            </a:rPr>
            <a:t>Непроизвольным</a:t>
          </a:r>
          <a:r>
            <a:rPr lang="ru-RU" sz="2800" b="1" kern="1200" dirty="0" smtClean="0">
              <a:latin typeface="Comic Sans MS" pitchFamily="66" charset="0"/>
            </a:rPr>
            <a:t> </a:t>
          </a:r>
          <a:endParaRPr lang="ru-RU" sz="2800" b="1" kern="1200" dirty="0">
            <a:latin typeface="Comic Sans MS" pitchFamily="66" charset="0"/>
          </a:endParaRPr>
        </a:p>
      </dsp:txBody>
      <dsp:txXfrm>
        <a:off x="113232" y="110149"/>
        <a:ext cx="3428874" cy="2025482"/>
      </dsp:txXfrm>
    </dsp:sp>
    <dsp:sp modelId="{925C1A80-205E-4165-A988-B96C90FF9E74}">
      <dsp:nvSpPr>
        <dsp:cNvPr id="0" name=""/>
        <dsp:cNvSpPr/>
      </dsp:nvSpPr>
      <dsp:spPr>
        <a:xfrm>
          <a:off x="3265634" y="2469669"/>
          <a:ext cx="3620359" cy="22446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effectLst/>
              <a:latin typeface="Book Antiqua" pitchFamily="18" charset="0"/>
            </a:rPr>
            <a:t>наличие цели и  активное её поддержание посредством  силы воли</a:t>
          </a:r>
          <a:endParaRPr lang="ru-RU" sz="2300" kern="1200" dirty="0">
            <a:latin typeface="Book Antiqua" pitchFamily="18" charset="0"/>
          </a:endParaRPr>
        </a:p>
      </dsp:txBody>
      <dsp:txXfrm>
        <a:off x="3265634" y="2750248"/>
        <a:ext cx="2778623" cy="1683472"/>
      </dsp:txXfrm>
    </dsp:sp>
    <dsp:sp modelId="{0CDD53C5-3CE2-4C68-B1EA-7C0431A32C3E}">
      <dsp:nvSpPr>
        <dsp:cNvPr id="0" name=""/>
        <dsp:cNvSpPr/>
      </dsp:nvSpPr>
      <dsp:spPr>
        <a:xfrm>
          <a:off x="2241" y="2469669"/>
          <a:ext cx="3263392" cy="2244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Comic Sans MS" pitchFamily="66" charset="0"/>
            </a:rPr>
            <a:t>Произвольным </a:t>
          </a:r>
          <a:endParaRPr lang="ru-RU" sz="2800" b="1" kern="1200" dirty="0">
            <a:solidFill>
              <a:srgbClr val="002060"/>
            </a:solidFill>
            <a:latin typeface="Comic Sans MS" pitchFamily="66" charset="0"/>
          </a:endParaRPr>
        </a:p>
      </dsp:txBody>
      <dsp:txXfrm>
        <a:off x="111815" y="2579243"/>
        <a:ext cx="3044244" cy="2025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94997-B049-43DB-8D80-7F4D98CEC98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9AA8F-466F-4844-82C0-AD6CE307C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01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0720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30721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</p:grpSp>
          <p:grpSp>
            <p:nvGrpSpPr>
              <p:cNvPr id="30724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</p:grpSp>
        </p:grpSp>
      </p:grpSp>
      <p:sp>
        <p:nvSpPr>
          <p:cNvPr id="30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 smtClean="0">
                <a:latin typeface="+mn-lt"/>
              </a:defRPr>
            </a:lvl1pPr>
          </a:lstStyle>
          <a:p>
            <a:fld id="{CA020F51-2EF2-4452-A75E-E2BDE6E6A788}" type="datetime1">
              <a:rPr lang="ru-RU" smtClean="0"/>
              <a:t>24.01.2018</a:t>
            </a:fld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1B2DE-0587-43C5-899B-E49C91092F79}" type="datetime1">
              <a:rPr lang="ru-RU" smtClean="0"/>
              <a:t>24.01.2018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AAB8B4-BC13-4542-A2C4-4488E5E00E11}" type="datetime1">
              <a:rPr lang="ru-RU" smtClean="0"/>
              <a:t>24.01.2018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DC893-09E8-4BB6-BDD6-6ABD78242555}" type="datetime1">
              <a:rPr lang="ru-RU" smtClean="0"/>
              <a:t>24.01.2018</a:t>
            </a:fld>
            <a:endParaRPr lang="ru-RU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500188" y="228600"/>
            <a:ext cx="7491412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DF2FE-7A94-43F7-A2F5-7776F890E445}" type="datetime1">
              <a:rPr lang="ru-RU" smtClean="0"/>
              <a:t>24.01.2018</a:t>
            </a:fld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9C54B-8A7F-4CCB-8675-DB3FDD077C3D}" type="datetime1">
              <a:rPr lang="ru-RU" smtClean="0"/>
              <a:t>24.01.2018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B3C69-304E-4EFB-9E8E-E413C51FE6E7}" type="datetime1">
              <a:rPr lang="ru-RU" smtClean="0"/>
              <a:t>24.01.2018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07AFE-6306-41D6-A939-7CED341E4709}" type="datetime1">
              <a:rPr lang="ru-RU" smtClean="0"/>
              <a:t>24.01.2018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B791D3-65EE-4E3C-8115-38543CFA57B5}" type="datetime1">
              <a:rPr lang="ru-RU" smtClean="0"/>
              <a:t>24.01.2018</a:t>
            </a:fld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04E90-ED5E-41AB-85CC-874433185257}" type="datetime1">
              <a:rPr lang="ru-RU" smtClean="0"/>
              <a:t>24.01.2018</a:t>
            </a:fld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BAC2CB-ADD9-438F-BEBA-77ABE8009E4F}" type="datetime1">
              <a:rPr lang="ru-RU" smtClean="0"/>
              <a:t>24.01.2018</a:t>
            </a:fld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31A4A-BC53-48B8-9A8F-14A78125456A}" type="datetime1">
              <a:rPr lang="ru-RU" smtClean="0"/>
              <a:t>24.01.2018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7A124D-691D-427D-9387-CCD320641845}" type="datetime1">
              <a:rPr lang="ru-RU" smtClean="0"/>
              <a:t>24.01.2018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9701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9703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4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6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7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8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9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0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1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9715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6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9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0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2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4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6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7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30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mtClean="0"/>
            </a:lvl1pPr>
          </a:lstStyle>
          <a:p>
            <a:fld id="{351146E4-A150-47F0-87D8-1CD379BF09C5}" type="datetime1">
              <a:rPr lang="ru-RU" smtClean="0"/>
              <a:t>24.01.2018</a:t>
            </a:fld>
            <a:endParaRPr lang="ru-RU"/>
          </a:p>
        </p:txBody>
      </p:sp>
      <p:sp>
        <p:nvSpPr>
          <p:cNvPr id="29731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mtClean="0"/>
            </a:lvl1pPr>
          </a:lstStyle>
          <a:p>
            <a:endParaRPr lang="ru-RU"/>
          </a:p>
        </p:txBody>
      </p:sp>
      <p:sp>
        <p:nvSpPr>
          <p:cNvPr id="29732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555776" y="404664"/>
            <a:ext cx="6048672" cy="2016224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«Внимание младшего школьника.      </a:t>
            </a:r>
            <a:endParaRPr lang="ru-RU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555776" y="2852936"/>
            <a:ext cx="5688632" cy="1285875"/>
          </a:xfrm>
        </p:spPr>
        <p:txBody>
          <a:bodyPr/>
          <a:lstStyle/>
          <a:p>
            <a:endParaRPr lang="ru-RU" sz="4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Преподаватель\Desktop\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861048"/>
            <a:ext cx="2675817" cy="247760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555776" y="1628800"/>
            <a:ext cx="604867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Развитие внимания.»</a:t>
            </a:r>
            <a:endParaRPr kumimoji="0" lang="ru-RU" sz="4400" b="1" i="0" u="none" strike="noStrike" kern="0" cap="none" spc="0" normalizeH="0" baseline="0" noProof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888236" cy="89614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Непроизвольное внимание</a:t>
            </a:r>
            <a:endParaRPr lang="ru-RU" sz="4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7491412" cy="4714875"/>
          </a:xfrm>
        </p:spPr>
        <p:txBody>
          <a:bodyPr/>
          <a:lstStyle/>
          <a:p>
            <a:r>
              <a:rPr lang="ru-RU" sz="2400" dirty="0" smtClean="0">
                <a:latin typeface="Book Antiqua" pitchFamily="18" charset="0"/>
              </a:rPr>
              <a:t>Обучение младшего школьника в школе, процесс приобретения знаний - все это способствует быстрому росту у младших школьников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непроизвольного</a:t>
            </a:r>
            <a:r>
              <a:rPr lang="ru-RU" sz="2400" dirty="0" smtClean="0">
                <a:latin typeface="Book Antiqua" pitchFamily="18" charset="0"/>
              </a:rPr>
              <a:t> внимания, развивающегося у них главным образом на почве возникающих интересов, и в частности интереса к учебным занятиям. 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403648" y="3861048"/>
            <a:ext cx="7491412" cy="226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l"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5" name="Picture 6" descr="j02339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517232"/>
            <a:ext cx="1439292" cy="10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Результаты изучения внимания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61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47664" y="1844824"/>
            <a:ext cx="3456384" cy="3960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ru-RU" sz="3600" b="1" kern="0" dirty="0" smtClean="0">
                <a:latin typeface="+mj-lt"/>
              </a:rPr>
              <a:t>   </a:t>
            </a:r>
            <a:r>
              <a:rPr lang="ru-RU" sz="2400" b="1" kern="0" dirty="0" smtClean="0">
                <a:latin typeface="+mj-lt"/>
              </a:rPr>
              <a:t>о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ни будут заменять буквы: гласные или согласные, близкие по  акустическим признакам: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u="none" strike="noStrike" kern="0" cap="none" spc="0" normalizeH="0" baseline="0" noProof="0" dirty="0" err="1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</a:t>
            </a:r>
            <a:r>
              <a:rPr lang="ru-RU" sz="2800" b="1" kern="0" dirty="0" err="1" smtClean="0">
                <a:latin typeface="+mj-lt"/>
              </a:rPr>
              <a:t>у</a:t>
            </a:r>
            <a:r>
              <a:rPr lang="ru-RU" sz="2800" b="1" kern="0" dirty="0" err="1" smtClean="0">
                <a:solidFill>
                  <a:srgbClr val="3514C2"/>
                </a:solidFill>
                <a:latin typeface="+mj-lt"/>
              </a:rPr>
              <a:t>б</a:t>
            </a: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–т</a:t>
            </a:r>
            <a:r>
              <a:rPr lang="ru-RU" sz="2800" b="1" kern="0" dirty="0" err="1" smtClean="0">
                <a:latin typeface="+mj-lt"/>
              </a:rPr>
              <a:t>у</a:t>
            </a:r>
            <a:r>
              <a:rPr lang="ru-RU" sz="2800" b="1" kern="0" dirty="0" err="1" smtClean="0">
                <a:solidFill>
                  <a:srgbClr val="3514C2"/>
                </a:solidFill>
                <a:latin typeface="+mj-lt"/>
              </a:rPr>
              <a:t>б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ети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ети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з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вонок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ж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вонок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652120" y="188640"/>
            <a:ext cx="30243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Если у детей  </a:t>
            </a:r>
            <a:b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недостаточно </a:t>
            </a:r>
            <a:r>
              <a:rPr lang="ru-RU" sz="2400" b="1" kern="0" dirty="0" smtClean="0">
                <a:solidFill>
                  <a:srgbClr val="006600"/>
                </a:solidFill>
                <a:latin typeface="Arial Black" pitchFamily="34" charset="0"/>
                <a:ea typeface="+mj-ea"/>
                <a:cs typeface="+mj-cs"/>
              </a:rPr>
              <a:t> развита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</a:t>
            </a:r>
            <a:b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устойчивость 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внимания, то -</a:t>
            </a:r>
            <a:endParaRPr kumimoji="0" lang="ru-RU" sz="24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619672" y="260648"/>
            <a:ext cx="33843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Если у детей  </a:t>
            </a:r>
            <a:b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не сформировано произвольное  </a:t>
            </a:r>
            <a:b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внимание, то -</a:t>
            </a:r>
            <a:endParaRPr kumimoji="0" lang="ru-RU" sz="24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148064" y="2132856"/>
            <a:ext cx="3744416" cy="3960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ru-RU" sz="2400" b="1" kern="0" dirty="0" smtClean="0">
                <a:latin typeface="+mj-lt"/>
              </a:rPr>
              <a:t>Они </a:t>
            </a:r>
            <a:r>
              <a:rPr lang="ru-RU" sz="2400" b="1" kern="0" dirty="0" err="1" smtClean="0">
                <a:latin typeface="+mj-lt"/>
              </a:rPr>
              <a:t>п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ропускают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буквы в словах: </a:t>
            </a:r>
            <a:r>
              <a:rPr lang="ru-RU" sz="2800" b="1" kern="0" noProof="0" dirty="0" err="1" smtClean="0">
                <a:solidFill>
                  <a:srgbClr val="C00000"/>
                </a:solidFill>
                <a:latin typeface="+mj-lt"/>
              </a:rPr>
              <a:t>т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ава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–т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р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ава</a:t>
            </a:r>
            <a:r>
              <a:rPr lang="ru-RU" sz="2800" b="1" kern="0" dirty="0" smtClean="0">
                <a:solidFill>
                  <a:srgbClr val="C00000"/>
                </a:solidFill>
                <a:latin typeface="+mj-lt"/>
              </a:rPr>
              <a:t>.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примерах  пропускают цифры и знаки: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14-6=9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: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1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itchFamily="18" charset="0"/>
              </a:rPr>
              <a:t>…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- 6=9;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14 – 6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itchFamily="18" charset="0"/>
              </a:rPr>
              <a:t>…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9;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3168352" cy="14002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Если ребёнок  </a:t>
            </a:r>
            <a:r>
              <a:rPr lang="ru-RU" sz="2000" b="1" dirty="0" smtClean="0">
                <a:solidFill>
                  <a:srgbClr val="006600"/>
                </a:solidFill>
                <a:latin typeface="Arial Black" pitchFamily="34" charset="0"/>
              </a:rPr>
              <a:t>переставляет слоги 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в словах, то: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03648" y="1628800"/>
            <a:ext cx="3672408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это связано с неустойчивостью внимания</a:t>
            </a:r>
            <a:r>
              <a:rPr lang="ru-RU" sz="2800" b="1" kern="0" dirty="0" smtClean="0">
                <a:latin typeface="+mj-lt"/>
              </a:rPr>
              <a:t>: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стройка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сытыройка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прохо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прохо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ли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собра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сь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собра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сь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-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ва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514C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3514C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292080" y="188640"/>
            <a:ext cx="35283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Если ребёнок  </a:t>
            </a: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добавляет</a:t>
            </a: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в слова гласные, то -</a:t>
            </a:r>
            <a:endParaRPr kumimoji="0" lang="ru-RU" sz="20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83560" y="1628800"/>
            <a:ext cx="3708920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это связано с неустойчивостью произвольного внимания, например: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дрова –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д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</a:rPr>
              <a:t>о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рова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стройка –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с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</a:rPr>
              <a:t>ы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т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</a:rPr>
              <a:t>ы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ройка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itchFamily="18" charset="0"/>
              </a:rPr>
              <a:t>.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7587952" cy="2841104"/>
          </a:xfrm>
        </p:spPr>
        <p:txBody>
          <a:bodyPr/>
          <a:lstStyle/>
          <a:p>
            <a:r>
              <a:rPr lang="ru-RU" sz="2800" dirty="0" smtClean="0">
                <a:latin typeface="Book Antiqua" pitchFamily="18" charset="0"/>
              </a:rPr>
              <a:t>Внимание можно и нужно развивать!</a:t>
            </a:r>
          </a:p>
          <a:p>
            <a:r>
              <a:rPr lang="ru-RU" sz="2800" dirty="0" smtClean="0">
                <a:latin typeface="Book Antiqua" pitchFamily="18" charset="0"/>
              </a:rPr>
              <a:t>Самому ребёнку это сделать трудно.  Ему необходимо помочь научиться управлять своим вниманием. И главным помощниками ребёнку могут стать мама  и папа.</a:t>
            </a:r>
          </a:p>
          <a:p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1907704" y="260648"/>
            <a:ext cx="6974085" cy="1368152"/>
          </a:xfrm>
        </p:spPr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  <a:latin typeface="Comic Sans MS" pitchFamily="66" charset="0"/>
              </a:rPr>
              <a:t>Внимание – это не раз и навсегда данное качество!</a:t>
            </a:r>
          </a:p>
        </p:txBody>
      </p:sp>
      <p:pic>
        <p:nvPicPr>
          <p:cNvPr id="5" name="Picture 2" descr="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085184"/>
            <a:ext cx="1899201" cy="134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an"/>
          <p:cNvPicPr>
            <a:picLocks noChangeAspect="1" noChangeArrowheads="1"/>
          </p:cNvPicPr>
          <p:nvPr/>
        </p:nvPicPr>
        <p:blipFill>
          <a:blip r:embed="rId3" cstate="print"/>
          <a:srcRect r="65611"/>
          <a:stretch>
            <a:fillRect/>
          </a:stretch>
        </p:blipFill>
        <p:spPr bwMode="auto">
          <a:xfrm>
            <a:off x="3059832" y="4221088"/>
            <a:ext cx="1152128" cy="236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woman"/>
          <p:cNvPicPr>
            <a:picLocks noChangeAspect="1" noChangeArrowheads="1"/>
          </p:cNvPicPr>
          <p:nvPr/>
        </p:nvPicPr>
        <p:blipFill>
          <a:blip r:embed="rId4" cstate="print"/>
          <a:srcRect l="70326"/>
          <a:stretch>
            <a:fillRect/>
          </a:stretch>
        </p:blipFill>
        <p:spPr bwMode="auto">
          <a:xfrm>
            <a:off x="5580112" y="3861048"/>
            <a:ext cx="905534" cy="215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Игры для развития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0" dirty="0" smtClean="0">
                <a:latin typeface="Comic Sans MS" panose="030F0702030302020204" pitchFamily="66" charset="0"/>
              </a:rPr>
              <a:t>     Эти </a:t>
            </a:r>
            <a:r>
              <a:rPr lang="ru-RU" sz="2000" b="0" dirty="0">
                <a:latin typeface="Comic Sans MS" panose="030F0702030302020204" pitchFamily="66" charset="0"/>
              </a:rPr>
              <a:t>задания способствуют развитию концентрации внимания и самоконтроля при выполнении школьниками письменных работ.</a:t>
            </a:r>
          </a:p>
          <a:p>
            <a:pPr marL="0" indent="0">
              <a:buNone/>
            </a:pPr>
            <a:r>
              <a:rPr lang="ru-RU" sz="2000" b="0" dirty="0">
                <a:latin typeface="Comic Sans MS" panose="030F0702030302020204" pitchFamily="66" charset="0"/>
              </a:rPr>
              <a:t>Для их проведения потребуются любые печатные тексты (старые ненужные книги, газеты), карандаши, ручки. Для детей 6–11 лет желательно использовать тексты с крупным шрифтом.</a:t>
            </a:r>
          </a:p>
          <a:p>
            <a:pPr marL="0" indent="0">
              <a:buNone/>
            </a:pPr>
            <a:r>
              <a:rPr lang="ru-RU" sz="2000" u="sng" dirty="0">
                <a:latin typeface="Comic Sans MS" panose="030F0702030302020204" pitchFamily="66" charset="0"/>
              </a:rPr>
              <a:t>Для достижения какого-либо успеха это задание следует проводить минимум 5 раз в неделю по 5 минут. </a:t>
            </a:r>
            <a:endParaRPr lang="ru-RU" sz="2000" u="sng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000" b="0" dirty="0" smtClean="0">
                <a:latin typeface="Comic Sans MS" panose="030F0702030302020204" pitchFamily="66" charset="0"/>
              </a:rPr>
              <a:t>Проигрыш </a:t>
            </a:r>
            <a:r>
              <a:rPr lang="ru-RU" sz="2000" b="0" dirty="0">
                <a:latin typeface="Comic Sans MS" panose="030F0702030302020204" pitchFamily="66" charset="0"/>
              </a:rPr>
              <a:t>не должен вызывать чувства неудовлетворения у детей, поэтому можно ввести весёлые «штрафы»: столько раз промяукать, сколько сделано ошибок, прокукарекать, проскакать на одной ножке и так далее. </a:t>
            </a:r>
            <a:r>
              <a:rPr lang="ru-RU" sz="2000" u="sng" dirty="0">
                <a:latin typeface="Comic Sans MS" panose="030F0702030302020204" pitchFamily="66" charset="0"/>
              </a:rPr>
              <a:t>Время игры не должно превышать 5 минут.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88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88" y="404664"/>
            <a:ext cx="7491412" cy="5834211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>
                <a:solidFill>
                  <a:srgbClr val="FF0000"/>
                </a:solidFill>
                <a:latin typeface="Comic Sans MS" panose="030F0702030302020204" pitchFamily="66" charset="0"/>
              </a:rPr>
              <a:t>Найди слова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На доске или на чистом листе написаны слова, в каждом из которых необходимо отыскать другое, «спрятавшееся» в нём слово.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Например</a:t>
            </a:r>
            <a:r>
              <a:rPr lang="ru-RU" dirty="0">
                <a:latin typeface="Comic Sans MS" panose="030F0702030302020204" pitchFamily="66" charset="0"/>
              </a:rPr>
              <a:t>: смех, волк, столб, коса, полк, зубр, удочка, мель, набор, укол, дорога.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92780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88" y="476672"/>
            <a:ext cx="7491412" cy="5762203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>
                <a:solidFill>
                  <a:srgbClr val="FF0000"/>
                </a:solidFill>
                <a:latin typeface="Comic Sans MS" panose="030F0702030302020204" pitchFamily="66" charset="0"/>
              </a:rPr>
              <a:t>«Перепутанные линии»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Прослеживание взглядом какой-либо линии от её начала до конца, особенно когда она переплетается с другими линиями, способствует развитию сосредоточенности и концентрации внимания.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10266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88" y="260648"/>
            <a:ext cx="7491412" cy="597822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Развитию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внимания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способствуют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Воля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Самостоятельность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5794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450" y="4149725"/>
            <a:ext cx="7480300" cy="24828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     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 </a:t>
            </a:r>
          </a:p>
        </p:txBody>
      </p:sp>
      <p:sp>
        <p:nvSpPr>
          <p:cNvPr id="16388" name="WordArt 6"/>
          <p:cNvSpPr>
            <a:spLocks noChangeArrowheads="1" noChangeShapeType="1" noTextEdit="1"/>
          </p:cNvSpPr>
          <p:nvPr/>
        </p:nvSpPr>
        <p:spPr bwMode="auto">
          <a:xfrm rot="713960">
            <a:off x="2192247" y="1463805"/>
            <a:ext cx="5734050" cy="33575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680000" scaled="1"/>
                </a:gradFill>
                <a:latin typeface="Impact"/>
              </a:rPr>
              <a:t>Спасибо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680000" scaled="1"/>
                </a:gradFill>
                <a:latin typeface="Impact"/>
              </a:rPr>
              <a:t>за  внимание 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056784" cy="86409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Младший школьный возраст.</a:t>
            </a:r>
            <a:endParaRPr lang="ru-RU" sz="36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11152" y="1052736"/>
            <a:ext cx="7309320" cy="2664296"/>
          </a:xfrm>
        </p:spPr>
        <p:txBody>
          <a:bodyPr/>
          <a:lstStyle/>
          <a:p>
            <a:r>
              <a:rPr lang="ru-RU" sz="2000" dirty="0" smtClean="0">
                <a:solidFill>
                  <a:schemeClr val="tx2"/>
                </a:solidFill>
                <a:latin typeface="Book Antiqua" pitchFamily="18" charset="0"/>
              </a:rPr>
              <a:t>Существует зависимость между уровнем развития внимания младшего школьника и успешностью его обучения.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Book Antiqua" pitchFamily="18" charset="0"/>
              </a:rPr>
              <a:t>Если у ученика младшего школьного возраста доминирует низкий уровень развития 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устойчивости</a:t>
            </a:r>
            <a:r>
              <a:rPr lang="ru-RU" sz="2000" b="0" dirty="0" smtClean="0">
                <a:latin typeface="Book Antiqua" pitchFamily="18" charset="0"/>
              </a:rPr>
              <a:t>,    </a:t>
            </a:r>
            <a:r>
              <a:rPr lang="ru-RU" sz="2000" b="0" i="1" dirty="0" smtClean="0">
                <a:latin typeface="Book Antiqua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объема</a:t>
            </a:r>
            <a:r>
              <a:rPr lang="ru-RU" sz="2000" b="0" dirty="0" smtClean="0">
                <a:latin typeface="Book Antiqua" pitchFamily="18" charset="0"/>
              </a:rPr>
              <a:t>,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переключения, распределения</a:t>
            </a:r>
            <a:r>
              <a:rPr lang="ru-RU" sz="2000" b="0" dirty="0" smtClean="0"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 Antiqua" pitchFamily="18" charset="0"/>
              </a:rPr>
              <a:t>внимания, то предполагается, что у данного ученика  будут определенные проблемы в обучении.</a:t>
            </a:r>
            <a:endParaRPr lang="ru-RU" sz="2000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6" name="Picture 8" descr="C:\Documents and Settings\User\Local Settings\Temporary Internet Files\Content.IE5\JBRG608Q\MPj0439449000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58587"/>
              </a:clrFrom>
              <a:clrTo>
                <a:srgbClr val="85858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3501008"/>
            <a:ext cx="1872208" cy="289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475656" y="3717032"/>
            <a:ext cx="53285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Проблемы могут быть в трудности усвоения материала - как наглядного, так и устного и письменного, что повлечет за собой неуспеваемость, отставание в обучении, непрочность и   недолговременное  усвоения материала.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07704" y="620688"/>
          <a:ext cx="65527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Рамка 5"/>
          <p:cNvSpPr/>
          <p:nvPr/>
        </p:nvSpPr>
        <p:spPr bwMode="auto">
          <a:xfrm>
            <a:off x="1619672" y="404664"/>
            <a:ext cx="7128792" cy="5472608"/>
          </a:xfrm>
          <a:prstGeom prst="frame">
            <a:avLst>
              <a:gd name="adj1" fmla="val 3503"/>
            </a:avLst>
          </a:prstGeom>
          <a:solidFill>
            <a:schemeClr val="accent1">
              <a:alpha val="99001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 bwMode="auto">
          <a:xfrm>
            <a:off x="2267744" y="1340768"/>
            <a:ext cx="48245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lang="ru-RU" sz="3200" b="1" kern="0" noProof="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000" b="1" kern="0" noProof="0" dirty="0" smtClean="0">
                <a:latin typeface="+mj-lt"/>
              </a:rPr>
              <a:t>к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онцентрация,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объём,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устойчивость,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lang="ru-RU" sz="4000" b="1" kern="0" dirty="0" err="1" smtClean="0">
                <a:latin typeface="+mj-lt"/>
              </a:rPr>
              <a:t>р</a:t>
            </a:r>
            <a:r>
              <a:rPr kumimoji="0" lang="ru-RU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аспределение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endParaRPr lang="ru-RU" sz="4000" b="1" kern="0" dirty="0" smtClean="0">
              <a:latin typeface="+mj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переключение.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Рисунок 5" descr="7bdd6a2847d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21088"/>
            <a:ext cx="3050248" cy="240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544216"/>
          </a:xfrm>
        </p:spPr>
        <p:txBody>
          <a:bodyPr/>
          <a:lstStyle/>
          <a:p>
            <a:pPr lvl="0"/>
            <a:r>
              <a:rPr lang="ru-RU" sz="4000" b="1" i="1" u="sng" dirty="0" smtClean="0">
                <a:solidFill>
                  <a:srgbClr val="FF0000"/>
                </a:solidFill>
              </a:rPr>
              <a:t>Основные свойства внимания</a:t>
            </a:r>
            <a:r>
              <a:rPr lang="ru-RU" sz="4000" b="1" i="1" dirty="0" smtClean="0">
                <a:solidFill>
                  <a:srgbClr val="FF0000"/>
                </a:solidFill>
              </a:rPr>
              <a:t>: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4032448" cy="1440160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 Antiqua" pitchFamily="18" charset="0"/>
              </a:rPr>
              <a:t>Концентрация внимания</a:t>
            </a: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16832"/>
            <a:ext cx="3600400" cy="3816424"/>
          </a:xfrm>
        </p:spPr>
        <p:txBody>
          <a:bodyPr/>
          <a:lstStyle/>
          <a:p>
            <a:r>
              <a:rPr lang="ru-RU" sz="2400" dirty="0" smtClean="0">
                <a:latin typeface="Book Antiqua" pitchFamily="18" charset="0"/>
              </a:rPr>
              <a:t>- это умение сосредоточиться на нужном объекте, отдельных его частях или признаках, способность вникнуть в проблему, задачу</a:t>
            </a:r>
            <a:r>
              <a:rPr lang="ru-RU" sz="2400" dirty="0" smtClean="0">
                <a:latin typeface="Book Antiqua" pitchFamily="18" charset="0"/>
              </a:rPr>
              <a:t>.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652120" y="332656"/>
            <a:ext cx="3096344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Объём внимания</a:t>
            </a:r>
            <a: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/>
            </a:r>
            <a:b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</a:br>
            <a:endParaRPr kumimoji="0" lang="ru-RU" sz="44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004048" y="1988840"/>
            <a:ext cx="381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- характеризуется количеством одновременно воспринимаемых и удерживаемых в сознании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объектов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l"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03648" y="404664"/>
          <a:ext cx="749141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5706"/>
                <a:gridCol w="374570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rgbClr val="FF0000"/>
                          </a:solidFill>
                          <a:latin typeface="Book Antiqua" pitchFamily="18" charset="0"/>
                        </a:rPr>
                        <a:t>   Устойчивость внимания </a:t>
                      </a:r>
                      <a:endParaRPr lang="ru-RU" sz="3200" i="1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ok Antiqua" pitchFamily="18" charset="0"/>
                          <a:ea typeface="+mn-ea"/>
                          <a:cs typeface="+mn-cs"/>
                        </a:rPr>
                        <a:t>     Распределение внимания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effectLst/>
                          <a:latin typeface="Book Antiqua" pitchFamily="18" charset="0"/>
                        </a:rPr>
                        <a:t>это возможность длительного сосредоточения на одном и том же объекте, одной и той же проблеме.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ook Antiqua" pitchFamily="18" charset="0"/>
                          <a:ea typeface="+mn-ea"/>
                          <a:cs typeface="+mn-cs"/>
                        </a:rPr>
                        <a:t>это одновременное внимание к одному или нескольким объектам при одновременном выполнении действий с ними или наблюдений за ними.</a:t>
                      </a:r>
                      <a:endParaRPr lang="ru-RU" sz="28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1" descr="\\Server\E\рисунки\j028363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229200"/>
            <a:ext cx="1008112" cy="147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61444841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73768"/>
            <a:ext cx="2232248" cy="167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60648"/>
            <a:ext cx="6816228" cy="1008112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Переключение 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внимания</a:t>
            </a:r>
            <a:b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556792"/>
            <a:ext cx="7491412" cy="305869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 </a:t>
            </a:r>
            <a:r>
              <a:rPr lang="ru-RU" sz="3600" b="1" dirty="0">
                <a:effectLst/>
                <a:latin typeface="Book Antiqua" pitchFamily="18" charset="0"/>
              </a:rPr>
              <a:t>- это перемещение внимания с одного объекта на другой или с одного вида деятельности на другой в связи с постановкой  новой </a:t>
            </a:r>
            <a:r>
              <a:rPr lang="ru-RU" sz="3600" b="1" dirty="0" smtClean="0">
                <a:effectLst/>
                <a:latin typeface="Book Antiqua" pitchFamily="18" charset="0"/>
              </a:rPr>
              <a:t>задачи.</a:t>
            </a:r>
            <a:endParaRPr lang="ru-RU" sz="3600" b="1" dirty="0">
              <a:effectLst/>
              <a:latin typeface="Book Antiqua" pitchFamily="18" charset="0"/>
            </a:endParaRPr>
          </a:p>
        </p:txBody>
      </p:sp>
      <p:pic>
        <p:nvPicPr>
          <p:cNvPr id="4" name="Picture 2" descr="C:\Users\Преподаватель\Desktop\i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509120"/>
            <a:ext cx="5192895" cy="1921371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456188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Внимание может быть:</a:t>
            </a:r>
            <a:endParaRPr lang="ru-RU" sz="40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63688" y="1340768"/>
          <a:ext cx="6888236" cy="471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96752"/>
            <a:ext cx="7491412" cy="2808312"/>
          </a:xfrm>
        </p:spPr>
        <p:txBody>
          <a:bodyPr/>
          <a:lstStyle/>
          <a:p>
            <a:r>
              <a:rPr lang="ru-RU" sz="2800" b="0" dirty="0" smtClean="0">
                <a:latin typeface="Book Antiqua" pitchFamily="18" charset="0"/>
              </a:rPr>
              <a:t> </a:t>
            </a:r>
            <a:r>
              <a:rPr lang="ru-RU" sz="2400" b="0" dirty="0" smtClean="0">
                <a:latin typeface="Book Antiqua" pitchFamily="18" charset="0"/>
              </a:rPr>
              <a:t>Учащиеся младшего школьного возраста не могут сосредотачивать свое внимание на не понятном. Они быстро отвлекаются и начинают заниматься своим делом. Необходимо излагать материал просто и доступно. Нужно развивать волевое усилие, а вместе с ним и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произвольное внимание.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384180" cy="89614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Произвольное внимание</a:t>
            </a:r>
            <a:endParaRPr lang="ru-RU" sz="4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красотка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99001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99001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Тема1красотка</Template>
  <TotalTime>993</TotalTime>
  <Words>693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Тема1красотка</vt:lpstr>
      <vt:lpstr>«Внимание младшего школьника.      </vt:lpstr>
      <vt:lpstr>Младший школьный возраст.</vt:lpstr>
      <vt:lpstr>Презентация PowerPoint</vt:lpstr>
      <vt:lpstr>Основные свойства внимания: </vt:lpstr>
      <vt:lpstr>Концентрация внимания</vt:lpstr>
      <vt:lpstr>Презентация PowerPoint</vt:lpstr>
      <vt:lpstr>Переключение внимания </vt:lpstr>
      <vt:lpstr>Внимание может быть:</vt:lpstr>
      <vt:lpstr>Произвольное внимание</vt:lpstr>
      <vt:lpstr>Непроизвольное внимание</vt:lpstr>
      <vt:lpstr>    Результаты изучения внимания</vt:lpstr>
      <vt:lpstr>Презентация PowerPoint</vt:lpstr>
      <vt:lpstr>Если ребёнок  переставляет слоги  в словах, то:</vt:lpstr>
      <vt:lpstr>Внимание – это не раз и навсегда данное качество!</vt:lpstr>
      <vt:lpstr>Игры для развития внимания</vt:lpstr>
      <vt:lpstr>Презентация PowerPoint</vt:lpstr>
      <vt:lpstr>Презентация PowerPoint</vt:lpstr>
      <vt:lpstr>Презентация PowerPoint</vt:lpstr>
      <vt:lpstr>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1</cp:lastModifiedBy>
  <cp:revision>99</cp:revision>
  <dcterms:created xsi:type="dcterms:W3CDTF">2013-04-29T21:27:03Z</dcterms:created>
  <dcterms:modified xsi:type="dcterms:W3CDTF">2018-01-24T14:48:26Z</dcterms:modified>
</cp:coreProperties>
</file>