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01" d="100"/>
          <a:sy n="101" d="100"/>
        </p:scale>
        <p:origin x="-858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54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82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829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215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3461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657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617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870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93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3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76725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60066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54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41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46838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82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1D3DF-04B8-4E1C-A1CB-BE6B5A2B1223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A6AA3F9-4B4C-45C4-8993-476CBE3AEA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688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9569" y="404446"/>
            <a:ext cx="8247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ТЕХНИКА БЕЗОПАСНОСТИ ИГРЫ В ВОЛЕЙБОЛ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59161" y="4809393"/>
            <a:ext cx="3930162" cy="1395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64008" lvl="0" algn="r">
              <a:lnSpc>
                <a:spcPct val="80000"/>
              </a:lnSpc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2700" dirty="0">
                <a:solidFill>
                  <a:srgbClr val="464646"/>
                </a:solidFill>
                <a:latin typeface="Lucida Sans Unicode"/>
              </a:rPr>
              <a:t> </a:t>
            </a:r>
            <a:r>
              <a:rPr lang="ru-RU" sz="3000" dirty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</a:p>
          <a:p>
            <a:pPr marR="64008" lvl="0" algn="r">
              <a:lnSpc>
                <a:spcPct val="80000"/>
              </a:lnSpc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3000" dirty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физической культуры</a:t>
            </a:r>
          </a:p>
          <a:p>
            <a:pPr marR="64008" lvl="0" algn="r">
              <a:spcBef>
                <a:spcPts val="400"/>
              </a:spcBef>
              <a:buClr>
                <a:srgbClr val="2DA2BF"/>
              </a:buClr>
              <a:buSzPct val="68000"/>
            </a:pPr>
            <a:r>
              <a:rPr lang="ru-RU" sz="3000" dirty="0">
                <a:solidFill>
                  <a:srgbClr val="39639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«МБОУ СШ № 68»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58" y="1816344"/>
            <a:ext cx="6532865" cy="460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39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9038" y="518746"/>
            <a:ext cx="79130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   Общие требования безопасности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9037" y="1441938"/>
            <a:ext cx="83087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К занятиям по волейболу допускаются учащиеся, прошедшие инструктаж по технике безопасности;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Учащиеся должны иметь спортивную обувь и форму, не стесняющую движений и соответствующую теме и условиям проведения занятий;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Занятия должны проходить на сухой площадке или сухом полу.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957146"/>
            <a:ext cx="3900854" cy="390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04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8169" y="237392"/>
            <a:ext cx="8044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7030A0"/>
              </a:solidFill>
            </a:endParaRPr>
          </a:p>
          <a:p>
            <a:r>
              <a:rPr lang="ru-RU" sz="2400" dirty="0" smtClean="0">
                <a:solidFill>
                  <a:srgbClr val="7030A0"/>
                </a:solidFill>
              </a:rPr>
              <a:t>Требования безопасности перед началом занятий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399" y="764931"/>
            <a:ext cx="82471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-  Надеть спортивную форму и обувь с нескользкой подошвой;</a:t>
            </a:r>
          </a:p>
          <a:p>
            <a:endParaRPr lang="ru-RU" dirty="0" smtClean="0"/>
          </a:p>
          <a:p>
            <a:r>
              <a:rPr lang="ru-RU" dirty="0" smtClean="0"/>
              <a:t>-  Тщательно проверить отсутствие посторонних предметов на площадке и вблизи;</a:t>
            </a:r>
          </a:p>
          <a:p>
            <a:endParaRPr lang="ru-RU" dirty="0" smtClean="0"/>
          </a:p>
          <a:p>
            <a:r>
              <a:rPr lang="ru-RU" dirty="0" smtClean="0"/>
              <a:t>-  Провести физическую разминку всех групп мышц;</a:t>
            </a:r>
          </a:p>
          <a:p>
            <a:endParaRPr lang="ru-RU" dirty="0" smtClean="0"/>
          </a:p>
          <a:p>
            <a:r>
              <a:rPr lang="ru-RU" dirty="0" smtClean="0"/>
              <a:t>-  Внимательно прослушать инструктаж по ТБ при игре в волейбол;</a:t>
            </a:r>
          </a:p>
          <a:p>
            <a:endParaRPr lang="ru-RU" dirty="0" smtClean="0"/>
          </a:p>
          <a:p>
            <a:r>
              <a:rPr lang="ru-RU" dirty="0" smtClean="0"/>
              <a:t>-  Объяснить учащимся прием и блокировку мяча, постановку рук во время приема и удара мяча, приземление после прыжка.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517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8846" y="378069"/>
            <a:ext cx="77987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При выполнении передачи мяча Учащийся должен: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2708" y="958362"/>
            <a:ext cx="83614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• После подбрасывания мяча над собой отбивать мяч в сторону партнера кончиками пальцев, образующими «сердечко»;</a:t>
            </a:r>
          </a:p>
          <a:p>
            <a:r>
              <a:rPr lang="ru-RU" dirty="0" smtClean="0"/>
              <a:t>• При приеме следить за полетом мяча, принимать его над головой встречным движением рук на кончики пальцев, а сильно летящий мяч - двумя руками снизу на предплечья;</a:t>
            </a:r>
          </a:p>
          <a:p>
            <a:r>
              <a:rPr lang="ru-RU" dirty="0" smtClean="0"/>
              <a:t>• Не отбивать мяч ладонями;</a:t>
            </a:r>
          </a:p>
          <a:p>
            <a:r>
              <a:rPr lang="ru-RU" dirty="0" smtClean="0"/>
              <a:t>• Во время передач через сетку не трогать ее руками, не толкать друг друга на сетку.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233" y="3336150"/>
            <a:ext cx="5305843" cy="352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9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646" y="272562"/>
            <a:ext cx="8159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При выполнении подачи, нападающего удара Учащийся должен: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8554" y="905608"/>
            <a:ext cx="83526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• Убедиться, что партнер готов к приему мяча;</a:t>
            </a:r>
          </a:p>
          <a:p>
            <a:endParaRPr lang="ru-RU" dirty="0" smtClean="0"/>
          </a:p>
          <a:p>
            <a:r>
              <a:rPr lang="ru-RU" dirty="0" smtClean="0"/>
              <a:t>• Соизмерять силу удара в зависимости от расстояния до партнера;</a:t>
            </a:r>
          </a:p>
          <a:p>
            <a:endParaRPr lang="ru-RU" dirty="0" smtClean="0"/>
          </a:p>
          <a:p>
            <a:r>
              <a:rPr lang="ru-RU" dirty="0" smtClean="0"/>
              <a:t>• Выполнять удар по мячу напряженной ладонью;</a:t>
            </a:r>
          </a:p>
          <a:p>
            <a:endParaRPr lang="ru-RU" dirty="0" smtClean="0"/>
          </a:p>
          <a:p>
            <a:r>
              <a:rPr lang="ru-RU" dirty="0" smtClean="0"/>
              <a:t>• Не принимать сильно летящий мяч двумя руками сверху.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3196492"/>
            <a:ext cx="5492262" cy="36615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14038" y="3868615"/>
            <a:ext cx="33322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i="1" dirty="0" smtClean="0">
                <a:solidFill>
                  <a:srgbClr val="C00000"/>
                </a:solidFill>
              </a:rPr>
              <a:t>При выполнении прыжков приземляться на обе ноги на всю стопу</a:t>
            </a:r>
            <a:endParaRPr lang="ru-RU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14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5269" y="254977"/>
            <a:ext cx="8194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Требования безопасности во время занятий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162" y="844062"/>
            <a:ext cx="8739553" cy="5442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/>
              <a:t>-</a:t>
            </a:r>
            <a:r>
              <a:rPr lang="ru-RU" dirty="0" smtClean="0"/>
              <a:t> Во время занятий вблизи игровых зон не должно быть посторонних лиц;</a:t>
            </a:r>
          </a:p>
          <a:p>
            <a:pPr>
              <a:lnSpc>
                <a:spcPct val="150000"/>
              </a:lnSpc>
            </a:pPr>
            <a:r>
              <a:rPr lang="ru-RU" dirty="0"/>
              <a:t>-</a:t>
            </a:r>
            <a:r>
              <a:rPr lang="ru-RU" dirty="0" smtClean="0"/>
              <a:t> При выполнении прыжков, столкновениях и падениях игрок должен уметь;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применять приёмы само страховки;</a:t>
            </a:r>
          </a:p>
          <a:p>
            <a:pPr>
              <a:lnSpc>
                <a:spcPct val="150000"/>
              </a:lnSpc>
            </a:pPr>
            <a:r>
              <a:rPr lang="ru-RU" dirty="0"/>
              <a:t>-</a:t>
            </a:r>
            <a:r>
              <a:rPr lang="ru-RU" dirty="0" smtClean="0"/>
              <a:t> Соблюдать игровую дисциплину, особенно во время обучающих тренировок;</a:t>
            </a:r>
          </a:p>
          <a:p>
            <a:pPr>
              <a:lnSpc>
                <a:spcPct val="150000"/>
              </a:lnSpc>
            </a:pPr>
            <a:r>
              <a:rPr lang="ru-RU" dirty="0"/>
              <a:t>-</a:t>
            </a:r>
            <a:r>
              <a:rPr lang="ru-RU" dirty="0" smtClean="0"/>
              <a:t> Не вести игру влажными руками;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- При сигнале о прекращении выполнения упражнения все обязаны взять мячи в руки и выслушать методические указания учителя;</a:t>
            </a:r>
          </a:p>
          <a:p>
            <a:pPr>
              <a:lnSpc>
                <a:spcPct val="150000"/>
              </a:lnSpc>
            </a:pPr>
            <a:r>
              <a:rPr lang="ru-RU" dirty="0"/>
              <a:t>-</a:t>
            </a:r>
            <a:r>
              <a:rPr lang="ru-RU" dirty="0" smtClean="0"/>
              <a:t> Выполняют только то упражнение, которое было дано учителем;</a:t>
            </a:r>
          </a:p>
          <a:p>
            <a:pPr>
              <a:lnSpc>
                <a:spcPct val="150000"/>
              </a:lnSpc>
            </a:pPr>
            <a:r>
              <a:rPr lang="ru-RU" dirty="0"/>
              <a:t>-</a:t>
            </a:r>
            <a:r>
              <a:rPr lang="ru-RU" dirty="0" smtClean="0"/>
              <a:t> Запрещается бить мяч ногами;</a:t>
            </a:r>
          </a:p>
          <a:p>
            <a:pPr>
              <a:lnSpc>
                <a:spcPct val="150000"/>
              </a:lnSpc>
            </a:pPr>
            <a:r>
              <a:rPr lang="ru-RU" dirty="0"/>
              <a:t>-</a:t>
            </a:r>
            <a:r>
              <a:rPr lang="ru-RU" dirty="0" smtClean="0"/>
              <a:t> При учебной двухсторонней игре строго выполнять правила расстановки и перехода;</a:t>
            </a:r>
          </a:p>
          <a:p>
            <a:pPr>
              <a:lnSpc>
                <a:spcPct val="150000"/>
              </a:lnSpc>
            </a:pPr>
            <a:r>
              <a:rPr lang="ru-RU" dirty="0"/>
              <a:t>-</a:t>
            </a:r>
            <a:r>
              <a:rPr lang="ru-RU" dirty="0" smtClean="0"/>
              <a:t> Выполнять подачу только после свистка учителя;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- Между упражнениями передавать мяч только под сеткой.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75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7346" y="175846"/>
            <a:ext cx="8299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Требования безопасности в аварийных ситуациях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162" y="817685"/>
            <a:ext cx="84318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При плохом самочувствии прекратить занятия и сообщить об этом учителю, тренеру.</a:t>
            </a:r>
          </a:p>
          <a:p>
            <a:endParaRPr lang="ru-RU" dirty="0" smtClean="0"/>
          </a:p>
          <a:p>
            <a:r>
              <a:rPr lang="ru-RU" dirty="0"/>
              <a:t>-</a:t>
            </a:r>
            <a:r>
              <a:rPr lang="ru-RU" dirty="0" smtClean="0"/>
              <a:t> При получении травмы немедленно сообщить о случившемся тренеру.</a:t>
            </a:r>
          </a:p>
          <a:p>
            <a:endParaRPr lang="ru-RU" dirty="0" smtClean="0"/>
          </a:p>
          <a:p>
            <a:r>
              <a:rPr lang="ru-RU" dirty="0"/>
              <a:t>-</a:t>
            </a:r>
            <a:r>
              <a:rPr lang="ru-RU" dirty="0" smtClean="0"/>
              <a:t> Все занимающиеся должны знать о профилактике спортивных травм и уметь оказывать первую доврачебную помощь.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526" y="3036280"/>
            <a:ext cx="5708324" cy="382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5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5900" y="307731"/>
            <a:ext cx="6655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Опасность возникновения травм: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9615" y="769396"/>
            <a:ext cx="8915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При падении на твердом покрытии;</a:t>
            </a:r>
          </a:p>
          <a:p>
            <a:endParaRPr lang="ru-RU" dirty="0" smtClean="0"/>
          </a:p>
          <a:p>
            <a:r>
              <a:rPr lang="ru-RU" dirty="0" smtClean="0"/>
              <a:t>- При нахождении в зоне удара;</a:t>
            </a:r>
          </a:p>
          <a:p>
            <a:endParaRPr lang="ru-RU" dirty="0" smtClean="0"/>
          </a:p>
          <a:p>
            <a:r>
              <a:rPr lang="ru-RU" dirty="0" smtClean="0"/>
              <a:t>- При блокировке мяча;</a:t>
            </a:r>
          </a:p>
          <a:p>
            <a:endParaRPr lang="ru-RU" dirty="0" smtClean="0"/>
          </a:p>
          <a:p>
            <a:r>
              <a:rPr lang="ru-RU" dirty="0" smtClean="0"/>
              <a:t>- При наличии посторонних предметов на площадке и вблизи.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15" y="2758587"/>
            <a:ext cx="5336931" cy="40026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78869" y="3534508"/>
            <a:ext cx="3534508" cy="231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У тренера-учителя должна быть аптечка, укомплектованная необходимыми медикаментами и перевязочными средствами для оказания первой помощи пострадавшим.</a:t>
            </a:r>
            <a:endParaRPr lang="ru-RU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51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254977"/>
            <a:ext cx="7816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Требования безопасности по окончании занятий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069" y="800100"/>
            <a:ext cx="89329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Убрать спортивный инвентарь в места для его хранения.</a:t>
            </a:r>
          </a:p>
          <a:p>
            <a:endParaRPr lang="ru-RU" dirty="0" smtClean="0"/>
          </a:p>
          <a:p>
            <a:r>
              <a:rPr lang="ru-RU" dirty="0"/>
              <a:t>-</a:t>
            </a:r>
            <a:r>
              <a:rPr lang="ru-RU" dirty="0" smtClean="0"/>
              <a:t> Снять спортивную форму и спортивную обувь.</a:t>
            </a:r>
          </a:p>
          <a:p>
            <a:endParaRPr lang="ru-RU" dirty="0" smtClean="0"/>
          </a:p>
          <a:p>
            <a:r>
              <a:rPr lang="ru-RU" dirty="0"/>
              <a:t>-</a:t>
            </a:r>
            <a:r>
              <a:rPr lang="ru-RU" dirty="0" smtClean="0"/>
              <a:t> Принять душ или тщательно вымыть лицо и руки с мылом.</a:t>
            </a:r>
          </a:p>
          <a:p>
            <a:endParaRPr lang="ru-RU" dirty="0" smtClean="0"/>
          </a:p>
          <a:p>
            <a:r>
              <a:rPr lang="ru-RU" dirty="0"/>
              <a:t>-</a:t>
            </a:r>
            <a:r>
              <a:rPr lang="ru-RU" dirty="0" smtClean="0"/>
              <a:t> О всех недостатках, отмеченных во время занятия-игры, сообщить учителю-тренеру.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78" y="3191882"/>
            <a:ext cx="5502614" cy="366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20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</TotalTime>
  <Words>526</Words>
  <Application>Microsoft Office PowerPoint</Application>
  <PresentationFormat>Произвольный</PresentationFormat>
  <Paragraphs>72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UralSOFT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PROFIT</dc:creator>
  <cp:lastModifiedBy>РС</cp:lastModifiedBy>
  <cp:revision>12</cp:revision>
  <dcterms:created xsi:type="dcterms:W3CDTF">2020-03-27T03:27:29Z</dcterms:created>
  <dcterms:modified xsi:type="dcterms:W3CDTF">2020-08-30T16:18:02Z</dcterms:modified>
</cp:coreProperties>
</file>